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9.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10.xml" ContentType="application/vnd.openxmlformats-officedocument.drawingml.chart+xml"/>
  <Override PartName="/ppt/drawings/drawing7.xml" ContentType="application/vnd.openxmlformats-officedocument.drawingml.chartshapes+xml"/>
  <Override PartName="/ppt/charts/chart11.xml" ContentType="application/vnd.openxmlformats-officedocument.drawingml.chart+xml"/>
  <Override PartName="/ppt/notesSlides/notesSlide10.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drawings/drawing8.xml" ContentType="application/vnd.openxmlformats-officedocument.drawingml.chartshapes+xml"/>
  <Override PartName="/ppt/charts/chart13.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0" r:id="rId1"/>
    <p:sldMasterId id="2147484021" r:id="rId2"/>
    <p:sldMasterId id="2147484033" r:id="rId3"/>
    <p:sldMasterId id="2147484057" r:id="rId4"/>
    <p:sldMasterId id="2147484078" r:id="rId5"/>
    <p:sldMasterId id="2147484090" r:id="rId6"/>
    <p:sldMasterId id="2147484193" r:id="rId7"/>
    <p:sldMasterId id="2147484214" r:id="rId8"/>
    <p:sldMasterId id="2147484226" r:id="rId9"/>
    <p:sldMasterId id="2147484250" r:id="rId10"/>
  </p:sldMasterIdLst>
  <p:notesMasterIdLst>
    <p:notesMasterId r:id="rId82"/>
  </p:notesMasterIdLst>
  <p:sldIdLst>
    <p:sldId id="322" r:id="rId11"/>
    <p:sldId id="416" r:id="rId12"/>
    <p:sldId id="526" r:id="rId13"/>
    <p:sldId id="506" r:id="rId14"/>
    <p:sldId id="495" r:id="rId15"/>
    <p:sldId id="414" r:id="rId16"/>
    <p:sldId id="508" r:id="rId17"/>
    <p:sldId id="509" r:id="rId18"/>
    <p:sldId id="510" r:id="rId19"/>
    <p:sldId id="507" r:id="rId20"/>
    <p:sldId id="348" r:id="rId21"/>
    <p:sldId id="490" r:id="rId22"/>
    <p:sldId id="480" r:id="rId23"/>
    <p:sldId id="478" r:id="rId24"/>
    <p:sldId id="496" r:id="rId25"/>
    <p:sldId id="487" r:id="rId26"/>
    <p:sldId id="465" r:id="rId27"/>
    <p:sldId id="466" r:id="rId28"/>
    <p:sldId id="467" r:id="rId29"/>
    <p:sldId id="468" r:id="rId30"/>
    <p:sldId id="469" r:id="rId31"/>
    <p:sldId id="462" r:id="rId32"/>
    <p:sldId id="330" r:id="rId33"/>
    <p:sldId id="417" r:id="rId34"/>
    <p:sldId id="418" r:id="rId35"/>
    <p:sldId id="484" r:id="rId36"/>
    <p:sldId id="422" r:id="rId37"/>
    <p:sldId id="423" r:id="rId38"/>
    <p:sldId id="527" r:id="rId39"/>
    <p:sldId id="425" r:id="rId40"/>
    <p:sldId id="426" r:id="rId41"/>
    <p:sldId id="427" r:id="rId42"/>
    <p:sldId id="428" r:id="rId43"/>
    <p:sldId id="429" r:id="rId44"/>
    <p:sldId id="430" r:id="rId45"/>
    <p:sldId id="500" r:id="rId46"/>
    <p:sldId id="501" r:id="rId47"/>
    <p:sldId id="502" r:id="rId48"/>
    <p:sldId id="503" r:id="rId49"/>
    <p:sldId id="504" r:id="rId50"/>
    <p:sldId id="391" r:id="rId51"/>
    <p:sldId id="474" r:id="rId52"/>
    <p:sldId id="493" r:id="rId53"/>
    <p:sldId id="498" r:id="rId54"/>
    <p:sldId id="494" r:id="rId55"/>
    <p:sldId id="449" r:id="rId56"/>
    <p:sldId id="451" r:id="rId57"/>
    <p:sldId id="492" r:id="rId58"/>
    <p:sldId id="489" r:id="rId59"/>
    <p:sldId id="402" r:id="rId60"/>
    <p:sldId id="525" r:id="rId61"/>
    <p:sldId id="528" r:id="rId62"/>
    <p:sldId id="521" r:id="rId63"/>
    <p:sldId id="522" r:id="rId64"/>
    <p:sldId id="523" r:id="rId65"/>
    <p:sldId id="491" r:id="rId66"/>
    <p:sldId id="453" r:id="rId67"/>
    <p:sldId id="477" r:id="rId68"/>
    <p:sldId id="454" r:id="rId69"/>
    <p:sldId id="441" r:id="rId70"/>
    <p:sldId id="455" r:id="rId71"/>
    <p:sldId id="456" r:id="rId72"/>
    <p:sldId id="457" r:id="rId73"/>
    <p:sldId id="511" r:id="rId74"/>
    <p:sldId id="512" r:id="rId75"/>
    <p:sldId id="513" r:id="rId76"/>
    <p:sldId id="514" r:id="rId77"/>
    <p:sldId id="524" r:id="rId78"/>
    <p:sldId id="331" r:id="rId79"/>
    <p:sldId id="405" r:id="rId80"/>
    <p:sldId id="406" r:id="rId8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ndara"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ndara"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ndara"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ndara"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ndara" pitchFamily="34" charset="0"/>
        <a:ea typeface="MS PGothic" pitchFamily="34" charset="-128"/>
        <a:cs typeface="+mn-cs"/>
      </a:defRPr>
    </a:lvl5pPr>
    <a:lvl6pPr marL="2286000" algn="l" defTabSz="914400" rtl="0" eaLnBrk="1" latinLnBrk="0" hangingPunct="1">
      <a:defRPr kern="1200">
        <a:solidFill>
          <a:schemeClr val="tx1"/>
        </a:solidFill>
        <a:latin typeface="Candara" pitchFamily="34" charset="0"/>
        <a:ea typeface="MS PGothic" pitchFamily="34" charset="-128"/>
        <a:cs typeface="+mn-cs"/>
      </a:defRPr>
    </a:lvl6pPr>
    <a:lvl7pPr marL="2743200" algn="l" defTabSz="914400" rtl="0" eaLnBrk="1" latinLnBrk="0" hangingPunct="1">
      <a:defRPr kern="1200">
        <a:solidFill>
          <a:schemeClr val="tx1"/>
        </a:solidFill>
        <a:latin typeface="Candara" pitchFamily="34" charset="0"/>
        <a:ea typeface="MS PGothic" pitchFamily="34" charset="-128"/>
        <a:cs typeface="+mn-cs"/>
      </a:defRPr>
    </a:lvl7pPr>
    <a:lvl8pPr marL="3200400" algn="l" defTabSz="914400" rtl="0" eaLnBrk="1" latinLnBrk="0" hangingPunct="1">
      <a:defRPr kern="1200">
        <a:solidFill>
          <a:schemeClr val="tx1"/>
        </a:solidFill>
        <a:latin typeface="Candara" pitchFamily="34" charset="0"/>
        <a:ea typeface="MS PGothic" pitchFamily="34" charset="-128"/>
        <a:cs typeface="+mn-cs"/>
      </a:defRPr>
    </a:lvl8pPr>
    <a:lvl9pPr marL="3657600" algn="l" defTabSz="914400" rtl="0" eaLnBrk="1" latinLnBrk="0" hangingPunct="1">
      <a:defRPr kern="1200">
        <a:solidFill>
          <a:schemeClr val="tx1"/>
        </a:solidFill>
        <a:latin typeface="Candar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Russo" initials="JR" lastIdx="27" clrIdx="0"/>
  <p:cmAuthor id="1" name="toni"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DE00"/>
    <a:srgbClr val="FFFF00"/>
    <a:srgbClr val="33CC33"/>
    <a:srgbClr val="FF965C"/>
    <a:srgbClr val="3399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napToObjects="1">
      <p:cViewPr varScale="1">
        <p:scale>
          <a:sx n="94" d="100"/>
          <a:sy n="94" d="100"/>
        </p:scale>
        <p:origin x="1114" y="67"/>
      </p:cViewPr>
      <p:guideLst>
        <p:guide orient="horz" pos="2160"/>
        <p:guide pos="2880"/>
      </p:guideLst>
    </p:cSldViewPr>
  </p:slideViewPr>
  <p:notesTextViewPr>
    <p:cViewPr>
      <p:scale>
        <a:sx n="1" d="1"/>
        <a:sy n="1" d="1"/>
      </p:scale>
      <p:origin x="0" y="0"/>
    </p:cViewPr>
  </p:notesTextViewPr>
  <p:sorterViewPr>
    <p:cViewPr>
      <p:scale>
        <a:sx n="100" d="100"/>
        <a:sy n="100" d="100"/>
      </p:scale>
      <p:origin x="0" y="9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Macintosh%20HD:Users:Maushumi:Desktop:Maushumi's%20Comp%20files:Sinai%20Peds:Research%20project:Graphs%20for%20poster%20presentation.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46750406199203E-2"/>
          <c:y val="7.3529133858267703E-2"/>
          <c:w val="0.93208489563804597"/>
          <c:h val="0.71317222733684305"/>
        </c:manualLayout>
      </c:layout>
      <c:barChart>
        <c:barDir val="col"/>
        <c:grouping val="clustered"/>
        <c:varyColors val="0"/>
        <c:ser>
          <c:idx val="0"/>
          <c:order val="0"/>
          <c:tx>
            <c:strRef>
              <c:f>Sheet1!$B$1</c:f>
              <c:strCache>
                <c:ptCount val="1"/>
                <c:pt idx="0">
                  <c:v>Column1</c:v>
                </c:pt>
              </c:strCache>
            </c:strRef>
          </c:tx>
          <c:spPr>
            <a:solidFill>
              <a:schemeClr val="tx1"/>
            </a:solidFill>
          </c:spPr>
          <c:invertIfNegative val="0"/>
          <c:dPt>
            <c:idx val="0"/>
            <c:invertIfNegative val="0"/>
            <c:bubble3D val="0"/>
            <c:spPr>
              <a:solidFill>
                <a:srgbClr val="FF965C"/>
              </a:solidFill>
            </c:spPr>
          </c:dPt>
          <c:dPt>
            <c:idx val="1"/>
            <c:invertIfNegative val="0"/>
            <c:bubble3D val="0"/>
            <c:spPr>
              <a:solidFill>
                <a:srgbClr val="C00000"/>
              </a:solidFill>
            </c:spPr>
          </c:dPt>
          <c:dLbls>
            <c:dLbl>
              <c:idx val="0"/>
              <c:delete val="1"/>
              <c:extLst>
                <c:ext xmlns:c15="http://schemas.microsoft.com/office/drawing/2012/chart" uri="{CE6537A1-D6FC-4f65-9D91-7224C49458BB}"/>
              </c:extLst>
            </c:dLbl>
            <c:dLbl>
              <c:idx val="1"/>
              <c:layout>
                <c:manualLayout>
                  <c:x val="-9.1657330529565199E-3"/>
                  <c:y val="1.734721474759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a:solidFill>
                      <a:schemeClr val="tx1">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Cow's Milk Protein</c:v>
                </c:pt>
              </c:strCache>
            </c:strRef>
          </c:cat>
          <c:val>
            <c:numRef>
              <c:f>Sheet1!$B$2:$B$3</c:f>
              <c:numCache>
                <c:formatCode>General</c:formatCode>
                <c:ptCount val="2"/>
                <c:pt idx="0">
                  <c:v>5.3999999999999999E-2</c:v>
                </c:pt>
                <c:pt idx="1">
                  <c:v>0.17199999999999999</c:v>
                </c:pt>
              </c:numCache>
            </c:numRef>
          </c:val>
        </c:ser>
        <c:dLbls>
          <c:dLblPos val="outEnd"/>
          <c:showLegendKey val="0"/>
          <c:showVal val="1"/>
          <c:showCatName val="0"/>
          <c:showSerName val="0"/>
          <c:showPercent val="0"/>
          <c:showBubbleSize val="0"/>
        </c:dLbls>
        <c:gapWidth val="100"/>
        <c:axId val="223715120"/>
        <c:axId val="462031376"/>
      </c:barChart>
      <c:catAx>
        <c:axId val="223715120"/>
        <c:scaling>
          <c:orientation val="minMax"/>
        </c:scaling>
        <c:delete val="1"/>
        <c:axPos val="b"/>
        <c:numFmt formatCode="General" sourceLinked="1"/>
        <c:majorTickMark val="out"/>
        <c:minorTickMark val="none"/>
        <c:tickLblPos val="nextTo"/>
        <c:crossAx val="462031376"/>
        <c:crosses val="autoZero"/>
        <c:auto val="1"/>
        <c:lblAlgn val="ctr"/>
        <c:lblOffset val="100"/>
        <c:noMultiLvlLbl val="0"/>
      </c:catAx>
      <c:valAx>
        <c:axId val="462031376"/>
        <c:scaling>
          <c:orientation val="minMax"/>
        </c:scaling>
        <c:delete val="1"/>
        <c:axPos val="l"/>
        <c:numFmt formatCode="0%" sourceLinked="0"/>
        <c:majorTickMark val="out"/>
        <c:minorTickMark val="none"/>
        <c:tickLblPos val="nextTo"/>
        <c:crossAx val="223715120"/>
        <c:crosses val="autoZero"/>
        <c:crossBetween val="between"/>
      </c:valAx>
    </c:plotArea>
    <c:plotVisOnly val="1"/>
    <c:dispBlanksAs val="gap"/>
    <c:showDLblsOverMax val="0"/>
  </c:chart>
  <c:txPr>
    <a:bodyPr/>
    <a:lstStyle/>
    <a:p>
      <a:pPr>
        <a:defRPr sz="1200">
          <a:latin typeface="Calibri" pitchFamily="34" charset="0"/>
          <a:cs typeface="Calibri"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invertIfNegative val="0"/>
          <c:dPt>
            <c:idx val="0"/>
            <c:invertIfNegative val="0"/>
            <c:bubble3D val="0"/>
            <c:spPr>
              <a:solidFill>
                <a:srgbClr val="FFFF00"/>
              </a:solidFill>
            </c:spPr>
          </c:dPt>
          <c:dPt>
            <c:idx val="1"/>
            <c:invertIfNegative val="0"/>
            <c:bubble3D val="0"/>
            <c:spPr>
              <a:solidFill>
                <a:srgbClr val="FF0000"/>
              </a:solidFill>
            </c:spPr>
          </c:dPt>
          <c:dPt>
            <c:idx val="2"/>
            <c:invertIfNegative val="0"/>
            <c:bubble3D val="0"/>
            <c:spPr>
              <a:solidFill>
                <a:srgbClr val="33CC33"/>
              </a:solidFill>
            </c:spPr>
          </c:dPt>
          <c:cat>
            <c:strRef>
              <c:f>Sheet1!$A$2:$A$5</c:f>
              <c:strCache>
                <c:ptCount val="4"/>
                <c:pt idx="0">
                  <c:v>Bovine</c:v>
                </c:pt>
                <c:pt idx="1">
                  <c:v>Mixed</c:v>
                </c:pt>
                <c:pt idx="2">
                  <c:v>Formula</c:v>
                </c:pt>
                <c:pt idx="3">
                  <c:v>Human</c:v>
                </c:pt>
              </c:strCache>
            </c:strRef>
          </c:cat>
          <c:val>
            <c:numRef>
              <c:f>Sheet1!$B$2:$B$5</c:f>
              <c:numCache>
                <c:formatCode>General</c:formatCode>
                <c:ptCount val="4"/>
                <c:pt idx="0">
                  <c:v>1.866919</c:v>
                </c:pt>
                <c:pt idx="1">
                  <c:v>3.8679239999999999</c:v>
                </c:pt>
                <c:pt idx="2">
                  <c:v>3.2027559999999999</c:v>
                </c:pt>
                <c:pt idx="3">
                  <c:v>0</c:v>
                </c:pt>
              </c:numCache>
            </c:numRef>
          </c:val>
        </c:ser>
        <c:dLbls>
          <c:showLegendKey val="0"/>
          <c:showVal val="0"/>
          <c:showCatName val="0"/>
          <c:showSerName val="0"/>
          <c:showPercent val="0"/>
          <c:showBubbleSize val="0"/>
        </c:dLbls>
        <c:gapWidth val="150"/>
        <c:axId val="462044256"/>
        <c:axId val="462044816"/>
      </c:barChart>
      <c:catAx>
        <c:axId val="462044256"/>
        <c:scaling>
          <c:orientation val="minMax"/>
        </c:scaling>
        <c:delete val="0"/>
        <c:axPos val="b"/>
        <c:title>
          <c:tx>
            <c:rich>
              <a:bodyPr/>
              <a:lstStyle/>
              <a:p>
                <a:pPr>
                  <a:defRPr/>
                </a:pPr>
                <a:r>
                  <a:rPr lang="en-US" sz="2400" dirty="0"/>
                  <a:t>Study Group</a:t>
                </a:r>
              </a:p>
            </c:rich>
          </c:tx>
          <c:layout>
            <c:manualLayout>
              <c:xMode val="edge"/>
              <c:yMode val="edge"/>
              <c:x val="0.38060318849032759"/>
              <c:y val="0.90937906474268571"/>
            </c:manualLayout>
          </c:layout>
          <c:overlay val="0"/>
        </c:title>
        <c:numFmt formatCode="General" sourceLinked="0"/>
        <c:majorTickMark val="out"/>
        <c:minorTickMark val="none"/>
        <c:tickLblPos val="nextTo"/>
        <c:txPr>
          <a:bodyPr/>
          <a:lstStyle/>
          <a:p>
            <a:pPr>
              <a:defRPr sz="1600" baseline="0"/>
            </a:pPr>
            <a:endParaRPr lang="en-US"/>
          </a:p>
        </c:txPr>
        <c:crossAx val="462044816"/>
        <c:crosses val="autoZero"/>
        <c:auto val="1"/>
        <c:lblAlgn val="ctr"/>
        <c:lblOffset val="100"/>
        <c:noMultiLvlLbl val="0"/>
      </c:catAx>
      <c:valAx>
        <c:axId val="462044816"/>
        <c:scaling>
          <c:orientation val="minMax"/>
          <c:max val="5"/>
          <c:min val="0"/>
        </c:scaling>
        <c:delete val="0"/>
        <c:axPos val="l"/>
        <c:majorGridlines>
          <c:spPr>
            <a:ln>
              <a:gradFill>
                <a:gsLst>
                  <a:gs pos="0">
                    <a:schemeClr val="accent1">
                      <a:tint val="66000"/>
                      <a:satMod val="160000"/>
                    </a:schemeClr>
                  </a:gs>
                  <a:gs pos="9000">
                    <a:schemeClr val="accent1">
                      <a:tint val="44500"/>
                      <a:satMod val="160000"/>
                    </a:schemeClr>
                  </a:gs>
                  <a:gs pos="17000">
                    <a:schemeClr val="accent1">
                      <a:tint val="23500"/>
                      <a:satMod val="160000"/>
                    </a:schemeClr>
                  </a:gs>
                </a:gsLst>
                <a:lin ang="5400000" scaled="0"/>
              </a:gradFill>
            </a:ln>
          </c:spPr>
        </c:majorGridlines>
        <c:title>
          <c:tx>
            <c:rich>
              <a:bodyPr rot="-5400000" vert="horz"/>
              <a:lstStyle/>
              <a:p>
                <a:pPr>
                  <a:defRPr/>
                </a:pPr>
                <a:r>
                  <a:rPr lang="en-US" sz="2400" dirty="0"/>
                  <a:t>Days</a:t>
                </a:r>
              </a:p>
            </c:rich>
          </c:tx>
          <c:layout>
            <c:manualLayout>
              <c:xMode val="edge"/>
              <c:yMode val="edge"/>
              <c:x val="1.5432098765432098E-3"/>
              <c:y val="0.3339923459383119"/>
            </c:manualLayout>
          </c:layout>
          <c:overlay val="0"/>
        </c:title>
        <c:numFmt formatCode="General" sourceLinked="1"/>
        <c:majorTickMark val="out"/>
        <c:minorTickMark val="none"/>
        <c:tickLblPos val="nextTo"/>
        <c:txPr>
          <a:bodyPr/>
          <a:lstStyle/>
          <a:p>
            <a:pPr>
              <a:defRPr sz="1400" baseline="0"/>
            </a:pPr>
            <a:endParaRPr lang="en-US"/>
          </a:p>
        </c:txPr>
        <c:crossAx val="462044256"/>
        <c:crosses val="autoZero"/>
        <c:crossBetween val="between"/>
        <c:majorUnit val="1"/>
        <c:minorUnit val="0.1"/>
      </c:valAx>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'[Chart in Microsoft PowerPoint]Sheet1'!$A$2</c:f>
              <c:strCache>
                <c:ptCount val="1"/>
                <c:pt idx="0">
                  <c:v>Bovine</c:v>
                </c:pt>
              </c:strCache>
            </c:strRef>
          </c:tx>
          <c:spPr>
            <a:solidFill>
              <a:srgbClr val="FFFF00"/>
            </a:solidFill>
          </c:spPr>
          <c:invertIfNegative val="0"/>
          <c:val>
            <c:numRef>
              <c:f>'[Chart in Microsoft PowerPoint]Sheet1'!$H$2</c:f>
              <c:numCache>
                <c:formatCode>General</c:formatCode>
                <c:ptCount val="1"/>
                <c:pt idx="0">
                  <c:v>-2320.998</c:v>
                </c:pt>
              </c:numCache>
            </c:numRef>
          </c:val>
        </c:ser>
        <c:ser>
          <c:idx val="1"/>
          <c:order val="1"/>
          <c:tx>
            <c:strRef>
              <c:f>'[Chart in Microsoft PowerPoint]Sheet1'!$A$3</c:f>
              <c:strCache>
                <c:ptCount val="1"/>
                <c:pt idx="0">
                  <c:v>Mixed</c:v>
                </c:pt>
              </c:strCache>
            </c:strRef>
          </c:tx>
          <c:spPr>
            <a:solidFill>
              <a:srgbClr val="FF0000"/>
            </a:solidFill>
          </c:spPr>
          <c:invertIfNegative val="0"/>
          <c:val>
            <c:numRef>
              <c:f>'[Chart in Microsoft PowerPoint]Sheet1'!$H$3</c:f>
              <c:numCache>
                <c:formatCode>General</c:formatCode>
                <c:ptCount val="1"/>
                <c:pt idx="0">
                  <c:v>34684.29</c:v>
                </c:pt>
              </c:numCache>
            </c:numRef>
          </c:val>
        </c:ser>
        <c:ser>
          <c:idx val="2"/>
          <c:order val="2"/>
          <c:tx>
            <c:strRef>
              <c:f>'[Chart in Microsoft PowerPoint]Sheet1'!$A$4</c:f>
              <c:strCache>
                <c:ptCount val="1"/>
                <c:pt idx="0">
                  <c:v>Formula</c:v>
                </c:pt>
              </c:strCache>
            </c:strRef>
          </c:tx>
          <c:spPr>
            <a:solidFill>
              <a:srgbClr val="00B050"/>
            </a:solidFill>
          </c:spPr>
          <c:invertIfNegative val="0"/>
          <c:val>
            <c:numRef>
              <c:f>'[Chart in Microsoft PowerPoint]Sheet1'!$H$4</c:f>
              <c:numCache>
                <c:formatCode>General</c:formatCode>
                <c:ptCount val="1"/>
                <c:pt idx="0">
                  <c:v>-13253.7</c:v>
                </c:pt>
              </c:numCache>
            </c:numRef>
          </c:val>
        </c:ser>
        <c:ser>
          <c:idx val="3"/>
          <c:order val="3"/>
          <c:tx>
            <c:strRef>
              <c:f>'[Chart in Microsoft PowerPoint]Sheet1'!$A$5</c:f>
              <c:strCache>
                <c:ptCount val="1"/>
                <c:pt idx="0">
                  <c:v>Human</c:v>
                </c:pt>
              </c:strCache>
            </c:strRef>
          </c:tx>
          <c:invertIfNegative val="0"/>
          <c:val>
            <c:numRef>
              <c:f>'[Chart in Microsoft PowerPoint]Sheet1'!$H$5</c:f>
              <c:numCache>
                <c:formatCode>General</c:formatCode>
                <c:ptCount val="1"/>
                <c:pt idx="0">
                  <c:v>0</c:v>
                </c:pt>
              </c:numCache>
            </c:numRef>
          </c:val>
        </c:ser>
        <c:dLbls>
          <c:showLegendKey val="0"/>
          <c:showVal val="0"/>
          <c:showCatName val="0"/>
          <c:showSerName val="0"/>
          <c:showPercent val="0"/>
          <c:showBubbleSize val="0"/>
        </c:dLbls>
        <c:gapWidth val="150"/>
        <c:axId val="228875616"/>
        <c:axId val="228876176"/>
      </c:barChart>
      <c:catAx>
        <c:axId val="228875616"/>
        <c:scaling>
          <c:orientation val="minMax"/>
        </c:scaling>
        <c:delete val="1"/>
        <c:axPos val="b"/>
        <c:title>
          <c:tx>
            <c:rich>
              <a:bodyPr/>
              <a:lstStyle/>
              <a:p>
                <a:pPr>
                  <a:defRPr/>
                </a:pPr>
                <a:r>
                  <a:rPr lang="en-US" sz="2000" dirty="0"/>
                  <a:t>Study Group</a:t>
                </a:r>
              </a:p>
            </c:rich>
          </c:tx>
          <c:layout>
            <c:manualLayout>
              <c:xMode val="edge"/>
              <c:yMode val="edge"/>
              <c:x val="0.12637807426849421"/>
              <c:y val="0.87817598155353904"/>
            </c:manualLayout>
          </c:layout>
          <c:overlay val="0"/>
        </c:title>
        <c:majorTickMark val="out"/>
        <c:minorTickMark val="none"/>
        <c:tickLblPos val="nextTo"/>
        <c:crossAx val="228876176"/>
        <c:crosses val="autoZero"/>
        <c:auto val="1"/>
        <c:lblAlgn val="ctr"/>
        <c:lblOffset val="100"/>
        <c:noMultiLvlLbl val="0"/>
      </c:catAx>
      <c:valAx>
        <c:axId val="228876176"/>
        <c:scaling>
          <c:orientation val="minMax"/>
        </c:scaling>
        <c:delete val="0"/>
        <c:axPos val="l"/>
        <c:majorGridlines>
          <c:spPr>
            <a:ln>
              <a:gradFill>
                <a:gsLst>
                  <a:gs pos="0">
                    <a:schemeClr val="accent1">
                      <a:tint val="66000"/>
                      <a:satMod val="160000"/>
                    </a:schemeClr>
                  </a:gs>
                  <a:gs pos="10000">
                    <a:schemeClr val="accent1">
                      <a:tint val="44500"/>
                      <a:satMod val="160000"/>
                    </a:schemeClr>
                  </a:gs>
                  <a:gs pos="21000">
                    <a:schemeClr val="accent1">
                      <a:tint val="23500"/>
                      <a:satMod val="160000"/>
                    </a:schemeClr>
                  </a:gs>
                </a:gsLst>
                <a:lin ang="5400000" scaled="0"/>
              </a:gradFill>
            </a:ln>
          </c:spPr>
        </c:majorGridlines>
        <c:title>
          <c:tx>
            <c:rich>
              <a:bodyPr rot="-5400000" vert="horz"/>
              <a:lstStyle/>
              <a:p>
                <a:pPr>
                  <a:defRPr/>
                </a:pPr>
                <a:r>
                  <a:rPr lang="en-US" sz="1600" dirty="0"/>
                  <a:t>U.S. Dollars</a:t>
                </a:r>
              </a:p>
            </c:rich>
          </c:tx>
          <c:overlay val="0"/>
        </c:title>
        <c:numFmt formatCode="General" sourceLinked="1"/>
        <c:majorTickMark val="out"/>
        <c:minorTickMark val="none"/>
        <c:tickLblPos val="nextTo"/>
        <c:crossAx val="228875616"/>
        <c:crosses val="autoZero"/>
        <c:crossBetween val="between"/>
      </c:valAx>
    </c:plotArea>
    <c:legend>
      <c:legendPos val="b"/>
      <c:legendEntry>
        <c:idx val="3"/>
        <c:delete val="1"/>
      </c:legendEntry>
      <c:layout>
        <c:manualLayout>
          <c:xMode val="edge"/>
          <c:yMode val="edge"/>
          <c:x val="0.33100138524351125"/>
          <c:y val="0.87630190525198737"/>
          <c:w val="0.4089848838339652"/>
          <c:h val="9.0025702817278883E-2"/>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731806427779832E-2"/>
          <c:y val="0.24330111677351468"/>
          <c:w val="0.96749168821573694"/>
          <c:h val="0.67651276248347403"/>
        </c:manualLayout>
      </c:layout>
      <c:barChart>
        <c:barDir val="col"/>
        <c:grouping val="stacked"/>
        <c:varyColors val="0"/>
        <c:ser>
          <c:idx val="0"/>
          <c:order val="0"/>
          <c:tx>
            <c:strRef>
              <c:f>'Feeding Intolerance'!$A$9</c:f>
              <c:strCache>
                <c:ptCount val="1"/>
                <c:pt idx="0">
                  <c:v>0</c:v>
                </c:pt>
              </c:strCache>
            </c:strRef>
          </c:tx>
          <c:spPr>
            <a:solidFill>
              <a:srgbClr val="A7EA52">
                <a:lumMod val="75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Intolerance'!$B$9:$E$9</c:f>
              <c:numCache>
                <c:formatCode>0%</c:formatCode>
                <c:ptCount val="4"/>
                <c:pt idx="0">
                  <c:v>0.94</c:v>
                </c:pt>
                <c:pt idx="1">
                  <c:v>0.66</c:v>
                </c:pt>
                <c:pt idx="2">
                  <c:v>0.37</c:v>
                </c:pt>
                <c:pt idx="3">
                  <c:v>0.66</c:v>
                </c:pt>
              </c:numCache>
            </c:numRef>
          </c:val>
        </c:ser>
        <c:ser>
          <c:idx val="1"/>
          <c:order val="1"/>
          <c:tx>
            <c:strRef>
              <c:f>'Feeding Intolerance'!$A$10</c:f>
              <c:strCache>
                <c:ptCount val="1"/>
                <c:pt idx="0">
                  <c:v>1</c:v>
                </c:pt>
              </c:strCache>
            </c:strRef>
          </c:tx>
          <c:spPr>
            <a:solidFill>
              <a:srgbClr val="0000FF"/>
            </a:solidFill>
          </c:spPr>
          <c:invertIfNegative val="0"/>
          <c:dLbls>
            <c:spPr>
              <a:solidFill>
                <a:srgbClr val="777C84"/>
              </a:solidFill>
            </c:spPr>
            <c:txPr>
              <a:bodyPr/>
              <a:lstStyle/>
              <a:p>
                <a:pPr>
                  <a:defRPr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Intolerance'!$B$10:$E$10</c:f>
              <c:numCache>
                <c:formatCode>0%</c:formatCode>
                <c:ptCount val="4"/>
                <c:pt idx="0">
                  <c:v>0.06</c:v>
                </c:pt>
                <c:pt idx="1">
                  <c:v>0.17</c:v>
                </c:pt>
                <c:pt idx="2">
                  <c:v>0.35</c:v>
                </c:pt>
                <c:pt idx="3">
                  <c:v>0.27</c:v>
                </c:pt>
              </c:numCache>
            </c:numRef>
          </c:val>
        </c:ser>
        <c:ser>
          <c:idx val="2"/>
          <c:order val="2"/>
          <c:tx>
            <c:strRef>
              <c:f>'Feeding Intolerance'!$A$11</c:f>
              <c:strCache>
                <c:ptCount val="1"/>
                <c:pt idx="0">
                  <c:v>2+</c:v>
                </c:pt>
              </c:strCache>
            </c:strRef>
          </c:tx>
          <c:spPr>
            <a:solidFill>
              <a:srgbClr val="FF0000"/>
            </a:solidFill>
          </c:spPr>
          <c:invertIfNegative val="0"/>
          <c:dLbls>
            <c:dLbl>
              <c:idx val="0"/>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Intolerance'!$B$11:$E$11</c:f>
              <c:numCache>
                <c:formatCode>0%</c:formatCode>
                <c:ptCount val="4"/>
                <c:pt idx="0" formatCode="General">
                  <c:v>0</c:v>
                </c:pt>
                <c:pt idx="1">
                  <c:v>0.17</c:v>
                </c:pt>
                <c:pt idx="2">
                  <c:v>0.28999999999999998</c:v>
                </c:pt>
                <c:pt idx="3">
                  <c:v>7.0000000000000007E-2</c:v>
                </c:pt>
              </c:numCache>
            </c:numRef>
          </c:val>
        </c:ser>
        <c:dLbls>
          <c:showLegendKey val="0"/>
          <c:showVal val="1"/>
          <c:showCatName val="0"/>
          <c:showSerName val="0"/>
          <c:showPercent val="0"/>
          <c:showBubbleSize val="0"/>
        </c:dLbls>
        <c:gapWidth val="95"/>
        <c:overlap val="100"/>
        <c:axId val="222523696"/>
        <c:axId val="222524256"/>
      </c:barChart>
      <c:catAx>
        <c:axId val="222523696"/>
        <c:scaling>
          <c:orientation val="minMax"/>
        </c:scaling>
        <c:delete val="0"/>
        <c:axPos val="b"/>
        <c:numFmt formatCode="General" sourceLinked="0"/>
        <c:majorTickMark val="none"/>
        <c:minorTickMark val="none"/>
        <c:tickLblPos val="nextTo"/>
        <c:crossAx val="222524256"/>
        <c:crosses val="autoZero"/>
        <c:auto val="1"/>
        <c:lblAlgn val="ctr"/>
        <c:lblOffset val="100"/>
        <c:noMultiLvlLbl val="0"/>
      </c:catAx>
      <c:valAx>
        <c:axId val="222524256"/>
        <c:scaling>
          <c:orientation val="minMax"/>
        </c:scaling>
        <c:delete val="1"/>
        <c:axPos val="l"/>
        <c:numFmt formatCode="0%" sourceLinked="1"/>
        <c:majorTickMark val="none"/>
        <c:minorTickMark val="none"/>
        <c:tickLblPos val="nextTo"/>
        <c:crossAx val="222523696"/>
        <c:crosses val="autoZero"/>
        <c:crossBetween val="between"/>
      </c:valAx>
    </c:plotArea>
    <c:legend>
      <c:legendPos val="t"/>
      <c:layout>
        <c:manualLayout>
          <c:xMode val="edge"/>
          <c:yMode val="edge"/>
          <c:x val="0"/>
          <c:y val="0.24642996215321397"/>
          <c:w val="0.182593974792678"/>
          <c:h val="6.26565620970716E-2"/>
        </c:manualLayout>
      </c:layout>
      <c:overlay val="0"/>
      <c:spPr>
        <a:solidFill>
          <a:srgbClr val="777C84"/>
        </a:solidFill>
      </c:spPr>
    </c:legend>
    <c:plotVisOnly val="1"/>
    <c:dispBlanksAs val="gap"/>
    <c:showDLblsOverMax val="0"/>
  </c:chart>
  <c:txPr>
    <a:bodyPr/>
    <a:lstStyle/>
    <a:p>
      <a:pPr>
        <a:defRPr sz="2000" b="1" i="0">
          <a:solidFill>
            <a:schemeClr val="tx1"/>
          </a:solidFill>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invertIfNegative val="0"/>
          <c:dLbls>
            <c:delete val="1"/>
          </c:dLbls>
          <c:cat>
            <c:strRef>
              <c:f>Sheet1!$A$9:$A$10</c:f>
              <c:strCache>
                <c:ptCount val="2"/>
                <c:pt idx="0">
                  <c:v>Feeds Held &gt; 24 hours</c:v>
                </c:pt>
                <c:pt idx="1">
                  <c:v>Feeds Not Held</c:v>
                </c:pt>
              </c:strCache>
            </c:strRef>
          </c:cat>
          <c:val>
            <c:numRef>
              <c:f>Sheet1!$D$9:$D$10</c:f>
              <c:numCache>
                <c:formatCode>General</c:formatCode>
                <c:ptCount val="2"/>
                <c:pt idx="0" formatCode="_(&quot;$&quot;* #,##0.00_);_(&quot;$&quot;* \(#,##0.00\);_(&quot;$&quot;* &quot;-&quot;??_);_(@_)">
                  <c:v>29661</c:v>
                </c:pt>
                <c:pt idx="1">
                  <c:v>0</c:v>
                </c:pt>
              </c:numCache>
            </c:numRef>
          </c:val>
        </c:ser>
        <c:dLbls>
          <c:dLblPos val="inEnd"/>
          <c:showLegendKey val="0"/>
          <c:showVal val="1"/>
          <c:showCatName val="0"/>
          <c:showSerName val="0"/>
          <c:showPercent val="0"/>
          <c:showBubbleSize val="0"/>
        </c:dLbls>
        <c:gapWidth val="150"/>
        <c:axId val="228878416"/>
        <c:axId val="228878976"/>
      </c:barChart>
      <c:catAx>
        <c:axId val="228878416"/>
        <c:scaling>
          <c:orientation val="minMax"/>
        </c:scaling>
        <c:delete val="0"/>
        <c:axPos val="b"/>
        <c:numFmt formatCode="General" sourceLinked="0"/>
        <c:majorTickMark val="out"/>
        <c:minorTickMark val="none"/>
        <c:tickLblPos val="nextTo"/>
        <c:txPr>
          <a:bodyPr/>
          <a:lstStyle/>
          <a:p>
            <a:pPr>
              <a:defRPr sz="1400" b="1" i="0" baseline="0"/>
            </a:pPr>
            <a:endParaRPr lang="en-US"/>
          </a:p>
        </c:txPr>
        <c:crossAx val="228878976"/>
        <c:crosses val="autoZero"/>
        <c:auto val="1"/>
        <c:lblAlgn val="ctr"/>
        <c:lblOffset val="100"/>
        <c:noMultiLvlLbl val="0"/>
      </c:catAx>
      <c:valAx>
        <c:axId val="228878976"/>
        <c:scaling>
          <c:orientation val="minMax"/>
        </c:scaling>
        <c:delete val="0"/>
        <c:axPos val="l"/>
        <c:majorGridlines>
          <c:spPr>
            <a:ln>
              <a:gradFill>
                <a:gsLst>
                  <a:gs pos="0">
                    <a:schemeClr val="accent1">
                      <a:tint val="66000"/>
                      <a:satMod val="160000"/>
                    </a:schemeClr>
                  </a:gs>
                  <a:gs pos="10000">
                    <a:schemeClr val="accent1">
                      <a:tint val="44500"/>
                      <a:satMod val="160000"/>
                    </a:schemeClr>
                  </a:gs>
                  <a:gs pos="19000">
                    <a:schemeClr val="accent1">
                      <a:tint val="23500"/>
                      <a:satMod val="160000"/>
                    </a:schemeClr>
                  </a:gs>
                </a:gsLst>
                <a:lin ang="5400000" scaled="0"/>
              </a:gradFill>
            </a:ln>
          </c:spPr>
        </c:majorGridlines>
        <c:title>
          <c:tx>
            <c:rich>
              <a:bodyPr rot="-5400000" vert="horz"/>
              <a:lstStyle/>
              <a:p>
                <a:pPr>
                  <a:defRPr/>
                </a:pPr>
                <a:r>
                  <a:rPr lang="en-US" sz="1400" dirty="0" err="1"/>
                  <a:t>U.S.Dollars</a:t>
                </a:r>
                <a:endParaRPr lang="en-US" sz="1400" dirty="0"/>
              </a:p>
            </c:rich>
          </c:tx>
          <c:overlay val="0"/>
        </c:title>
        <c:numFmt formatCode="_(&quot;$&quot;* #,##0.00_);_(&quot;$&quot;* \(#,##0.00\);_(&quot;$&quot;* &quot;-&quot;??_);_(@_)" sourceLinked="1"/>
        <c:majorTickMark val="out"/>
        <c:minorTickMark val="none"/>
        <c:tickLblPos val="nextTo"/>
        <c:crossAx val="22887841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46750406199203E-2"/>
          <c:y val="7.3529133858267703E-2"/>
          <c:w val="0.93208489563804597"/>
          <c:h val="0.71317222733684305"/>
        </c:manualLayout>
      </c:layout>
      <c:barChart>
        <c:barDir val="col"/>
        <c:grouping val="clustered"/>
        <c:varyColors val="0"/>
        <c:ser>
          <c:idx val="0"/>
          <c:order val="0"/>
          <c:tx>
            <c:strRef>
              <c:f>Sheet1!$B$1</c:f>
              <c:strCache>
                <c:ptCount val="1"/>
                <c:pt idx="0">
                  <c:v>Column1</c:v>
                </c:pt>
              </c:strCache>
            </c:strRef>
          </c:tx>
          <c:spPr>
            <a:solidFill>
              <a:srgbClr val="000000"/>
            </a:solidFill>
          </c:spPr>
          <c:invertIfNegative val="0"/>
          <c:dPt>
            <c:idx val="0"/>
            <c:invertIfNegative val="0"/>
            <c:bubble3D val="0"/>
            <c:spPr>
              <a:solidFill>
                <a:srgbClr val="FF965C"/>
              </a:solidFill>
            </c:spPr>
          </c:dPt>
          <c:dPt>
            <c:idx val="1"/>
            <c:invertIfNegative val="0"/>
            <c:bubble3D val="0"/>
            <c:spPr>
              <a:solidFill>
                <a:srgbClr val="C00000"/>
              </a:solidFill>
            </c:spPr>
          </c:dPt>
          <c:dLbls>
            <c:dLbl>
              <c:idx val="0"/>
              <c:delete val="1"/>
              <c:extLst>
                <c:ext xmlns:c15="http://schemas.microsoft.com/office/drawing/2012/chart" uri="{CE6537A1-D6FC-4f65-9D91-7224C49458BB}"/>
              </c:extLst>
            </c:dLbl>
            <c:dLbl>
              <c:idx val="1"/>
              <c:layout>
                <c:manualLayout>
                  <c:x val="-6.1104887019710202E-3"/>
                  <c:y val="1.1980465238255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a:lstStyle/>
              <a:p>
                <a:pPr>
                  <a:defRPr>
                    <a:solidFill>
                      <a:schemeClr val="tx1">
                        <a:lumMod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Cow's Milk Protein</c:v>
                </c:pt>
              </c:strCache>
            </c:strRef>
          </c:cat>
          <c:val>
            <c:numRef>
              <c:f>Sheet1!$B$2:$B$3</c:f>
              <c:numCache>
                <c:formatCode>General</c:formatCode>
                <c:ptCount val="2"/>
                <c:pt idx="0">
                  <c:v>1.2E-2</c:v>
                </c:pt>
                <c:pt idx="1">
                  <c:v>0.11799999999999999</c:v>
                </c:pt>
              </c:numCache>
            </c:numRef>
          </c:val>
        </c:ser>
        <c:dLbls>
          <c:dLblPos val="outEnd"/>
          <c:showLegendKey val="0"/>
          <c:showVal val="1"/>
          <c:showCatName val="0"/>
          <c:showSerName val="0"/>
          <c:showPercent val="0"/>
          <c:showBubbleSize val="0"/>
        </c:dLbls>
        <c:gapWidth val="100"/>
        <c:axId val="462033616"/>
        <c:axId val="462034176"/>
      </c:barChart>
      <c:catAx>
        <c:axId val="462033616"/>
        <c:scaling>
          <c:orientation val="minMax"/>
        </c:scaling>
        <c:delete val="1"/>
        <c:axPos val="b"/>
        <c:numFmt formatCode="General" sourceLinked="1"/>
        <c:majorTickMark val="out"/>
        <c:minorTickMark val="none"/>
        <c:tickLblPos val="nextTo"/>
        <c:crossAx val="462034176"/>
        <c:crosses val="autoZero"/>
        <c:auto val="1"/>
        <c:lblAlgn val="ctr"/>
        <c:lblOffset val="100"/>
        <c:noMultiLvlLbl val="0"/>
      </c:catAx>
      <c:valAx>
        <c:axId val="462034176"/>
        <c:scaling>
          <c:orientation val="minMax"/>
        </c:scaling>
        <c:delete val="1"/>
        <c:axPos val="l"/>
        <c:numFmt formatCode="0%" sourceLinked="0"/>
        <c:majorTickMark val="out"/>
        <c:minorTickMark val="none"/>
        <c:tickLblPos val="nextTo"/>
        <c:crossAx val="462033616"/>
        <c:crosses val="autoZero"/>
        <c:crossBetween val="between"/>
      </c:valAx>
    </c:plotArea>
    <c:plotVisOnly val="1"/>
    <c:dispBlanksAs val="gap"/>
    <c:showDLblsOverMax val="0"/>
  </c:chart>
  <c:spPr>
    <a:noFill/>
  </c:spPr>
  <c:txPr>
    <a:bodyPr/>
    <a:lstStyle/>
    <a:p>
      <a:pPr>
        <a:defRPr sz="1200">
          <a:latin typeface="Calibri" pitchFamily="34" charset="0"/>
          <a:cs typeface="Calibri"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4468362282401"/>
          <c:y val="5.2797333722829499E-2"/>
          <c:w val="0.83799544478921895"/>
          <c:h val="0.77240060733709504"/>
        </c:manualLayout>
      </c:layout>
      <c:lineChart>
        <c:grouping val="standard"/>
        <c:varyColors val="0"/>
        <c:ser>
          <c:idx val="0"/>
          <c:order val="0"/>
          <c:tx>
            <c:strRef>
              <c:f>Sheet1!$B$1</c:f>
              <c:strCache>
                <c:ptCount val="1"/>
                <c:pt idx="0">
                  <c:v>JFK</c:v>
                </c:pt>
              </c:strCache>
            </c:strRef>
          </c:tx>
          <c:spPr>
            <a:ln>
              <a:solidFill>
                <a:srgbClr val="47276A"/>
              </a:solidFill>
            </a:ln>
          </c:spPr>
          <c:marker>
            <c:symbol val="none"/>
          </c:marker>
          <c:cat>
            <c:strRef>
              <c:f>Sheet1!$A$2:$A$102</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Sheet1!$B$2:$B$102</c:f>
              <c:numCache>
                <c:formatCode>General</c:formatCode>
                <c:ptCount val="101"/>
                <c:pt idx="0">
                  <c:v>100</c:v>
                </c:pt>
                <c:pt idx="1">
                  <c:v>0.99</c:v>
                </c:pt>
                <c:pt idx="2">
                  <c:v>0.98</c:v>
                </c:pt>
                <c:pt idx="3">
                  <c:v>0.95</c:v>
                </c:pt>
                <c:pt idx="4">
                  <c:v>0.95</c:v>
                </c:pt>
                <c:pt idx="5">
                  <c:v>0.92</c:v>
                </c:pt>
                <c:pt idx="6">
                  <c:v>0.92</c:v>
                </c:pt>
                <c:pt idx="7">
                  <c:v>0.9</c:v>
                </c:pt>
                <c:pt idx="8">
                  <c:v>0.9</c:v>
                </c:pt>
                <c:pt idx="9">
                  <c:v>0.9</c:v>
                </c:pt>
                <c:pt idx="10">
                  <c:v>0.9</c:v>
                </c:pt>
                <c:pt idx="11">
                  <c:v>0.9</c:v>
                </c:pt>
                <c:pt idx="12">
                  <c:v>0.9</c:v>
                </c:pt>
                <c:pt idx="13">
                  <c:v>0.9</c:v>
                </c:pt>
                <c:pt idx="14">
                  <c:v>0.9</c:v>
                </c:pt>
                <c:pt idx="15">
                  <c:v>0.89</c:v>
                </c:pt>
                <c:pt idx="16">
                  <c:v>0.89</c:v>
                </c:pt>
                <c:pt idx="17">
                  <c:v>0.89</c:v>
                </c:pt>
                <c:pt idx="18">
                  <c:v>0.88</c:v>
                </c:pt>
                <c:pt idx="19">
                  <c:v>0.88</c:v>
                </c:pt>
                <c:pt idx="20">
                  <c:v>0.88</c:v>
                </c:pt>
                <c:pt idx="21">
                  <c:v>0.88</c:v>
                </c:pt>
                <c:pt idx="22">
                  <c:v>0.88</c:v>
                </c:pt>
                <c:pt idx="23">
                  <c:v>0.87</c:v>
                </c:pt>
                <c:pt idx="24">
                  <c:v>0.87</c:v>
                </c:pt>
                <c:pt idx="25">
                  <c:v>0.87</c:v>
                </c:pt>
                <c:pt idx="26">
                  <c:v>0.87</c:v>
                </c:pt>
                <c:pt idx="27">
                  <c:v>0.87</c:v>
                </c:pt>
                <c:pt idx="28">
                  <c:v>0.87</c:v>
                </c:pt>
                <c:pt idx="29">
                  <c:v>0.87</c:v>
                </c:pt>
                <c:pt idx="30">
                  <c:v>0.87</c:v>
                </c:pt>
                <c:pt idx="31">
                  <c:v>0.87</c:v>
                </c:pt>
                <c:pt idx="32">
                  <c:v>0.87</c:v>
                </c:pt>
                <c:pt idx="33">
                  <c:v>0.87</c:v>
                </c:pt>
                <c:pt idx="34">
                  <c:v>0.87</c:v>
                </c:pt>
                <c:pt idx="35">
                  <c:v>0.87</c:v>
                </c:pt>
                <c:pt idx="36">
                  <c:v>0.87</c:v>
                </c:pt>
                <c:pt idx="37">
                  <c:v>0.87</c:v>
                </c:pt>
                <c:pt idx="38">
                  <c:v>0.87</c:v>
                </c:pt>
                <c:pt idx="39">
                  <c:v>0.87</c:v>
                </c:pt>
                <c:pt idx="40">
                  <c:v>0.87</c:v>
                </c:pt>
                <c:pt idx="41">
                  <c:v>0.87</c:v>
                </c:pt>
                <c:pt idx="42">
                  <c:v>0.87</c:v>
                </c:pt>
                <c:pt idx="43">
                  <c:v>0.87</c:v>
                </c:pt>
                <c:pt idx="44">
                  <c:v>0.87</c:v>
                </c:pt>
                <c:pt idx="45">
                  <c:v>0.85</c:v>
                </c:pt>
                <c:pt idx="46">
                  <c:v>0.85</c:v>
                </c:pt>
                <c:pt idx="47">
                  <c:v>0.85</c:v>
                </c:pt>
                <c:pt idx="48">
                  <c:v>0.85</c:v>
                </c:pt>
                <c:pt idx="49">
                  <c:v>0.85</c:v>
                </c:pt>
                <c:pt idx="50">
                  <c:v>0.85</c:v>
                </c:pt>
                <c:pt idx="51">
                  <c:v>0.85</c:v>
                </c:pt>
                <c:pt idx="52">
                  <c:v>0.85</c:v>
                </c:pt>
                <c:pt idx="53">
                  <c:v>0.85</c:v>
                </c:pt>
                <c:pt idx="54">
                  <c:v>0.85</c:v>
                </c:pt>
                <c:pt idx="55">
                  <c:v>0.85</c:v>
                </c:pt>
                <c:pt idx="56">
                  <c:v>0.85</c:v>
                </c:pt>
                <c:pt idx="57">
                  <c:v>0.85</c:v>
                </c:pt>
                <c:pt idx="58">
                  <c:v>0.85</c:v>
                </c:pt>
                <c:pt idx="59">
                  <c:v>0.85</c:v>
                </c:pt>
                <c:pt idx="60">
                  <c:v>0.85</c:v>
                </c:pt>
                <c:pt idx="61">
                  <c:v>0.85</c:v>
                </c:pt>
                <c:pt idx="62">
                  <c:v>0.85</c:v>
                </c:pt>
                <c:pt idx="63">
                  <c:v>0.85</c:v>
                </c:pt>
                <c:pt idx="64">
                  <c:v>0.81</c:v>
                </c:pt>
                <c:pt idx="65">
                  <c:v>0.81</c:v>
                </c:pt>
                <c:pt idx="66">
                  <c:v>0.81</c:v>
                </c:pt>
                <c:pt idx="67">
                  <c:v>0.81</c:v>
                </c:pt>
                <c:pt idx="68">
                  <c:v>0.81</c:v>
                </c:pt>
                <c:pt idx="69">
                  <c:v>0.81</c:v>
                </c:pt>
                <c:pt idx="70">
                  <c:v>0.81</c:v>
                </c:pt>
                <c:pt idx="71">
                  <c:v>0.81</c:v>
                </c:pt>
                <c:pt idx="72">
                  <c:v>0.81</c:v>
                </c:pt>
                <c:pt idx="73">
                  <c:v>0.81</c:v>
                </c:pt>
                <c:pt idx="74">
                  <c:v>0.81</c:v>
                </c:pt>
                <c:pt idx="75">
                  <c:v>0.81</c:v>
                </c:pt>
                <c:pt idx="76">
                  <c:v>0.81</c:v>
                </c:pt>
                <c:pt idx="77">
                  <c:v>0.81</c:v>
                </c:pt>
                <c:pt idx="78">
                  <c:v>0.81</c:v>
                </c:pt>
                <c:pt idx="79">
                  <c:v>0.81</c:v>
                </c:pt>
                <c:pt idx="80">
                  <c:v>0.81</c:v>
                </c:pt>
                <c:pt idx="81">
                  <c:v>0.81</c:v>
                </c:pt>
                <c:pt idx="82">
                  <c:v>0.81</c:v>
                </c:pt>
                <c:pt idx="83">
                  <c:v>0.81</c:v>
                </c:pt>
                <c:pt idx="84">
                  <c:v>0.81</c:v>
                </c:pt>
                <c:pt idx="85">
                  <c:v>0.81</c:v>
                </c:pt>
                <c:pt idx="86">
                  <c:v>0.81</c:v>
                </c:pt>
                <c:pt idx="87">
                  <c:v>0.81</c:v>
                </c:pt>
                <c:pt idx="88">
                  <c:v>0.81</c:v>
                </c:pt>
                <c:pt idx="89">
                  <c:v>0.81</c:v>
                </c:pt>
                <c:pt idx="90">
                  <c:v>0.77</c:v>
                </c:pt>
                <c:pt idx="91">
                  <c:v>0.77</c:v>
                </c:pt>
                <c:pt idx="92">
                  <c:v>0.77</c:v>
                </c:pt>
                <c:pt idx="93">
                  <c:v>0.77</c:v>
                </c:pt>
                <c:pt idx="94">
                  <c:v>0.77</c:v>
                </c:pt>
                <c:pt idx="95">
                  <c:v>0.75</c:v>
                </c:pt>
                <c:pt idx="96">
                  <c:v>0.75</c:v>
                </c:pt>
                <c:pt idx="97">
                  <c:v>0.75</c:v>
                </c:pt>
                <c:pt idx="98">
                  <c:v>0.75</c:v>
                </c:pt>
                <c:pt idx="99">
                  <c:v>0.75</c:v>
                </c:pt>
                <c:pt idx="100">
                  <c:v>0.75</c:v>
                </c:pt>
              </c:numCache>
            </c:numRef>
          </c:val>
          <c:smooth val="0"/>
        </c:ser>
        <c:dLbls>
          <c:showLegendKey val="0"/>
          <c:showVal val="0"/>
          <c:showCatName val="0"/>
          <c:showSerName val="0"/>
          <c:showPercent val="0"/>
          <c:showBubbleSize val="0"/>
        </c:dLbls>
        <c:smooth val="0"/>
        <c:axId val="462037536"/>
        <c:axId val="462038096"/>
      </c:lineChart>
      <c:catAx>
        <c:axId val="462037536"/>
        <c:scaling>
          <c:orientation val="minMax"/>
        </c:scaling>
        <c:delete val="0"/>
        <c:axPos val="b"/>
        <c:title>
          <c:tx>
            <c:rich>
              <a:bodyPr/>
              <a:lstStyle/>
              <a:p>
                <a:pPr>
                  <a:defRPr sz="900" b="0"/>
                </a:pPr>
                <a:r>
                  <a:rPr lang="en-US" sz="900" b="0" dirty="0" smtClean="0"/>
                  <a:t>Percent (%) Total Diet from Cow</a:t>
                </a:r>
                <a:r>
                  <a:rPr lang="en-US" sz="900" b="0" baseline="0" dirty="0" smtClean="0"/>
                  <a:t> </a:t>
                </a:r>
                <a:r>
                  <a:rPr lang="en-US" sz="900" b="0" dirty="0" smtClean="0"/>
                  <a:t>Milk-Based</a:t>
                </a:r>
                <a:endParaRPr lang="en-US" sz="900" b="0" dirty="0"/>
              </a:p>
            </c:rich>
          </c:tx>
          <c:layout/>
          <c:overlay val="0"/>
        </c:title>
        <c:numFmt formatCode="General" sourceLinked="1"/>
        <c:majorTickMark val="out"/>
        <c:minorTickMark val="none"/>
        <c:tickLblPos val="nextTo"/>
        <c:txPr>
          <a:bodyPr rot="0" vert="horz"/>
          <a:lstStyle/>
          <a:p>
            <a:pPr>
              <a:defRPr/>
            </a:pPr>
            <a:endParaRPr lang="en-US"/>
          </a:p>
        </c:txPr>
        <c:crossAx val="462038096"/>
        <c:crosses val="autoZero"/>
        <c:auto val="0"/>
        <c:lblAlgn val="ctr"/>
        <c:lblOffset val="100"/>
        <c:tickLblSkip val="4"/>
        <c:tickMarkSkip val="4"/>
        <c:noMultiLvlLbl val="0"/>
      </c:catAx>
      <c:valAx>
        <c:axId val="462038096"/>
        <c:scaling>
          <c:orientation val="minMax"/>
          <c:max val="1"/>
          <c:min val="0.5"/>
        </c:scaling>
        <c:delete val="0"/>
        <c:axPos val="l"/>
        <c:title>
          <c:tx>
            <c:rich>
              <a:bodyPr rot="-5400000" vert="horz"/>
              <a:lstStyle/>
              <a:p>
                <a:pPr>
                  <a:defRPr sz="900" b="0"/>
                </a:pPr>
                <a:r>
                  <a:rPr lang="en-US" sz="900" b="0" dirty="0" smtClean="0">
                    <a:latin typeface="Calibri" panose="020F0502020204030204" pitchFamily="34" charset="0"/>
                    <a:cs typeface="Calibri" panose="020F0502020204030204" pitchFamily="34" charset="0"/>
                  </a:rPr>
                  <a:t>P (remaining NEC Free)</a:t>
                </a:r>
                <a:endParaRPr lang="en-US" sz="900" b="0" dirty="0">
                  <a:latin typeface="Calibri" panose="020F0502020204030204" pitchFamily="34" charset="0"/>
                  <a:cs typeface="Calibri" panose="020F0502020204030204" pitchFamily="34" charset="0"/>
                </a:endParaRPr>
              </a:p>
            </c:rich>
          </c:tx>
          <c:layout/>
          <c:overlay val="0"/>
        </c:title>
        <c:numFmt formatCode="#,##0.00" sourceLinked="0"/>
        <c:majorTickMark val="out"/>
        <c:minorTickMark val="none"/>
        <c:tickLblPos val="nextTo"/>
        <c:crossAx val="462037536"/>
        <c:crosses val="autoZero"/>
        <c:crossBetween val="midCat"/>
        <c:majorUnit val="0.1"/>
        <c:minorUnit val="0.02"/>
      </c:valAx>
      <c:spPr>
        <a:ln>
          <a:solidFill>
            <a:schemeClr val="tx1"/>
          </a:solidFill>
        </a:ln>
      </c:spPr>
    </c:plotArea>
    <c:plotVisOnly val="1"/>
    <c:dispBlanksAs val="gap"/>
    <c:showDLblsOverMax val="0"/>
  </c:chart>
  <c:txPr>
    <a:bodyPr/>
    <a:lstStyle/>
    <a:p>
      <a:pPr>
        <a:defRPr sz="800">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731806427779832E-2"/>
          <c:y val="0.24330111677351468"/>
          <c:w val="0.96749168821573694"/>
          <c:h val="0.67651276248347403"/>
        </c:manualLayout>
      </c:layout>
      <c:barChart>
        <c:barDir val="col"/>
        <c:grouping val="stacked"/>
        <c:varyColors val="0"/>
        <c:ser>
          <c:idx val="0"/>
          <c:order val="0"/>
          <c:tx>
            <c:strRef>
              <c:f>'Feeding Intolerance'!$A$9</c:f>
              <c:strCache>
                <c:ptCount val="1"/>
                <c:pt idx="0">
                  <c:v>0</c:v>
                </c:pt>
              </c:strCache>
            </c:strRef>
          </c:tx>
          <c:spPr>
            <a:solidFill>
              <a:srgbClr val="FFFF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Intolerance'!$B$9:$E$9</c:f>
              <c:numCache>
                <c:formatCode>0%</c:formatCode>
                <c:ptCount val="4"/>
                <c:pt idx="0">
                  <c:v>0.94</c:v>
                </c:pt>
                <c:pt idx="1">
                  <c:v>0.66</c:v>
                </c:pt>
                <c:pt idx="2">
                  <c:v>0.37</c:v>
                </c:pt>
                <c:pt idx="3">
                  <c:v>0.66</c:v>
                </c:pt>
              </c:numCache>
            </c:numRef>
          </c:val>
        </c:ser>
        <c:ser>
          <c:idx val="1"/>
          <c:order val="1"/>
          <c:tx>
            <c:strRef>
              <c:f>'Feeding Intolerance'!$A$10</c:f>
              <c:strCache>
                <c:ptCount val="1"/>
                <c:pt idx="0">
                  <c:v>1</c:v>
                </c:pt>
              </c:strCache>
            </c:strRef>
          </c:tx>
          <c:spPr>
            <a:solidFill>
              <a:srgbClr val="0000FF"/>
            </a:solidFill>
          </c:spPr>
          <c:invertIfNegative val="0"/>
          <c:dLbls>
            <c:spPr>
              <a:solidFill>
                <a:srgbClr val="777C84"/>
              </a:solidFill>
            </c:spPr>
            <c:txPr>
              <a:bodyPr/>
              <a:lstStyle/>
              <a:p>
                <a:pPr>
                  <a:defRPr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Intolerance'!$B$10:$E$10</c:f>
              <c:numCache>
                <c:formatCode>0%</c:formatCode>
                <c:ptCount val="4"/>
                <c:pt idx="0">
                  <c:v>0.06</c:v>
                </c:pt>
                <c:pt idx="1">
                  <c:v>0.17</c:v>
                </c:pt>
                <c:pt idx="2">
                  <c:v>0.35</c:v>
                </c:pt>
                <c:pt idx="3">
                  <c:v>0.27</c:v>
                </c:pt>
              </c:numCache>
            </c:numRef>
          </c:val>
        </c:ser>
        <c:ser>
          <c:idx val="2"/>
          <c:order val="2"/>
          <c:tx>
            <c:strRef>
              <c:f>'Feeding Intolerance'!$A$11</c:f>
              <c:strCache>
                <c:ptCount val="1"/>
                <c:pt idx="0">
                  <c:v>2+</c:v>
                </c:pt>
              </c:strCache>
            </c:strRef>
          </c:tx>
          <c:spPr>
            <a:solidFill>
              <a:srgbClr val="FF0000"/>
            </a:solidFill>
          </c:spPr>
          <c:invertIfNegative val="0"/>
          <c:dLbls>
            <c:dLbl>
              <c:idx val="0"/>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'Feeding Intolerance'!$B$8:$E$8</c:f>
              <c:strCache>
                <c:ptCount val="4"/>
                <c:pt idx="0">
                  <c:v>H</c:v>
                </c:pt>
                <c:pt idx="1">
                  <c:v>B</c:v>
                </c:pt>
                <c:pt idx="2">
                  <c:v>M</c:v>
                </c:pt>
                <c:pt idx="3">
                  <c:v>F</c:v>
                </c:pt>
              </c:strCache>
            </c:strRef>
          </c:cat>
          <c:val>
            <c:numRef>
              <c:f>'Feeding Intolerance'!$B$11:$E$11</c:f>
              <c:numCache>
                <c:formatCode>0%</c:formatCode>
                <c:ptCount val="4"/>
                <c:pt idx="0" formatCode="General">
                  <c:v>0</c:v>
                </c:pt>
                <c:pt idx="1">
                  <c:v>0.17</c:v>
                </c:pt>
                <c:pt idx="2">
                  <c:v>0.28999999999999998</c:v>
                </c:pt>
                <c:pt idx="3">
                  <c:v>7.0000000000000007E-2</c:v>
                </c:pt>
              </c:numCache>
            </c:numRef>
          </c:val>
        </c:ser>
        <c:dLbls>
          <c:showLegendKey val="0"/>
          <c:showVal val="1"/>
          <c:showCatName val="0"/>
          <c:showSerName val="0"/>
          <c:showPercent val="0"/>
          <c:showBubbleSize val="0"/>
        </c:dLbls>
        <c:gapWidth val="95"/>
        <c:overlap val="100"/>
        <c:axId val="221269248"/>
        <c:axId val="221269808"/>
      </c:barChart>
      <c:catAx>
        <c:axId val="221269248"/>
        <c:scaling>
          <c:orientation val="minMax"/>
        </c:scaling>
        <c:delete val="0"/>
        <c:axPos val="b"/>
        <c:numFmt formatCode="General" sourceLinked="0"/>
        <c:majorTickMark val="none"/>
        <c:minorTickMark val="none"/>
        <c:tickLblPos val="nextTo"/>
        <c:crossAx val="221269808"/>
        <c:crosses val="autoZero"/>
        <c:auto val="1"/>
        <c:lblAlgn val="ctr"/>
        <c:lblOffset val="100"/>
        <c:noMultiLvlLbl val="0"/>
      </c:catAx>
      <c:valAx>
        <c:axId val="221269808"/>
        <c:scaling>
          <c:orientation val="minMax"/>
        </c:scaling>
        <c:delete val="1"/>
        <c:axPos val="l"/>
        <c:numFmt formatCode="0%" sourceLinked="1"/>
        <c:majorTickMark val="none"/>
        <c:minorTickMark val="none"/>
        <c:tickLblPos val="nextTo"/>
        <c:crossAx val="221269248"/>
        <c:crosses val="autoZero"/>
        <c:crossBetween val="between"/>
      </c:valAx>
    </c:plotArea>
    <c:legend>
      <c:legendPos val="t"/>
      <c:layout>
        <c:manualLayout>
          <c:xMode val="edge"/>
          <c:yMode val="edge"/>
          <c:x val="0"/>
          <c:y val="0.24642996215321397"/>
          <c:w val="0.182593974792678"/>
          <c:h val="6.26565620970716E-2"/>
        </c:manualLayout>
      </c:layout>
      <c:overlay val="0"/>
      <c:spPr>
        <a:solidFill>
          <a:srgbClr val="777C84"/>
        </a:solidFill>
      </c:spPr>
    </c:legend>
    <c:plotVisOnly val="1"/>
    <c:dispBlanksAs val="gap"/>
    <c:showDLblsOverMax val="0"/>
  </c:chart>
  <c:txPr>
    <a:bodyPr/>
    <a:lstStyle/>
    <a:p>
      <a:pPr>
        <a:defRPr sz="2000" b="1" i="0">
          <a:solidFill>
            <a:schemeClr val="tx1"/>
          </a:solidFil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2060129905301"/>
          <c:y val="0.230357760273875"/>
          <c:w val="0.73185250255243794"/>
          <c:h val="0.62134015603599202"/>
        </c:manualLayout>
      </c:layout>
      <c:barChart>
        <c:barDir val="col"/>
        <c:grouping val="clustered"/>
        <c:varyColors val="0"/>
        <c:ser>
          <c:idx val="0"/>
          <c:order val="0"/>
          <c:tx>
            <c:strRef>
              <c:f>'Time to Full Feeds'!$B$1</c:f>
              <c:strCache>
                <c:ptCount val="1"/>
                <c:pt idx="0">
                  <c:v>Days</c:v>
                </c:pt>
              </c:strCache>
            </c:strRef>
          </c:tx>
          <c:spPr>
            <a:solidFill>
              <a:srgbClr val="FF6600"/>
            </a:solidFill>
          </c:spPr>
          <c:invertIfNegative val="0"/>
          <c:dPt>
            <c:idx val="0"/>
            <c:invertIfNegative val="0"/>
            <c:bubble3D val="0"/>
            <c:spPr>
              <a:solidFill>
                <a:srgbClr val="FFFF00"/>
              </a:solidFill>
            </c:spPr>
          </c:dPt>
          <c:dPt>
            <c:idx val="1"/>
            <c:invertIfNegative val="0"/>
            <c:bubble3D val="0"/>
            <c:spPr>
              <a:solidFill>
                <a:srgbClr val="FF0000"/>
              </a:solidFill>
            </c:spPr>
          </c:dPt>
          <c:dPt>
            <c:idx val="2"/>
            <c:invertIfNegative val="0"/>
            <c:bubble3D val="0"/>
            <c:spPr>
              <a:solidFill>
                <a:srgbClr val="339933"/>
              </a:solidFill>
            </c:spPr>
          </c:dPt>
          <c:dLbls>
            <c:dLbl>
              <c:idx val="0"/>
              <c:layout>
                <c:manualLayout>
                  <c:x val="-2.1872265965480999E-7"/>
                  <c:y val="-2.77777777777778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85185185185185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8518518518518101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'Time to Full Feeds'!$A$2:$A$5</c:f>
              <c:strCache>
                <c:ptCount val="4"/>
                <c:pt idx="0">
                  <c:v>Bovine</c:v>
                </c:pt>
                <c:pt idx="1">
                  <c:v>Mixed</c:v>
                </c:pt>
                <c:pt idx="2">
                  <c:v>Formula</c:v>
                </c:pt>
                <c:pt idx="3">
                  <c:v>Human (control) </c:v>
                </c:pt>
              </c:strCache>
            </c:strRef>
          </c:cat>
          <c:val>
            <c:numRef>
              <c:f>'Time to Full Feeds'!$B$2:$B$5</c:f>
              <c:numCache>
                <c:formatCode>General</c:formatCode>
                <c:ptCount val="4"/>
                <c:pt idx="0">
                  <c:v>9.25</c:v>
                </c:pt>
                <c:pt idx="1">
                  <c:v>10.27</c:v>
                </c:pt>
                <c:pt idx="2">
                  <c:v>9.39</c:v>
                </c:pt>
                <c:pt idx="3">
                  <c:v>0</c:v>
                </c:pt>
              </c:numCache>
            </c:numRef>
          </c:val>
        </c:ser>
        <c:dLbls>
          <c:showLegendKey val="0"/>
          <c:showVal val="0"/>
          <c:showCatName val="0"/>
          <c:showSerName val="0"/>
          <c:showPercent val="0"/>
          <c:showBubbleSize val="0"/>
        </c:dLbls>
        <c:gapWidth val="75"/>
        <c:overlap val="40"/>
        <c:axId val="221272048"/>
        <c:axId val="221272608"/>
      </c:barChart>
      <c:catAx>
        <c:axId val="221272048"/>
        <c:scaling>
          <c:orientation val="minMax"/>
        </c:scaling>
        <c:delete val="0"/>
        <c:axPos val="b"/>
        <c:numFmt formatCode="General" sourceLinked="0"/>
        <c:majorTickMark val="none"/>
        <c:minorTickMark val="none"/>
        <c:tickLblPos val="nextTo"/>
        <c:txPr>
          <a:bodyPr/>
          <a:lstStyle/>
          <a:p>
            <a:pPr>
              <a:defRPr sz="2400" b="1" i="0"/>
            </a:pPr>
            <a:endParaRPr lang="en-US"/>
          </a:p>
        </c:txPr>
        <c:crossAx val="221272608"/>
        <c:crosses val="autoZero"/>
        <c:auto val="1"/>
        <c:lblAlgn val="ctr"/>
        <c:lblOffset val="100"/>
        <c:noMultiLvlLbl val="0"/>
      </c:catAx>
      <c:valAx>
        <c:axId val="221272608"/>
        <c:scaling>
          <c:orientation val="minMax"/>
        </c:scaling>
        <c:delete val="0"/>
        <c:axPos val="l"/>
        <c:majorGridlines/>
        <c:numFmt formatCode="General" sourceLinked="1"/>
        <c:majorTickMark val="none"/>
        <c:minorTickMark val="none"/>
        <c:tickLblPos val="nextTo"/>
        <c:txPr>
          <a:bodyPr/>
          <a:lstStyle/>
          <a:p>
            <a:pPr>
              <a:defRPr sz="2000"/>
            </a:pPr>
            <a:endParaRPr lang="en-US"/>
          </a:p>
        </c:txPr>
        <c:crossAx val="221272048"/>
        <c:crosses val="autoZero"/>
        <c:crossBetween val="between"/>
      </c:valAx>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pPr>
        <a:noFill/>
        <a:ln w="25400">
          <a:noFill/>
        </a:ln>
      </c:spPr>
    </c:sideWall>
    <c:backWall>
      <c:thickness val="0"/>
    </c:backWall>
    <c:plotArea>
      <c:layout/>
      <c:bar3DChart>
        <c:barDir val="col"/>
        <c:grouping val="clustered"/>
        <c:varyColors val="0"/>
        <c:ser>
          <c:idx val="0"/>
          <c:order val="0"/>
          <c:tx>
            <c:strRef>
              <c:f>LOS!$B$1</c:f>
              <c:strCache>
                <c:ptCount val="1"/>
                <c:pt idx="0">
                  <c:v>Days</c:v>
                </c:pt>
              </c:strCache>
            </c:strRef>
          </c:tx>
          <c:spPr>
            <a:solidFill>
              <a:srgbClr val="0000FF"/>
            </a:solidFill>
          </c:spPr>
          <c:invertIfNegative val="0"/>
          <c:dPt>
            <c:idx val="0"/>
            <c:invertIfNegative val="0"/>
            <c:bubble3D val="0"/>
            <c:spPr>
              <a:solidFill>
                <a:srgbClr val="FFFF00"/>
              </a:solidFill>
            </c:spPr>
          </c:dPt>
          <c:dPt>
            <c:idx val="1"/>
            <c:invertIfNegative val="0"/>
            <c:bubble3D val="0"/>
            <c:spPr>
              <a:solidFill>
                <a:srgbClr val="FF0000"/>
              </a:solidFill>
            </c:spPr>
          </c:dPt>
          <c:dPt>
            <c:idx val="2"/>
            <c:invertIfNegative val="0"/>
            <c:bubble3D val="0"/>
            <c:spPr>
              <a:solidFill>
                <a:srgbClr val="339933"/>
              </a:solidFill>
            </c:spPr>
          </c:dPt>
          <c:dLbls>
            <c:dLbl>
              <c:idx val="0"/>
              <c:layout>
                <c:manualLayout>
                  <c:x val="-1.1869409625187501E-3"/>
                  <c:y val="7.05876473930562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6073334740316298E-3"/>
                  <c:y val="0.12346237108409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072782204773001E-3"/>
                  <c:y val="8.627826402397149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9209456963428101E-2"/>
                  <c:y val="-4.300411278775159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LOS!$A$2:$A$5</c:f>
              <c:strCache>
                <c:ptCount val="4"/>
                <c:pt idx="0">
                  <c:v>Bovine</c:v>
                </c:pt>
                <c:pt idx="1">
                  <c:v>Mixed</c:v>
                </c:pt>
                <c:pt idx="2">
                  <c:v>Formula</c:v>
                </c:pt>
                <c:pt idx="3">
                  <c:v>Human (Control)</c:v>
                </c:pt>
              </c:strCache>
            </c:strRef>
          </c:cat>
          <c:val>
            <c:numRef>
              <c:f>LOS!$B$2:$B$5</c:f>
              <c:numCache>
                <c:formatCode>General</c:formatCode>
                <c:ptCount val="4"/>
                <c:pt idx="0">
                  <c:v>4.5</c:v>
                </c:pt>
                <c:pt idx="1">
                  <c:v>22.9</c:v>
                </c:pt>
                <c:pt idx="2">
                  <c:v>7.26</c:v>
                </c:pt>
                <c:pt idx="3">
                  <c:v>0</c:v>
                </c:pt>
              </c:numCache>
            </c:numRef>
          </c:val>
        </c:ser>
        <c:dLbls>
          <c:showLegendKey val="0"/>
          <c:showVal val="1"/>
          <c:showCatName val="0"/>
          <c:showSerName val="0"/>
          <c:showPercent val="0"/>
          <c:showBubbleSize val="0"/>
        </c:dLbls>
        <c:gapWidth val="75"/>
        <c:shape val="box"/>
        <c:axId val="221952272"/>
        <c:axId val="221952832"/>
        <c:axId val="0"/>
      </c:bar3DChart>
      <c:catAx>
        <c:axId val="221952272"/>
        <c:scaling>
          <c:orientation val="minMax"/>
        </c:scaling>
        <c:delete val="0"/>
        <c:axPos val="b"/>
        <c:numFmt formatCode="General" sourceLinked="0"/>
        <c:majorTickMark val="none"/>
        <c:minorTickMark val="none"/>
        <c:tickLblPos val="nextTo"/>
        <c:crossAx val="221952832"/>
        <c:crosses val="autoZero"/>
        <c:auto val="1"/>
        <c:lblAlgn val="ctr"/>
        <c:lblOffset val="100"/>
        <c:noMultiLvlLbl val="0"/>
      </c:catAx>
      <c:valAx>
        <c:axId val="221952832"/>
        <c:scaling>
          <c:orientation val="minMax"/>
        </c:scaling>
        <c:delete val="0"/>
        <c:axPos val="l"/>
        <c:numFmt formatCode="General" sourceLinked="1"/>
        <c:majorTickMark val="none"/>
        <c:minorTickMark val="none"/>
        <c:tickLblPos val="nextTo"/>
        <c:txPr>
          <a:bodyPr/>
          <a:lstStyle/>
          <a:p>
            <a:pPr>
              <a:defRPr sz="2400"/>
            </a:pPr>
            <a:endParaRPr lang="en-US"/>
          </a:p>
        </c:txPr>
        <c:crossAx val="221952272"/>
        <c:crosses val="autoZero"/>
        <c:crossBetween val="between"/>
      </c:valAx>
    </c:plotArea>
    <c:legend>
      <c:legendPos val="b"/>
      <c:overlay val="0"/>
      <c:txPr>
        <a:bodyPr/>
        <a:lstStyle/>
        <a:p>
          <a:pPr>
            <a:defRPr sz="2000"/>
          </a:pPr>
          <a:endParaRPr lang="en-US"/>
        </a:p>
      </c:txPr>
    </c:legend>
    <c:plotVisOnly val="1"/>
    <c:dispBlanksAs val="gap"/>
    <c:showDLblsOverMax val="0"/>
  </c:chart>
  <c:spPr>
    <a:ln>
      <a:noFill/>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'Incidence of NEC'!$A$11</c:f>
              <c:strCache>
                <c:ptCount val="1"/>
                <c:pt idx="0">
                  <c:v>Yes</c:v>
                </c:pt>
              </c:strCache>
            </c:strRef>
          </c:tx>
          <c:spPr>
            <a:solidFill>
              <a:srgbClr val="008000"/>
            </a:solidFill>
          </c:spPr>
          <c:invertIfNegative val="0"/>
          <c:dPt>
            <c:idx val="0"/>
            <c:invertIfNegative val="0"/>
            <c:bubble3D val="0"/>
            <c:spPr>
              <a:solidFill>
                <a:srgbClr val="FE8637">
                  <a:lumMod val="75000"/>
                </a:srgbClr>
              </a:solidFill>
            </c:spPr>
          </c:dPt>
          <c:dPt>
            <c:idx val="1"/>
            <c:invertIfNegative val="0"/>
            <c:bubble3D val="0"/>
            <c:spPr>
              <a:solidFill>
                <a:srgbClr val="0000FF"/>
              </a:solidFill>
            </c:spPr>
          </c:dPt>
          <c:cat>
            <c:strRef>
              <c:f>'Incidence of NEC'!$B$10:$C$10</c:f>
              <c:strCache>
                <c:ptCount val="2"/>
                <c:pt idx="0">
                  <c:v>Bovine and Mixed</c:v>
                </c:pt>
                <c:pt idx="1">
                  <c:v>Human</c:v>
                </c:pt>
              </c:strCache>
            </c:strRef>
          </c:cat>
          <c:val>
            <c:numRef>
              <c:f>'Incidence of NEC'!$B$11:$C$11</c:f>
              <c:numCache>
                <c:formatCode>0.00%</c:formatCode>
                <c:ptCount val="2"/>
                <c:pt idx="0">
                  <c:v>0.1</c:v>
                </c:pt>
                <c:pt idx="1">
                  <c:v>1.0999999999999999E-2</c:v>
                </c:pt>
              </c:numCache>
            </c:numRef>
          </c:val>
        </c:ser>
        <c:dLbls>
          <c:showLegendKey val="0"/>
          <c:showVal val="0"/>
          <c:showCatName val="0"/>
          <c:showSerName val="0"/>
          <c:showPercent val="0"/>
          <c:showBubbleSize val="0"/>
        </c:dLbls>
        <c:gapWidth val="75"/>
        <c:overlap val="-25"/>
        <c:axId val="221955072"/>
        <c:axId val="221955632"/>
      </c:barChart>
      <c:catAx>
        <c:axId val="221955072"/>
        <c:scaling>
          <c:orientation val="minMax"/>
        </c:scaling>
        <c:delete val="0"/>
        <c:axPos val="b"/>
        <c:numFmt formatCode="General" sourceLinked="0"/>
        <c:majorTickMark val="none"/>
        <c:minorTickMark val="none"/>
        <c:tickLblPos val="nextTo"/>
        <c:txPr>
          <a:bodyPr/>
          <a:lstStyle/>
          <a:p>
            <a:pPr>
              <a:defRPr sz="2400" b="1" i="0"/>
            </a:pPr>
            <a:endParaRPr lang="en-US"/>
          </a:p>
        </c:txPr>
        <c:crossAx val="221955632"/>
        <c:crosses val="autoZero"/>
        <c:auto val="1"/>
        <c:lblAlgn val="ctr"/>
        <c:lblOffset val="100"/>
        <c:noMultiLvlLbl val="0"/>
      </c:catAx>
      <c:valAx>
        <c:axId val="221955632"/>
        <c:scaling>
          <c:orientation val="minMax"/>
        </c:scaling>
        <c:delete val="0"/>
        <c:axPos val="l"/>
        <c:majorGridlines/>
        <c:numFmt formatCode="0.00%" sourceLinked="1"/>
        <c:majorTickMark val="none"/>
        <c:minorTickMark val="none"/>
        <c:tickLblPos val="nextTo"/>
        <c:spPr>
          <a:ln w="9525">
            <a:noFill/>
          </a:ln>
        </c:spPr>
        <c:txPr>
          <a:bodyPr/>
          <a:lstStyle/>
          <a:p>
            <a:pPr>
              <a:defRPr sz="2000"/>
            </a:pPr>
            <a:endParaRPr lang="en-US"/>
          </a:p>
        </c:txPr>
        <c:crossAx val="221955072"/>
        <c:crosses val="autoZero"/>
        <c:crossBetween val="between"/>
      </c:valAx>
    </c:plotArea>
    <c:plotVisOnly val="1"/>
    <c:dispBlanksAs val="gap"/>
    <c:showDLblsOverMax val="0"/>
  </c:chart>
  <c:spPr>
    <a:ln>
      <a:solidFill>
        <a:schemeClr val="tx1"/>
      </a:solid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'Total Cost'!$B$1</c:f>
              <c:strCache>
                <c:ptCount val="1"/>
                <c:pt idx="0">
                  <c:v>Total Cost</c:v>
                </c:pt>
              </c:strCache>
            </c:strRef>
          </c:tx>
          <c:invertIfNegative val="0"/>
          <c:dPt>
            <c:idx val="0"/>
            <c:invertIfNegative val="0"/>
            <c:bubble3D val="0"/>
            <c:spPr>
              <a:solidFill>
                <a:srgbClr val="FFFF00"/>
              </a:solidFill>
            </c:spPr>
          </c:dPt>
          <c:dPt>
            <c:idx val="1"/>
            <c:invertIfNegative val="0"/>
            <c:bubble3D val="0"/>
            <c:spPr>
              <a:solidFill>
                <a:srgbClr val="FF0000"/>
              </a:solidFill>
            </c:spPr>
          </c:dPt>
          <c:dPt>
            <c:idx val="2"/>
            <c:invertIfNegative val="0"/>
            <c:bubble3D val="0"/>
            <c:spPr>
              <a:solidFill>
                <a:srgbClr val="6C902C"/>
              </a:solidFill>
            </c:spPr>
          </c:dPt>
          <c:dLbls>
            <c:dLbl>
              <c:idx val="0"/>
              <c:layout>
                <c:manualLayout>
                  <c:x val="-2.1359278145266498E-3"/>
                  <c:y val="7.5725832400113199E-2"/>
                </c:manualLayout>
              </c:layout>
              <c:tx>
                <c:rich>
                  <a:bodyPr/>
                  <a:lstStyle/>
                  <a:p>
                    <a:r>
                      <a:rPr lang="en-US" sz="1600" dirty="0"/>
                      <a:t>$</a:t>
                    </a:r>
                    <a:r>
                      <a:rPr lang="en-US" sz="1600" dirty="0" smtClean="0"/>
                      <a:t>27,387 </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6457475942539104E-3"/>
                  <c:y val="0.1069040924186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452876860426101E-3"/>
                  <c:y val="8.0818399711674899E-2"/>
                </c:manualLayout>
              </c:layout>
              <c:tx>
                <c:rich>
                  <a:bodyPr/>
                  <a:lstStyle/>
                  <a:p>
                    <a:r>
                      <a:rPr lang="en-US" sz="1600" dirty="0"/>
                      <a:t>$</a:t>
                    </a:r>
                    <a:r>
                      <a:rPr lang="en-US" sz="1600" dirty="0" smtClean="0"/>
                      <a:t>29,178 </a:t>
                    </a:r>
                    <a:endParaRPr lang="en-US" sz="1600"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Cost'!$A$2:$A$5</c:f>
              <c:strCache>
                <c:ptCount val="4"/>
                <c:pt idx="0">
                  <c:v>Bovine </c:v>
                </c:pt>
                <c:pt idx="1">
                  <c:v>Mixed</c:v>
                </c:pt>
                <c:pt idx="2">
                  <c:v>Formula</c:v>
                </c:pt>
                <c:pt idx="3">
                  <c:v>Human (control)</c:v>
                </c:pt>
              </c:strCache>
            </c:strRef>
          </c:cat>
          <c:val>
            <c:numRef>
              <c:f>'Total Cost'!$B$2:$B$5</c:f>
              <c:numCache>
                <c:formatCode>"$"#,##0_);[Red]\("$"#,##0\)</c:formatCode>
                <c:ptCount val="4"/>
                <c:pt idx="0" formatCode="&quot;$&quot;#,##0.00_);[Red]\(&quot;$&quot;#,##0.00\)">
                  <c:v>27387</c:v>
                </c:pt>
                <c:pt idx="1">
                  <c:v>106968</c:v>
                </c:pt>
                <c:pt idx="2" formatCode="&quot;$&quot;#,##0.00_);[Red]\(&quot;$&quot;#,##0.00\)">
                  <c:v>29178</c:v>
                </c:pt>
                <c:pt idx="3" formatCode="General">
                  <c:v>0</c:v>
                </c:pt>
              </c:numCache>
            </c:numRef>
          </c:val>
        </c:ser>
        <c:dLbls>
          <c:showLegendKey val="0"/>
          <c:showVal val="0"/>
          <c:showCatName val="0"/>
          <c:showSerName val="0"/>
          <c:showPercent val="0"/>
          <c:showBubbleSize val="0"/>
        </c:dLbls>
        <c:gapWidth val="75"/>
        <c:overlap val="40"/>
        <c:axId val="462040896"/>
        <c:axId val="462041456"/>
      </c:barChart>
      <c:catAx>
        <c:axId val="462040896"/>
        <c:scaling>
          <c:orientation val="minMax"/>
        </c:scaling>
        <c:delete val="0"/>
        <c:axPos val="b"/>
        <c:numFmt formatCode="General" sourceLinked="0"/>
        <c:majorTickMark val="none"/>
        <c:minorTickMark val="none"/>
        <c:tickLblPos val="nextTo"/>
        <c:txPr>
          <a:bodyPr/>
          <a:lstStyle/>
          <a:p>
            <a:pPr>
              <a:defRPr sz="1500" b="1" i="0"/>
            </a:pPr>
            <a:endParaRPr lang="en-US"/>
          </a:p>
        </c:txPr>
        <c:crossAx val="462041456"/>
        <c:crosses val="autoZero"/>
        <c:auto val="1"/>
        <c:lblAlgn val="ctr"/>
        <c:lblOffset val="100"/>
        <c:noMultiLvlLbl val="0"/>
      </c:catAx>
      <c:valAx>
        <c:axId val="462041456"/>
        <c:scaling>
          <c:orientation val="minMax"/>
        </c:scaling>
        <c:delete val="0"/>
        <c:axPos val="l"/>
        <c:majorGridlines/>
        <c:numFmt formatCode="&quot;$&quot;#,##0.00_);[Red]\(&quot;$&quot;#,##0.00\)" sourceLinked="1"/>
        <c:majorTickMark val="none"/>
        <c:minorTickMark val="none"/>
        <c:tickLblPos val="nextTo"/>
        <c:txPr>
          <a:bodyPr/>
          <a:lstStyle/>
          <a:p>
            <a:pPr>
              <a:defRPr sz="1500"/>
            </a:pPr>
            <a:endParaRPr lang="en-US"/>
          </a:p>
        </c:txPr>
        <c:crossAx val="462040896"/>
        <c:crosses val="autoZero"/>
        <c:crossBetween val="between"/>
      </c:valAx>
    </c:plotArea>
    <c:plotVisOnly val="1"/>
    <c:dispBlanksAs val="gap"/>
    <c:showDLblsOverMax val="0"/>
  </c:chart>
  <c:spPr>
    <a:ln>
      <a:noFill/>
    </a:ln>
  </c:sp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'Total Cost'!$A$12</c:f>
              <c:strCache>
                <c:ptCount val="1"/>
                <c:pt idx="0">
                  <c:v>Bovine + Mixed</c:v>
                </c:pt>
              </c:strCache>
            </c:strRef>
          </c:tx>
          <c:spPr>
            <a:solidFill>
              <a:srgbClr val="FFC000"/>
            </a:solidFill>
          </c:spPr>
          <c:invertIfNegative val="0"/>
          <c:dPt>
            <c:idx val="0"/>
            <c:invertIfNegative val="0"/>
            <c:bubble3D val="0"/>
            <c:spPr>
              <a:pattFill prst="divot">
                <a:fgClr>
                  <a:srgbClr val="FF0000"/>
                </a:fgClr>
                <a:bgClr>
                  <a:srgbClr val="FFFF00"/>
                </a:bgClr>
              </a:pattFill>
            </c:spPr>
          </c:dPt>
          <c:dLbls>
            <c:dLbl>
              <c:idx val="0"/>
              <c:layout>
                <c:manualLayout>
                  <c:x val="5.6312335958005246E-3"/>
                  <c:y val="-0.11476102675968684"/>
                </c:manualLayout>
              </c:layout>
              <c:spPr/>
              <c:txPr>
                <a:bodyPr/>
                <a:lstStyle/>
                <a:p>
                  <a:pPr>
                    <a:defRPr sz="1800" b="1"/>
                  </a:pPr>
                  <a:endParaRPr lang="en-US"/>
                </a:p>
              </c:txPr>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Cost'!$B$11</c:f>
              <c:strCache>
                <c:ptCount val="1"/>
                <c:pt idx="0">
                  <c:v>Physician Charges</c:v>
                </c:pt>
              </c:strCache>
            </c:strRef>
          </c:cat>
          <c:val>
            <c:numRef>
              <c:f>'Total Cost'!$B$12</c:f>
              <c:numCache>
                <c:formatCode>"$"#,##0_);[Red]\("$"#,##0\)</c:formatCode>
                <c:ptCount val="1"/>
                <c:pt idx="0">
                  <c:v>25765</c:v>
                </c:pt>
              </c:numCache>
            </c:numRef>
          </c:val>
        </c:ser>
        <c:ser>
          <c:idx val="1"/>
          <c:order val="1"/>
          <c:tx>
            <c:strRef>
              <c:f>'Total Cost'!$A$13</c:f>
              <c:strCache>
                <c:ptCount val="1"/>
                <c:pt idx="0">
                  <c:v>Formula</c:v>
                </c:pt>
              </c:strCache>
            </c:strRef>
          </c:tx>
          <c:spPr>
            <a:solidFill>
              <a:srgbClr val="339933"/>
            </a:solidFill>
          </c:spPr>
          <c:invertIfNegative val="0"/>
          <c:dLbls>
            <c:dLbl>
              <c:idx val="0"/>
              <c:layout>
                <c:manualLayout>
                  <c:x val="5.1356478167501787E-2"/>
                  <c:y val="-0.13685446404225568"/>
                </c:manualLayout>
              </c:layout>
              <c:spPr/>
              <c:txPr>
                <a:bodyPr/>
                <a:lstStyle/>
                <a:p>
                  <a:pPr>
                    <a:defRPr sz="1800" b="1"/>
                  </a:pPr>
                  <a:endParaRPr lang="en-US"/>
                </a:p>
              </c:txPr>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Cost'!$B$11</c:f>
              <c:strCache>
                <c:ptCount val="1"/>
                <c:pt idx="0">
                  <c:v>Physician Charges</c:v>
                </c:pt>
              </c:strCache>
            </c:strRef>
          </c:cat>
          <c:val>
            <c:numRef>
              <c:f>'Total Cost'!$B$13</c:f>
              <c:numCache>
                <c:formatCode>"$"#,##0_);[Red]\("$"#,##0\)</c:formatCode>
                <c:ptCount val="1"/>
                <c:pt idx="0">
                  <c:v>14490</c:v>
                </c:pt>
              </c:numCache>
            </c:numRef>
          </c:val>
        </c:ser>
        <c:ser>
          <c:idx val="2"/>
          <c:order val="2"/>
          <c:tx>
            <c:strRef>
              <c:f>'Total Cost'!$A$14</c:f>
              <c:strCache>
                <c:ptCount val="1"/>
                <c:pt idx="0">
                  <c:v>Human (control)</c:v>
                </c:pt>
              </c:strCache>
            </c:strRef>
          </c:tx>
          <c:spPr>
            <a:solidFill>
              <a:srgbClr val="0000FF"/>
            </a:solidFill>
          </c:spPr>
          <c:invertIfNegative val="0"/>
          <c:dLbls>
            <c:dLbl>
              <c:idx val="0"/>
              <c:layout>
                <c:manualLayout>
                  <c:x val="6.3733225545489894E-2"/>
                  <c:y val="-6.0543789062013999E-2"/>
                </c:manualLayout>
              </c:layout>
              <c:tx>
                <c:rich>
                  <a:bodyPr/>
                  <a:lstStyle/>
                  <a:p>
                    <a:pPr>
                      <a:defRPr sz="1800" b="1"/>
                    </a:pPr>
                    <a:r>
                      <a:rPr lang="en-US" sz="1800" dirty="0"/>
                      <a:t>Human (control</a:t>
                    </a:r>
                    <a:r>
                      <a:rPr lang="en-US" sz="1800" dirty="0" smtClean="0"/>
                      <a:t>)</a:t>
                    </a:r>
                    <a:endParaRPr lang="en-US" dirty="0"/>
                  </a:p>
                </c:rich>
              </c:tx>
              <c:spPr/>
              <c:showLegendKey val="0"/>
              <c:showVal val="1"/>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'Total Cost'!$B$11</c:f>
              <c:strCache>
                <c:ptCount val="1"/>
                <c:pt idx="0">
                  <c:v>Physician Charges</c:v>
                </c:pt>
              </c:strCache>
            </c:strRef>
          </c:cat>
          <c:val>
            <c:numRef>
              <c:f>'Total Cost'!$B$14</c:f>
              <c:numCache>
                <c:formatCode>General</c:formatCode>
                <c:ptCount val="1"/>
                <c:pt idx="0">
                  <c:v>0</c:v>
                </c:pt>
              </c:numCache>
            </c:numRef>
          </c:val>
        </c:ser>
        <c:dLbls>
          <c:showLegendKey val="0"/>
          <c:showVal val="0"/>
          <c:showCatName val="0"/>
          <c:showSerName val="0"/>
          <c:showPercent val="0"/>
          <c:showBubbleSize val="0"/>
        </c:dLbls>
        <c:gapWidth val="150"/>
        <c:shape val="box"/>
        <c:axId val="222519776"/>
        <c:axId val="222520336"/>
        <c:axId val="0"/>
      </c:bar3DChart>
      <c:catAx>
        <c:axId val="222519776"/>
        <c:scaling>
          <c:orientation val="minMax"/>
        </c:scaling>
        <c:delete val="1"/>
        <c:axPos val="b"/>
        <c:numFmt formatCode="General" sourceLinked="0"/>
        <c:majorTickMark val="none"/>
        <c:minorTickMark val="none"/>
        <c:tickLblPos val="nextTo"/>
        <c:crossAx val="222520336"/>
        <c:crosses val="autoZero"/>
        <c:auto val="1"/>
        <c:lblAlgn val="ctr"/>
        <c:lblOffset val="100"/>
        <c:noMultiLvlLbl val="0"/>
      </c:catAx>
      <c:valAx>
        <c:axId val="222520336"/>
        <c:scaling>
          <c:orientation val="minMax"/>
        </c:scaling>
        <c:delete val="0"/>
        <c:axPos val="l"/>
        <c:majorGridlines/>
        <c:title>
          <c:tx>
            <c:rich>
              <a:bodyPr/>
              <a:lstStyle/>
              <a:p>
                <a:pPr>
                  <a:defRPr sz="2400"/>
                </a:pPr>
                <a:r>
                  <a:rPr lang="en-US" sz="2400" dirty="0"/>
                  <a:t>Cost in dollars</a:t>
                </a:r>
              </a:p>
            </c:rich>
          </c:tx>
          <c:overlay val="0"/>
        </c:title>
        <c:numFmt formatCode="&quot;$&quot;#,##0_);[Red]\(&quot;$&quot;#,##0\)" sourceLinked="1"/>
        <c:majorTickMark val="none"/>
        <c:minorTickMark val="none"/>
        <c:tickLblPos val="nextTo"/>
        <c:txPr>
          <a:bodyPr/>
          <a:lstStyle/>
          <a:p>
            <a:pPr>
              <a:defRPr sz="1800" b="1" i="0"/>
            </a:pPr>
            <a:endParaRPr lang="en-US"/>
          </a:p>
        </c:txPr>
        <c:crossAx val="222519776"/>
        <c:crosses val="autoZero"/>
        <c:crossBetween val="between"/>
      </c:valAx>
    </c:plotArea>
    <c:plotVisOnly val="1"/>
    <c:dispBlanksAs val="gap"/>
    <c:showDLblsOverMax val="0"/>
  </c:chart>
  <c:spPr>
    <a:ln>
      <a:noFill/>
    </a:ln>
  </c:spPr>
  <c:externalData r:id="rId2">
    <c:autoUpdate val="0"/>
  </c:externalData>
  <c:userShapes r:id="rId3"/>
</c:chartSpace>
</file>

<file path=ppt/drawings/_rels/drawing7.x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0.58661</cdr:x>
      <cdr:y>0.7898</cdr:y>
    </cdr:from>
    <cdr:to>
      <cdr:x>0.89612</cdr:x>
      <cdr:y>1</cdr:y>
    </cdr:to>
    <cdr:sp macro="" textlink="">
      <cdr:nvSpPr>
        <cdr:cNvPr id="2" name="TextBox 1"/>
        <cdr:cNvSpPr txBox="1"/>
      </cdr:nvSpPr>
      <cdr:spPr>
        <a:xfrm xmlns:a="http://schemas.openxmlformats.org/drawingml/2006/main">
          <a:off x="2438400" y="1734653"/>
          <a:ext cx="128658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smtClean="0">
              <a:solidFill>
                <a:schemeClr val="tx1">
                  <a:lumMod val="50000"/>
                </a:schemeClr>
              </a:solidFill>
              <a:latin typeface="Calibri" pitchFamily="34" charset="0"/>
              <a:cs typeface="Calibri" pitchFamily="34" charset="0"/>
            </a:rPr>
            <a:t>Any Cow Milk-Based Nutrition</a:t>
          </a:r>
          <a:endParaRPr lang="en-US" sz="1200" dirty="0">
            <a:solidFill>
              <a:schemeClr val="tx1">
                <a:lumMod val="50000"/>
              </a:schemeClr>
            </a:solidFill>
            <a:latin typeface="Calibri" pitchFamily="34" charset="0"/>
            <a:cs typeface="Calibri" pitchFamily="34" charset="0"/>
          </a:endParaRPr>
        </a:p>
      </cdr:txBody>
    </cdr:sp>
  </cdr:relSizeAnchor>
  <cdr:relSizeAnchor xmlns:cdr="http://schemas.openxmlformats.org/drawingml/2006/chartDrawing">
    <cdr:from>
      <cdr:x>0.09166</cdr:x>
      <cdr:y>0.79797</cdr:y>
    </cdr:from>
    <cdr:to>
      <cdr:x>0.45615</cdr:x>
      <cdr:y>0.92409</cdr:y>
    </cdr:to>
    <cdr:sp macro="" textlink="">
      <cdr:nvSpPr>
        <cdr:cNvPr id="3" name="TextBox 2"/>
        <cdr:cNvSpPr txBox="1"/>
      </cdr:nvSpPr>
      <cdr:spPr>
        <a:xfrm xmlns:a="http://schemas.openxmlformats.org/drawingml/2006/main">
          <a:off x="381000" y="1752600"/>
          <a:ext cx="1515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smtClean="0">
              <a:solidFill>
                <a:schemeClr val="tx1">
                  <a:lumMod val="50000"/>
                </a:schemeClr>
              </a:solidFill>
              <a:latin typeface="Calibri" pitchFamily="34" charset="0"/>
              <a:cs typeface="Calibri" pitchFamily="34" charset="0"/>
            </a:rPr>
            <a:t>100% Human Milk</a:t>
          </a:r>
          <a:endParaRPr lang="en-US" sz="1200" dirty="0">
            <a:solidFill>
              <a:schemeClr val="tx1">
                <a:lumMod val="50000"/>
              </a:schemeClr>
            </a:solidFill>
            <a:latin typeface="Calibri" pitchFamily="34" charset="0"/>
            <a:cs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0.59883</cdr:x>
      <cdr:y>0.78225</cdr:y>
    </cdr:from>
    <cdr:to>
      <cdr:x>0.90834</cdr:x>
      <cdr:y>1</cdr:y>
    </cdr:to>
    <cdr:sp macro="" textlink="">
      <cdr:nvSpPr>
        <cdr:cNvPr id="2" name="TextBox 1"/>
        <cdr:cNvSpPr txBox="1"/>
      </cdr:nvSpPr>
      <cdr:spPr>
        <a:xfrm xmlns:a="http://schemas.openxmlformats.org/drawingml/2006/main">
          <a:off x="2489200" y="1785453"/>
          <a:ext cx="128658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chemeClr val="tx1">
                  <a:lumMod val="50000"/>
                </a:schemeClr>
              </a:solidFill>
              <a:latin typeface="Calibri" pitchFamily="34" charset="0"/>
              <a:cs typeface="Calibri" pitchFamily="34" charset="0"/>
            </a:rPr>
            <a:t>Any Cow Milk-Based Nutrition</a:t>
          </a:r>
          <a:endParaRPr lang="en-US" sz="1200" dirty="0">
            <a:solidFill>
              <a:schemeClr val="tx1">
                <a:lumMod val="50000"/>
              </a:schemeClr>
            </a:solidFill>
            <a:latin typeface="Calibri" pitchFamily="34" charset="0"/>
            <a:cs typeface="Calibri" pitchFamily="34" charset="0"/>
          </a:endParaRPr>
        </a:p>
      </cdr:txBody>
    </cdr:sp>
  </cdr:relSizeAnchor>
  <cdr:relSizeAnchor xmlns:cdr="http://schemas.openxmlformats.org/drawingml/2006/chartDrawing">
    <cdr:from>
      <cdr:x>0.10999</cdr:x>
      <cdr:y>0.82665</cdr:y>
    </cdr:from>
    <cdr:to>
      <cdr:x>0.47448</cdr:x>
      <cdr:y>0.9573</cdr:y>
    </cdr:to>
    <cdr:sp macro="" textlink="">
      <cdr:nvSpPr>
        <cdr:cNvPr id="3" name="TextBox 2"/>
        <cdr:cNvSpPr txBox="1"/>
      </cdr:nvSpPr>
      <cdr:spPr>
        <a:xfrm xmlns:a="http://schemas.openxmlformats.org/drawingml/2006/main">
          <a:off x="457200" y="1752600"/>
          <a:ext cx="1515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chemeClr val="tx1">
                  <a:lumMod val="50000"/>
                </a:schemeClr>
              </a:solidFill>
              <a:latin typeface="Calibri" pitchFamily="34" charset="0"/>
              <a:cs typeface="Calibri" pitchFamily="34" charset="0"/>
            </a:rPr>
            <a:t>100% Human Milk</a:t>
          </a:r>
          <a:endParaRPr lang="en-US" sz="1200" dirty="0">
            <a:solidFill>
              <a:schemeClr val="tx1">
                <a:lumMod val="50000"/>
              </a:schemeClr>
            </a:solidFill>
            <a:latin typeface="Calibri" pitchFamily="34" charset="0"/>
            <a:cs typeface="Calibri"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0.72704</cdr:x>
      <cdr:y>0.24406</cdr:y>
    </cdr:from>
    <cdr:to>
      <cdr:x>1</cdr:x>
      <cdr:y>0.35885</cdr:y>
    </cdr:to>
    <cdr:sp macro="" textlink="">
      <cdr:nvSpPr>
        <cdr:cNvPr id="3" name="TextBox 2"/>
        <cdr:cNvSpPr txBox="1"/>
      </cdr:nvSpPr>
      <cdr:spPr>
        <a:xfrm xmlns:a="http://schemas.openxmlformats.org/drawingml/2006/main">
          <a:off x="6094049" y="1352550"/>
          <a:ext cx="2287951" cy="6361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smtClean="0"/>
            <a:t>Fisher’s exact test P=0.0001</a:t>
          </a:r>
          <a:endParaRPr lang="en-US" sz="16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0.36427</cdr:x>
      <cdr:y>0.29793</cdr:y>
    </cdr:from>
    <cdr:to>
      <cdr:x>0.48577</cdr:x>
      <cdr:y>0.38565</cdr:y>
    </cdr:to>
    <cdr:sp macro="" textlink="">
      <cdr:nvSpPr>
        <cdr:cNvPr id="3" name="TextBox 2"/>
        <cdr:cNvSpPr txBox="1"/>
      </cdr:nvSpPr>
      <cdr:spPr>
        <a:xfrm xmlns:a="http://schemas.openxmlformats.org/drawingml/2006/main">
          <a:off x="3053311" y="1257611"/>
          <a:ext cx="1018413" cy="3702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rPr>
            <a:t>P=0.010</a:t>
          </a:r>
          <a:endParaRPr lang="en-US" sz="1800" b="1" dirty="0">
            <a:solidFill>
              <a:schemeClr val="tx1"/>
            </a:solidFill>
          </a:endParaRPr>
        </a:p>
      </cdr:txBody>
    </cdr:sp>
  </cdr:relSizeAnchor>
  <cdr:relSizeAnchor xmlns:cdr="http://schemas.openxmlformats.org/drawingml/2006/chartDrawing">
    <cdr:from>
      <cdr:x>0.55636</cdr:x>
      <cdr:y>0.73292</cdr:y>
    </cdr:from>
    <cdr:to>
      <cdr:x>0.66308</cdr:x>
      <cdr:y>0.81795</cdr:y>
    </cdr:to>
    <cdr:sp macro="" textlink="">
      <cdr:nvSpPr>
        <cdr:cNvPr id="4" name="TextBox 3"/>
        <cdr:cNvSpPr txBox="1"/>
      </cdr:nvSpPr>
      <cdr:spPr>
        <a:xfrm xmlns:a="http://schemas.openxmlformats.org/drawingml/2006/main">
          <a:off x="4663410" y="4071863"/>
          <a:ext cx="894527" cy="4724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tx1"/>
              </a:solidFill>
            </a:rPr>
            <a:t>P=0.316</a:t>
          </a:r>
          <a:endParaRPr lang="en-US" sz="1800" b="1"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0.61037</cdr:x>
      <cdr:y>0.80441</cdr:y>
    </cdr:from>
    <cdr:to>
      <cdr:x>0.74664</cdr:x>
      <cdr:y>0.86492</cdr:y>
    </cdr:to>
    <cdr:sp macro="" textlink="">
      <cdr:nvSpPr>
        <cdr:cNvPr id="2" name="TextBox 1"/>
        <cdr:cNvSpPr txBox="1"/>
      </cdr:nvSpPr>
      <cdr:spPr>
        <a:xfrm xmlns:a="http://schemas.openxmlformats.org/drawingml/2006/main">
          <a:off x="5316051" y="4787516"/>
          <a:ext cx="1186852" cy="3601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smtClean="0">
              <a:solidFill>
                <a:schemeClr val="tx1"/>
              </a:solidFill>
            </a:rPr>
            <a:t>P=0.309</a:t>
          </a:r>
          <a:endParaRPr lang="en-US" sz="1400" b="1" dirty="0">
            <a:solidFill>
              <a:schemeClr val="tx1"/>
            </a:solidFill>
          </a:endParaRPr>
        </a:p>
      </cdr:txBody>
    </cdr:sp>
  </cdr:relSizeAnchor>
  <cdr:relSizeAnchor xmlns:cdr="http://schemas.openxmlformats.org/drawingml/2006/chartDrawing">
    <cdr:from>
      <cdr:x>0.39504</cdr:x>
      <cdr:y>0.25109</cdr:y>
    </cdr:from>
    <cdr:to>
      <cdr:x>0.54633</cdr:x>
      <cdr:y>0.47099</cdr:y>
    </cdr:to>
    <cdr:sp macro="" textlink="">
      <cdr:nvSpPr>
        <cdr:cNvPr id="3" name="TextBox 2"/>
        <cdr:cNvSpPr txBox="1"/>
      </cdr:nvSpPr>
      <cdr:spPr>
        <a:xfrm xmlns:a="http://schemas.openxmlformats.org/drawingml/2006/main">
          <a:off x="3311237" y="1059873"/>
          <a:ext cx="1268070" cy="9282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smtClean="0"/>
            <a:t>P= 0.004</a:t>
          </a:r>
          <a:endParaRPr lang="en-US" sz="16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0.38495</cdr:x>
      <cdr:y>0.14648</cdr:y>
    </cdr:from>
    <cdr:to>
      <cdr:x>0.55315</cdr:x>
      <cdr:y>0.2287</cdr:y>
    </cdr:to>
    <cdr:sp macro="" textlink="">
      <cdr:nvSpPr>
        <cdr:cNvPr id="2" name="TextBox 1"/>
        <cdr:cNvSpPr txBox="1"/>
      </cdr:nvSpPr>
      <cdr:spPr>
        <a:xfrm xmlns:a="http://schemas.openxmlformats.org/drawingml/2006/main">
          <a:off x="3167970" y="642958"/>
          <a:ext cx="1384218" cy="3608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P=0.001</a:t>
          </a:r>
          <a:endParaRPr lang="en-US" sz="1400" b="1" dirty="0"/>
        </a:p>
      </cdr:txBody>
    </cdr:sp>
  </cdr:relSizeAnchor>
  <cdr:relSizeAnchor xmlns:cdr="http://schemas.openxmlformats.org/drawingml/2006/chartDrawing">
    <cdr:from>
      <cdr:x>0.55907</cdr:x>
      <cdr:y>0.39356</cdr:y>
    </cdr:from>
    <cdr:to>
      <cdr:x>0.67538</cdr:x>
      <cdr:y>0.47801</cdr:y>
    </cdr:to>
    <cdr:sp macro="" textlink="">
      <cdr:nvSpPr>
        <cdr:cNvPr id="3" name="TextBox 2"/>
        <cdr:cNvSpPr txBox="1"/>
      </cdr:nvSpPr>
      <cdr:spPr>
        <a:xfrm xmlns:a="http://schemas.openxmlformats.org/drawingml/2006/main">
          <a:off x="4686088" y="1661263"/>
          <a:ext cx="974910" cy="3564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P=0.103</a:t>
          </a:r>
          <a:endParaRPr lang="en-US" sz="14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0.07112</cdr:x>
      <cdr:y>0.06062</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85267" cy="274344"/>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0.72704</cdr:x>
      <cdr:y>0.26547</cdr:y>
    </cdr:from>
    <cdr:to>
      <cdr:x>1</cdr:x>
      <cdr:y>0.32104</cdr:y>
    </cdr:to>
    <cdr:sp macro="" textlink="">
      <cdr:nvSpPr>
        <cdr:cNvPr id="3" name="TextBox 2"/>
        <cdr:cNvSpPr txBox="1"/>
      </cdr:nvSpPr>
      <cdr:spPr>
        <a:xfrm xmlns:a="http://schemas.openxmlformats.org/drawingml/2006/main">
          <a:off x="6094050" y="1471195"/>
          <a:ext cx="2287950" cy="3079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Fisher’s exact test P=0.0001</a:t>
          </a:r>
          <a:endParaRPr lang="en-US" sz="1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837D4C7-83A2-4C5C-B02E-59F462AD4F5D}" type="datetimeFigureOut">
              <a:rPr lang="en-US"/>
              <a:pPr/>
              <a:t>11/5/2018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FA46F746-FCD0-4114-8C8D-52895CD76A60}" type="slidenum">
              <a:rPr lang="en-US"/>
              <a:pPr/>
              <a:t>‹#›</a:t>
            </a:fld>
            <a:endParaRPr lang="en-US" dirty="0"/>
          </a:p>
        </p:txBody>
      </p:sp>
    </p:spTree>
    <p:extLst>
      <p:ext uri="{BB962C8B-B14F-4D97-AF65-F5344CB8AC3E}">
        <p14:creationId xmlns:p14="http://schemas.microsoft.com/office/powerpoint/2010/main" val="221705792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in the human milk diet so much, that I now work for Human Milk Based.</a:t>
            </a:r>
            <a:endParaRPr lang="en-US" dirty="0"/>
          </a:p>
        </p:txBody>
      </p:sp>
      <p:sp>
        <p:nvSpPr>
          <p:cNvPr id="4" name="Slide Number Placeholder 3"/>
          <p:cNvSpPr>
            <a:spLocks noGrp="1"/>
          </p:cNvSpPr>
          <p:nvPr>
            <p:ph type="sldNum" sz="quarter" idx="10"/>
          </p:nvPr>
        </p:nvSpPr>
        <p:spPr/>
        <p:txBody>
          <a:bodyPr/>
          <a:lstStyle/>
          <a:p>
            <a:fld id="{FA46F746-FCD0-4114-8C8D-52895CD76A60}" type="slidenum">
              <a:rPr lang="en-US" smtClean="0"/>
              <a:pPr/>
              <a:t>2</a:t>
            </a:fld>
            <a:endParaRPr lang="en-US" dirty="0"/>
          </a:p>
        </p:txBody>
      </p:sp>
    </p:spTree>
    <p:extLst>
      <p:ext uri="{BB962C8B-B14F-4D97-AF65-F5344CB8AC3E}">
        <p14:creationId xmlns:p14="http://schemas.microsoft.com/office/powerpoint/2010/main" val="22008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CE92A875-9346-4C3B-B052-464ADA2E5E57}" type="slidenum">
              <a:rPr lang="en-US" sz="1200">
                <a:latin typeface="Calibri" pitchFamily="34" charset="0"/>
              </a:rPr>
              <a:pPr eaLnBrk="1" hangingPunct="1"/>
              <a:t>39</a:t>
            </a:fld>
            <a:endParaRPr lang="en-US" sz="1200" dirty="0">
              <a:latin typeface="Calibri" pitchFamily="34" charset="0"/>
            </a:endParaRPr>
          </a:p>
        </p:txBody>
      </p:sp>
    </p:spTree>
    <p:extLst>
      <p:ext uri="{BB962C8B-B14F-4D97-AF65-F5344CB8AC3E}">
        <p14:creationId xmlns:p14="http://schemas.microsoft.com/office/powerpoint/2010/main" val="3365391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gastric hormone response if on continuous feeds.</a:t>
            </a:r>
            <a:endParaRPr lang="en-US" dirty="0"/>
          </a:p>
        </p:txBody>
      </p:sp>
      <p:sp>
        <p:nvSpPr>
          <p:cNvPr id="4" name="Slide Number Placeholder 3"/>
          <p:cNvSpPr>
            <a:spLocks noGrp="1"/>
          </p:cNvSpPr>
          <p:nvPr>
            <p:ph type="sldNum" sz="quarter" idx="10"/>
          </p:nvPr>
        </p:nvSpPr>
        <p:spPr/>
        <p:txBody>
          <a:bodyPr/>
          <a:lstStyle/>
          <a:p>
            <a:fld id="{6AC1D237-95A6-4E4E-864E-6AFB020F96A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1843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a:ln/>
        </p:spPr>
      </p:sp>
      <p:sp>
        <p:nvSpPr>
          <p:cNvPr id="197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97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fld id="{B55FB782-AA9B-4ADC-BC69-28B538A8FD46}" type="slidenum">
              <a:rPr lang="en-US" smtClean="0"/>
              <a:pPr/>
              <a:t>4</a:t>
            </a:fld>
            <a:endParaRPr lang="en-US" dirty="0" smtClean="0"/>
          </a:p>
        </p:txBody>
      </p:sp>
    </p:spTree>
    <p:extLst>
      <p:ext uri="{BB962C8B-B14F-4D97-AF65-F5344CB8AC3E}">
        <p14:creationId xmlns:p14="http://schemas.microsoft.com/office/powerpoint/2010/main" val="366946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In the year 2012, there were 56,252 very low birth weight premature infants in the United States (1) </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1F408792-71A3-45A9-899F-8E04F787E7C2}" type="slidenum">
              <a:rPr lang="en-US" sz="1200">
                <a:latin typeface="Calibri" pitchFamily="34" charset="0"/>
              </a:rPr>
              <a:pPr eaLnBrk="1" hangingPunct="1"/>
              <a:t>6</a:t>
            </a:fld>
            <a:endParaRPr lang="en-US" sz="1200" dirty="0">
              <a:latin typeface="Calibri" pitchFamily="34" charset="0"/>
            </a:endParaRPr>
          </a:p>
        </p:txBody>
      </p:sp>
    </p:spTree>
    <p:extLst>
      <p:ext uri="{BB962C8B-B14F-4D97-AF65-F5344CB8AC3E}">
        <p14:creationId xmlns:p14="http://schemas.microsoft.com/office/powerpoint/2010/main" val="229489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Fortifiers alone</a:t>
            </a:r>
            <a:r>
              <a:rPr lang="en-US" baseline="0" dirty="0" smtClean="0"/>
              <a:t> add about 20% cow’s milk protein to a baby’s diet</a:t>
            </a:r>
            <a:endParaRPr lang="en-US" dirty="0"/>
          </a:p>
        </p:txBody>
      </p:sp>
      <p:sp>
        <p:nvSpPr>
          <p:cNvPr id="4" name="Slide Number Placeholder 3"/>
          <p:cNvSpPr>
            <a:spLocks noGrp="1"/>
          </p:cNvSpPr>
          <p:nvPr>
            <p:ph type="sldNum" sz="quarter" idx="10"/>
          </p:nvPr>
        </p:nvSpPr>
        <p:spPr/>
        <p:txBody>
          <a:bodyPr/>
          <a:lstStyle/>
          <a:p>
            <a:fld id="{FA46F746-FCD0-4114-8C8D-52895CD76A60}" type="slidenum">
              <a:rPr lang="en-US" smtClean="0"/>
              <a:pPr/>
              <a:t>17</a:t>
            </a:fld>
            <a:endParaRPr lang="en-US" dirty="0"/>
          </a:p>
        </p:txBody>
      </p:sp>
    </p:spTree>
    <p:extLst>
      <p:ext uri="{BB962C8B-B14F-4D97-AF65-F5344CB8AC3E}">
        <p14:creationId xmlns:p14="http://schemas.microsoft.com/office/powerpoint/2010/main" val="326460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Just of note we initiated exclusive human milk diet into the NICU group (when we obtained approval for donor milk and human milk based fortifier)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F9C7064F-B7A2-4D47-A370-C9EDEF4AA6C7}" type="slidenum">
              <a:rPr lang="en-US" sz="1200">
                <a:latin typeface="Calibri" pitchFamily="34" charset="0"/>
              </a:rPr>
              <a:pPr eaLnBrk="1" hangingPunct="1"/>
              <a:t>27</a:t>
            </a:fld>
            <a:endParaRPr lang="en-US" sz="1200" dirty="0">
              <a:latin typeface="Calibri" pitchFamily="34" charset="0"/>
            </a:endParaRPr>
          </a:p>
        </p:txBody>
      </p:sp>
    </p:spTree>
    <p:extLst>
      <p:ext uri="{BB962C8B-B14F-4D97-AF65-F5344CB8AC3E}">
        <p14:creationId xmlns:p14="http://schemas.microsoft.com/office/powerpoint/2010/main" val="344710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CE92A875-9346-4C3B-B052-464ADA2E5E57}" type="slidenum">
              <a:rPr lang="en-US" sz="1200">
                <a:latin typeface="Calibri" pitchFamily="34" charset="0"/>
              </a:rPr>
              <a:pPr eaLnBrk="1" hangingPunct="1"/>
              <a:t>30</a:t>
            </a:fld>
            <a:endParaRPr lang="en-US" sz="1200" dirty="0">
              <a:latin typeface="Calibri" pitchFamily="34" charset="0"/>
            </a:endParaRPr>
          </a:p>
        </p:txBody>
      </p:sp>
    </p:spTree>
    <p:extLst>
      <p:ext uri="{BB962C8B-B14F-4D97-AF65-F5344CB8AC3E}">
        <p14:creationId xmlns:p14="http://schemas.microsoft.com/office/powerpoint/2010/main" val="336539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EC1961AB-970B-4017-BAB4-705D974A5020}" type="slidenum">
              <a:rPr lang="en-US" sz="1200">
                <a:latin typeface="Calibri" pitchFamily="34" charset="0"/>
              </a:rPr>
              <a:pPr eaLnBrk="1" hangingPunct="1"/>
              <a:t>31</a:t>
            </a:fld>
            <a:endParaRPr lang="en-US" sz="1200" dirty="0">
              <a:latin typeface="Calibri" pitchFamily="34" charset="0"/>
            </a:endParaRPr>
          </a:p>
        </p:txBody>
      </p:sp>
    </p:spTree>
    <p:extLst>
      <p:ext uri="{BB962C8B-B14F-4D97-AF65-F5344CB8AC3E}">
        <p14:creationId xmlns:p14="http://schemas.microsoft.com/office/powerpoint/2010/main" val="413329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E739BCF6-471C-4E70-A3A3-564EC49CC2C6}" type="slidenum">
              <a:rPr lang="en-US" sz="1200">
                <a:latin typeface="Calibri" pitchFamily="34" charset="0"/>
              </a:rPr>
              <a:pPr eaLnBrk="1" hangingPunct="1"/>
              <a:t>33</a:t>
            </a:fld>
            <a:endParaRPr lang="en-US" sz="1200" dirty="0">
              <a:latin typeface="Calibri" pitchFamily="34" charset="0"/>
            </a:endParaRPr>
          </a:p>
        </p:txBody>
      </p:sp>
    </p:spTree>
    <p:extLst>
      <p:ext uri="{BB962C8B-B14F-4D97-AF65-F5344CB8AC3E}">
        <p14:creationId xmlns:p14="http://schemas.microsoft.com/office/powerpoint/2010/main" val="355813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Robust regression which down-weights observations with undue influence (Mixed group was also increased) also significant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fld id="{4B4C2D33-46CD-4793-A264-CCAD92FFF6A2}" type="slidenum">
              <a:rPr lang="en-US" sz="1200">
                <a:latin typeface="Calibri" pitchFamily="34" charset="0"/>
              </a:rPr>
              <a:pPr eaLnBrk="1" hangingPunct="1"/>
              <a:t>34</a:t>
            </a:fld>
            <a:endParaRPr lang="en-US" sz="1200" dirty="0">
              <a:latin typeface="Calibri" pitchFamily="34" charset="0"/>
            </a:endParaRPr>
          </a:p>
        </p:txBody>
      </p:sp>
    </p:spTree>
    <p:extLst>
      <p:ext uri="{BB962C8B-B14F-4D97-AF65-F5344CB8AC3E}">
        <p14:creationId xmlns:p14="http://schemas.microsoft.com/office/powerpoint/2010/main" val="2189540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16.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9.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6.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41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3"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679450"/>
            <a:ext cx="51482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hangingPunct="1">
              <a:spcBef>
                <a:spcPct val="20000"/>
              </a:spcBef>
              <a:defRPr/>
            </a:pPr>
            <a:r>
              <a:rPr lang="en-US" altLang="en-US" sz="2800" b="1" smtClean="0">
                <a:solidFill>
                  <a:srgbClr val="FFFFFF"/>
                </a:solidFill>
              </a:rPr>
              <a:t>Contents</a:t>
            </a:r>
          </a:p>
          <a:p>
            <a:pPr defTabSz="914400" eaLnBrk="1" hangingPunct="1">
              <a:lnSpc>
                <a:spcPct val="150000"/>
              </a:lnSpc>
              <a:spcBef>
                <a:spcPct val="20000"/>
              </a:spcBef>
              <a:defRPr/>
            </a:pPr>
            <a:r>
              <a:rPr lang="en-US" altLang="en-US" sz="1400" smtClean="0">
                <a:solidFill>
                  <a:srgbClr val="FFFFFF"/>
                </a:solidFill>
              </a:rPr>
              <a:t>Product Overview………………………………………...3</a:t>
            </a:r>
          </a:p>
          <a:p>
            <a:pPr defTabSz="914400" eaLnBrk="1" hangingPunct="1">
              <a:lnSpc>
                <a:spcPct val="150000"/>
              </a:lnSpc>
              <a:spcBef>
                <a:spcPct val="20000"/>
              </a:spcBef>
              <a:defRPr/>
            </a:pPr>
            <a:r>
              <a:rPr lang="en-US" altLang="en-US" sz="1400" smtClean="0">
                <a:solidFill>
                  <a:srgbClr val="FFFFFF"/>
                </a:solidFill>
              </a:rPr>
              <a:t>Receiving &amp; Storage Instructions…………………14</a:t>
            </a:r>
          </a:p>
          <a:p>
            <a:pPr defTabSz="914400" eaLnBrk="1" hangingPunct="1">
              <a:lnSpc>
                <a:spcPct val="150000"/>
              </a:lnSpc>
              <a:spcBef>
                <a:spcPct val="20000"/>
              </a:spcBef>
              <a:defRPr/>
            </a:pPr>
            <a:r>
              <a:rPr lang="en-US" altLang="en-US" sz="1400" smtClean="0">
                <a:solidFill>
                  <a:srgbClr val="FFFFFF"/>
                </a:solidFill>
              </a:rPr>
              <a:t>Remember the 5 “</a:t>
            </a:r>
            <a:r>
              <a:rPr lang="en-US" altLang="ja-JP" sz="1400" smtClean="0">
                <a:solidFill>
                  <a:srgbClr val="FFFFFF"/>
                </a:solidFill>
              </a:rPr>
              <a:t>Rs</a:t>
            </a:r>
            <a:r>
              <a:rPr lang="en-US" altLang="en-US" sz="1400" smtClean="0">
                <a:solidFill>
                  <a:srgbClr val="FFFFFF"/>
                </a:solidFill>
              </a:rPr>
              <a:t>”</a:t>
            </a:r>
            <a:r>
              <a:rPr lang="en-US" altLang="ja-JP" sz="1400" smtClean="0">
                <a:solidFill>
                  <a:srgbClr val="FFFFFF"/>
                </a:solidFill>
              </a:rPr>
              <a:t>………………………………….15</a:t>
            </a:r>
          </a:p>
          <a:p>
            <a:pPr defTabSz="914400" eaLnBrk="1" hangingPunct="1">
              <a:lnSpc>
                <a:spcPct val="150000"/>
              </a:lnSpc>
              <a:spcBef>
                <a:spcPct val="20000"/>
              </a:spcBef>
              <a:defRPr/>
            </a:pPr>
            <a:r>
              <a:rPr lang="en-US" altLang="en-US" sz="1400" smtClean="0">
                <a:solidFill>
                  <a:srgbClr val="FFFFFF"/>
                </a:solidFill>
              </a:rPr>
              <a:t>Thawing Instructions…………………………………..16</a:t>
            </a:r>
          </a:p>
          <a:p>
            <a:pPr defTabSz="914400" eaLnBrk="1" hangingPunct="1">
              <a:lnSpc>
                <a:spcPct val="150000"/>
              </a:lnSpc>
              <a:spcBef>
                <a:spcPct val="20000"/>
              </a:spcBef>
              <a:defRPr/>
            </a:pPr>
            <a:r>
              <a:rPr lang="en-US" altLang="en-US" sz="1400" smtClean="0">
                <a:solidFill>
                  <a:srgbClr val="FFFFFF"/>
                </a:solidFill>
              </a:rPr>
              <a:t>Mixing Instructions……………………………………..19</a:t>
            </a:r>
          </a:p>
          <a:p>
            <a:pPr defTabSz="914400" eaLnBrk="1" hangingPunct="1">
              <a:lnSpc>
                <a:spcPct val="150000"/>
              </a:lnSpc>
              <a:spcBef>
                <a:spcPct val="20000"/>
              </a:spcBef>
              <a:defRPr/>
            </a:pPr>
            <a:r>
              <a:rPr lang="en-US" altLang="en-US" sz="1400" smtClean="0">
                <a:solidFill>
                  <a:srgbClr val="FFFFFF"/>
                </a:solidFill>
              </a:rPr>
              <a:t>Feeding Instructions…………………………………...20</a:t>
            </a:r>
          </a:p>
          <a:p>
            <a:pPr defTabSz="914400" eaLnBrk="1" hangingPunct="1">
              <a:lnSpc>
                <a:spcPct val="150000"/>
              </a:lnSpc>
              <a:spcBef>
                <a:spcPct val="20000"/>
              </a:spcBef>
              <a:defRPr/>
            </a:pPr>
            <a:r>
              <a:rPr lang="en-US" altLang="en-US" sz="1400" smtClean="0">
                <a:solidFill>
                  <a:srgbClr val="FFFFFF"/>
                </a:solidFill>
              </a:rPr>
              <a:t>Nutrient Calculations…………………………………..21</a:t>
            </a:r>
          </a:p>
          <a:p>
            <a:pPr defTabSz="914400" eaLnBrk="1" hangingPunct="1">
              <a:lnSpc>
                <a:spcPct val="150000"/>
              </a:lnSpc>
              <a:spcBef>
                <a:spcPct val="20000"/>
              </a:spcBef>
              <a:defRPr/>
            </a:pPr>
            <a:r>
              <a:rPr lang="en-US" altLang="en-US" sz="1400" smtClean="0">
                <a:solidFill>
                  <a:srgbClr val="FFFFFF"/>
                </a:solidFill>
              </a:rPr>
              <a:t>Minerals………………………………………………….…..22</a:t>
            </a:r>
          </a:p>
          <a:p>
            <a:pPr defTabSz="914400" eaLnBrk="1" hangingPunct="1">
              <a:lnSpc>
                <a:spcPct val="150000"/>
              </a:lnSpc>
              <a:spcBef>
                <a:spcPct val="20000"/>
              </a:spcBef>
              <a:defRPr/>
            </a:pPr>
            <a:r>
              <a:rPr lang="en-US" altLang="en-US" sz="1400" smtClean="0">
                <a:solidFill>
                  <a:srgbClr val="FFFFFF"/>
                </a:solidFill>
              </a:rPr>
              <a:t>Vitamins……………………………………………………...24</a:t>
            </a:r>
          </a:p>
          <a:p>
            <a:pPr defTabSz="914400" eaLnBrk="1" hangingPunct="1">
              <a:lnSpc>
                <a:spcPct val="150000"/>
              </a:lnSpc>
              <a:spcBef>
                <a:spcPct val="20000"/>
              </a:spcBef>
              <a:defRPr/>
            </a:pPr>
            <a:r>
              <a:rPr lang="en-US" altLang="en-US" sz="1400" smtClean="0">
                <a:solidFill>
                  <a:srgbClr val="FFFFFF"/>
                </a:solidFill>
              </a:rPr>
              <a:t>Supplementation…………………………………………25</a:t>
            </a:r>
          </a:p>
          <a:p>
            <a:pPr defTabSz="914400" eaLnBrk="1" hangingPunct="1">
              <a:lnSpc>
                <a:spcPct val="150000"/>
              </a:lnSpc>
              <a:spcBef>
                <a:spcPct val="20000"/>
              </a:spcBef>
              <a:defRPr/>
            </a:pPr>
            <a:r>
              <a:rPr lang="en-US" altLang="en-US" sz="1400" smtClean="0">
                <a:solidFill>
                  <a:srgbClr val="FFFFFF"/>
                </a:solidFill>
              </a:rPr>
              <a:t>Volume…………………………………..…………………...26</a:t>
            </a:r>
          </a:p>
          <a:p>
            <a:pPr defTabSz="914400" eaLnBrk="1" hangingPunct="1">
              <a:lnSpc>
                <a:spcPct val="150000"/>
              </a:lnSpc>
              <a:spcBef>
                <a:spcPct val="20000"/>
              </a:spcBef>
              <a:defRPr/>
            </a:pPr>
            <a:r>
              <a:rPr lang="en-US" altLang="en-US" sz="1400" smtClean="0">
                <a:solidFill>
                  <a:srgbClr val="FFFFFF"/>
                </a:solidFill>
              </a:rPr>
              <a:t>Volume Targets to Meet Protein Goals………..27</a:t>
            </a:r>
          </a:p>
          <a:p>
            <a:pPr defTabSz="914400" eaLnBrk="1" hangingPunct="1">
              <a:lnSpc>
                <a:spcPct val="150000"/>
              </a:lnSpc>
              <a:spcBef>
                <a:spcPct val="20000"/>
              </a:spcBef>
              <a:defRPr/>
            </a:pPr>
            <a:r>
              <a:rPr lang="en-US" altLang="en-US" sz="1400" smtClean="0">
                <a:solidFill>
                  <a:srgbClr val="FFFFFF"/>
                </a:solidFill>
              </a:rPr>
              <a:t>Exclusive Human Milk Diet….......................….28</a:t>
            </a:r>
          </a:p>
          <a:p>
            <a:pPr defTabSz="914400" eaLnBrk="1" hangingPunct="1">
              <a:lnSpc>
                <a:spcPct val="150000"/>
              </a:lnSpc>
              <a:spcBef>
                <a:spcPct val="20000"/>
              </a:spcBef>
              <a:defRPr/>
            </a:pPr>
            <a:r>
              <a:rPr lang="en-US" altLang="en-US" sz="1400" smtClean="0">
                <a:solidFill>
                  <a:srgbClr val="FFFFFF"/>
                </a:solidFill>
              </a:rPr>
              <a:t>Clinical Guideline Feeding Transition………..….29</a:t>
            </a:r>
          </a:p>
          <a:p>
            <a:pPr defTabSz="914400" eaLnBrk="1" hangingPunct="1">
              <a:lnSpc>
                <a:spcPct val="150000"/>
              </a:lnSpc>
              <a:spcBef>
                <a:spcPct val="20000"/>
              </a:spcBef>
              <a:defRPr/>
            </a:pPr>
            <a:endParaRPr lang="en-US" altLang="en-US" sz="1800" smtClean="0">
              <a:solidFill>
                <a:srgbClr val="FFFFFF"/>
              </a:solidFill>
            </a:endParaRPr>
          </a:p>
        </p:txBody>
      </p:sp>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5594969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roduct List 1">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24 Cal/fl oz. (82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2.3g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10mL and 20mL volumes </a:t>
            </a: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58416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roduct List 2">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26 Cal/fl oz. (89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2.8g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30mL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00159E87-F96D-470A-8A28-D3B6072F70C9}" type="slidenum">
              <a:rPr lang="en-US" altLang="en-US"/>
              <a:pPr>
                <a:defRPr/>
              </a:pPr>
              <a:t>‹#›</a:t>
            </a:fld>
            <a:endParaRPr lang="en-US" altLang="en-US"/>
          </a:p>
        </p:txBody>
      </p:sp>
    </p:spTree>
    <p:extLst>
      <p:ext uri="{BB962C8B-B14F-4D97-AF65-F5344CB8AC3E}">
        <p14:creationId xmlns:p14="http://schemas.microsoft.com/office/powerpoint/2010/main" val="23540151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roduct List 3">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28 Cal/fl oz. (97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3.2g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34BF6090-6949-4D9D-8CDD-4585E215A38B}" type="slidenum">
              <a:rPr lang="en-US" altLang="en-US"/>
              <a:pPr>
                <a:defRPr/>
              </a:pPr>
              <a:t>‹#›</a:t>
            </a:fld>
            <a:endParaRPr lang="en-US" altLang="en-US"/>
          </a:p>
        </p:txBody>
      </p:sp>
    </p:spTree>
    <p:extLst>
      <p:ext uri="{BB962C8B-B14F-4D97-AF65-F5344CB8AC3E}">
        <p14:creationId xmlns:p14="http://schemas.microsoft.com/office/powerpoint/2010/main" val="2918428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Product List 4">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8"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30 Cal/fl oz. (104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3.7g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50mL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12"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C6522A3-ACB7-4470-A85C-B1D82C873AE0}" type="slidenum">
              <a:rPr lang="en-US" altLang="en-US"/>
              <a:pPr>
                <a:defRPr/>
              </a:pPr>
              <a:t>‹#›</a:t>
            </a:fld>
            <a:endParaRPr lang="en-US" altLang="en-US"/>
          </a:p>
        </p:txBody>
      </p:sp>
    </p:spTree>
    <p:extLst>
      <p:ext uri="{BB962C8B-B14F-4D97-AF65-F5344CB8AC3E}">
        <p14:creationId xmlns:p14="http://schemas.microsoft.com/office/powerpoint/2010/main" val="2735308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roduct List 5">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3" name="Rectangle 2"/>
          <p:cNvSpPr>
            <a:spLocks noChangeArrowheads="1"/>
          </p:cNvSpPr>
          <p:nvPr/>
        </p:nvSpPr>
        <p:spPr bwMode="auto">
          <a:xfrm>
            <a:off x="3114675" y="684213"/>
            <a:ext cx="5743575" cy="72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deliver a minimum of 20 Cal/fl oz. and at least 0.9g of protein/100mL</a:t>
            </a:r>
            <a:endParaRPr lang="en-US" altLang="en-US" sz="1800" baseline="300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This product is ideal for use alone or with </a:t>
            </a:r>
            <a:br>
              <a:rPr lang="en-US" altLang="en-US" sz="1800" smtClean="0">
                <a:solidFill>
                  <a:prstClr val="white"/>
                </a:solidFill>
              </a:rPr>
            </a:br>
            <a:r>
              <a:rPr lang="en-US" altLang="en-US" sz="1800" smtClean="0">
                <a:solidFill>
                  <a:prstClr val="white"/>
                </a:solidFill>
              </a:rPr>
              <a:t>Prolact+ H</a:t>
            </a:r>
            <a:r>
              <a:rPr lang="en-US" altLang="en-US" sz="1800" baseline="30000" smtClean="0">
                <a:solidFill>
                  <a:prstClr val="white"/>
                </a:solidFill>
              </a:rPr>
              <a:t>2</a:t>
            </a:r>
            <a:r>
              <a:rPr lang="en-US" altLang="en-US" sz="1800" smtClean="0">
                <a:solidFill>
                  <a:prstClr val="white"/>
                </a:solidFill>
              </a:rPr>
              <a:t>MF® human milk fortifier when mother’s milk is unavailable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 oz. volume </a:t>
            </a:r>
            <a:endParaRPr lang="en-US" altLang="en-US" sz="1800" i="1" smtClean="0">
              <a:solidFill>
                <a:prstClr val="white"/>
              </a:solidFill>
            </a:endParaRPr>
          </a:p>
          <a:p>
            <a:pPr lvl="1" defTabSz="914400">
              <a:buFont typeface="Arial" pitchFamily="34" charset="0"/>
              <a:buChar char="•"/>
              <a:defRPr/>
            </a:pPr>
            <a:endParaRPr lang="en-US" altLang="en-US" sz="1800" i="1" smtClean="0">
              <a:solidFill>
                <a:prstClr val="white"/>
              </a:solidFill>
            </a:endParaRPr>
          </a:p>
          <a:p>
            <a:pPr lvl="1" defTabSz="914400">
              <a:buFont typeface="Arial" pitchFamily="34" charset="0"/>
              <a:buChar char="•"/>
              <a:defRPr/>
            </a:pPr>
            <a:r>
              <a:rPr lang="en-US" altLang="en-US" sz="1800" smtClean="0">
                <a:solidFill>
                  <a:prstClr val="white"/>
                </a:solidFill>
              </a:rPr>
              <a:t>Use within 48 hours after thawing Prolact HM™</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2 year shelf-life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$14 per fluid ounce*</a:t>
            </a:r>
          </a:p>
          <a:p>
            <a:pPr lvl="2" defTabSz="914400">
              <a:buFont typeface="Arial" pitchFamily="34" charset="0"/>
              <a:buNone/>
              <a:defRPr/>
            </a:pPr>
            <a:r>
              <a:rPr lang="en-US" altLang="en-US" sz="1800" smtClean="0">
                <a:solidFill>
                  <a:prstClr val="white"/>
                </a:solidFill>
              </a:rPr>
              <a:t>*Hospital specific discounts apply</a:t>
            </a:r>
          </a:p>
          <a:p>
            <a:pPr lvl="2" defTabSz="914400">
              <a:buFont typeface="Arial" pitchFamily="34" charset="0"/>
              <a:buChar char="•"/>
              <a:defRPr/>
            </a:pPr>
            <a:endParaRPr lang="en-US" altLang="en-US" sz="1800" smtClean="0">
              <a:solidFill>
                <a:prstClr val="white"/>
              </a:solidFill>
            </a:endParaRPr>
          </a:p>
          <a:p>
            <a:pPr lvl="2"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16D3037E-1BD9-4BEA-AF49-F6531517EBBC}" type="slidenum">
              <a:rPr lang="en-US" altLang="en-US"/>
              <a:pPr>
                <a:defRPr/>
              </a:pPr>
              <a:t>‹#›</a:t>
            </a:fld>
            <a:endParaRPr lang="en-US" altLang="en-US"/>
          </a:p>
        </p:txBody>
      </p:sp>
    </p:spTree>
    <p:extLst>
      <p:ext uri="{BB962C8B-B14F-4D97-AF65-F5344CB8AC3E}">
        <p14:creationId xmlns:p14="http://schemas.microsoft.com/office/powerpoint/2010/main" val="2473694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solidFill>
                  <a:srgbClr val="8064A2"/>
                </a:solidFill>
                <a:latin typeface="Arial" panose="020B0604020202020204" pitchFamily="34" charset="0"/>
                <a:cs typeface="Arial" panose="020B0604020202020204" pitchFamily="34" charset="0"/>
              </a:defRPr>
            </a:lvl1pPr>
            <a:lvl2pPr>
              <a:defRPr sz="1800">
                <a:solidFill>
                  <a:srgbClr val="8064A2"/>
                </a:solidFill>
                <a:latin typeface="Arial" panose="020B0604020202020204" pitchFamily="34" charset="0"/>
                <a:cs typeface="Arial" panose="020B0604020202020204" pitchFamily="34" charset="0"/>
              </a:defRPr>
            </a:lvl2pPr>
            <a:lvl3pPr>
              <a:defRPr sz="1600">
                <a:solidFill>
                  <a:srgbClr val="8064A2"/>
                </a:solidFill>
                <a:latin typeface="Arial" panose="020B0604020202020204" pitchFamily="34" charset="0"/>
                <a:cs typeface="Arial" panose="020B0604020202020204" pitchFamily="34" charset="0"/>
              </a:defRPr>
            </a:lvl3pPr>
            <a:lvl4pPr>
              <a:defRPr sz="1400">
                <a:solidFill>
                  <a:srgbClr val="8064A2"/>
                </a:solidFill>
                <a:latin typeface="Arial" panose="020B0604020202020204" pitchFamily="34" charset="0"/>
                <a:cs typeface="Arial" panose="020B0604020202020204" pitchFamily="34" charset="0"/>
              </a:defRPr>
            </a:lvl4pPr>
            <a:lvl5pPr>
              <a:defRPr sz="1400">
                <a:solidFill>
                  <a:srgbClr val="8064A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defRPr lang="en-US" sz="20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400" kern="1200" dirty="0">
                <a:solidFill>
                  <a:srgbClr val="8064A2"/>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smtClean="0"/>
            </a:lvl1pPr>
          </a:lstStyle>
          <a:p>
            <a:pPr>
              <a:defRPr/>
            </a:pPr>
            <a:fld id="{B7F3B182-44BC-4761-8186-9C83D4F13694}" type="datetimeFigureOut">
              <a:rPr lang="en-US" altLang="en-US"/>
              <a:pPr>
                <a:defRPr/>
              </a:pPr>
              <a:t>11/5/2018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1B8F252A-7357-4731-B064-BF1A9E794CA2}" type="slidenum">
              <a:rPr lang="en-US" altLang="en-US"/>
              <a:pPr>
                <a:defRPr/>
              </a:pPr>
              <a:t>‹#›</a:t>
            </a:fld>
            <a:endParaRPr lang="en-US" altLang="en-US"/>
          </a:p>
        </p:txBody>
      </p:sp>
    </p:spTree>
    <p:extLst>
      <p:ext uri="{BB962C8B-B14F-4D97-AF65-F5344CB8AC3E}">
        <p14:creationId xmlns:p14="http://schemas.microsoft.com/office/powerpoint/2010/main" val="3356666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F6528DF3-9671-4738-AB00-C7079D861C0A}" type="datetimeFigureOut">
              <a:rPr lang="en-US" altLang="en-US"/>
              <a:pPr>
                <a:defRPr/>
              </a:pPr>
              <a:t>11/5/2018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EA38C43-096D-468B-9740-79576881EAC5}" type="slidenum">
              <a:rPr lang="en-US" altLang="en-US"/>
              <a:pPr>
                <a:defRPr/>
              </a:pPr>
              <a:t>‹#›</a:t>
            </a:fld>
            <a:endParaRPr lang="en-US" altLang="en-US"/>
          </a:p>
        </p:txBody>
      </p:sp>
    </p:spTree>
    <p:extLst>
      <p:ext uri="{BB962C8B-B14F-4D97-AF65-F5344CB8AC3E}">
        <p14:creationId xmlns:p14="http://schemas.microsoft.com/office/powerpoint/2010/main" val="841300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F66E289-00CD-4AED-9168-4C01DFD6547A}" type="datetimeFigureOut">
              <a:rPr lang="en-US"/>
              <a:pPr/>
              <a:t>11/5/2018</a:t>
            </a:fld>
            <a:endParaRPr lang="en-US" dirty="0"/>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684A0A8C-3182-46DD-ABCD-679EE9610290}" type="slidenum">
              <a:rPr lang="en-US"/>
              <a:pPr/>
              <a:t>‹#›</a:t>
            </a:fld>
            <a:endParaRPr lang="en-US" dirty="0"/>
          </a:p>
        </p:txBody>
      </p:sp>
    </p:spTree>
    <p:extLst>
      <p:ext uri="{BB962C8B-B14F-4D97-AF65-F5344CB8AC3E}">
        <p14:creationId xmlns:p14="http://schemas.microsoft.com/office/powerpoint/2010/main" val="21120207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4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olact+4 photo and caption">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24 Cal/fl oz. (82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2.3g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10mL and 20mL volumes </a:t>
            </a: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5488176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4"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588217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7643781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5"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1"/>
          <p:cNvSpPr txBox="1">
            <a:spLocks/>
          </p:cNvSpPr>
          <p:nvPr/>
        </p:nvSpPr>
        <p:spPr>
          <a:xfrm>
            <a:off x="3124200" y="6356350"/>
            <a:ext cx="3248025" cy="365125"/>
          </a:xfrm>
          <a:prstGeom prst="rect">
            <a:avLst/>
          </a:prstGeom>
        </p:spPr>
        <p:txBody>
          <a:bodyPr anchor="ctr"/>
          <a:lstStyle>
            <a:defPPr>
              <a:defRPr lang="en-US"/>
            </a:defPPr>
            <a:lvl1pPr algn="ctr" defTabSz="457200"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defRPr/>
            </a:pPr>
            <a:r>
              <a:rPr lang="en-US"/>
              <a:t>MKT-XXXXXXX REV-0 Product In-Service </a:t>
            </a:r>
          </a:p>
        </p:txBody>
      </p:sp>
      <p:sp>
        <p:nvSpPr>
          <p:cNvPr id="7" name="Slide Number Placeholder 2"/>
          <p:cNvSpPr txBox="1">
            <a:spLocks/>
          </p:cNvSpPr>
          <p:nvPr/>
        </p:nvSpPr>
        <p:spPr bwMode="auto">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fld id="{55119F89-A449-4492-9A2D-295BD297BDB2}" type="slidenum">
              <a:rPr lang="en-US" altLang="en-US" sz="1200" smtClean="0">
                <a:solidFill>
                  <a:srgbClr val="898989"/>
                </a:solidFill>
              </a:rPr>
              <a:pPr algn="r" eaLnBrk="1" hangingPunct="1">
                <a:defRPr/>
              </a:pPr>
              <a:t>‹#›</a:t>
            </a:fld>
            <a:endParaRPr lang="en-US" altLang="en-US" sz="1200" smtClean="0">
              <a:solidFill>
                <a:srgbClr val="898989"/>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2"/>
          <p:cNvSpPr>
            <a:spLocks noGrp="1"/>
          </p:cNvSpPr>
          <p:nvPr>
            <p:ph type="dt" sz="half" idx="10"/>
          </p:nvPr>
        </p:nvSpPr>
        <p:spPr/>
        <p:txBody>
          <a:bodyPr/>
          <a:lstStyle>
            <a:lvl1pPr>
              <a:defRPr/>
            </a:lvl1pPr>
          </a:lstStyle>
          <a:p>
            <a:fld id="{A846EA59-808E-482B-AD40-C1B1E18A4D18}" type="datetimeFigureOut">
              <a:rPr lang="en-US" smtClean="0"/>
              <a:pPr/>
              <a:t>11/5/2018</a:t>
            </a:fld>
            <a:endParaRPr lang="en-US" dirty="0"/>
          </a:p>
        </p:txBody>
      </p:sp>
      <p:sp>
        <p:nvSpPr>
          <p:cNvPr id="9" name="Footer Placeholder 3"/>
          <p:cNvSpPr>
            <a:spLocks noGrp="1"/>
          </p:cNvSpPr>
          <p:nvPr>
            <p:ph type="ftr" sz="quarter" idx="11"/>
          </p:nvPr>
        </p:nvSpPr>
        <p:spPr/>
        <p:txBody>
          <a:bodyPr/>
          <a:lstStyle>
            <a:lvl1pPr>
              <a:defRPr/>
            </a:lvl1pPr>
          </a:lstStyle>
          <a:p>
            <a:pPr>
              <a:defRPr/>
            </a:pPr>
            <a:endParaRPr lang="en-US" dirty="0"/>
          </a:p>
        </p:txBody>
      </p:sp>
      <p:sp>
        <p:nvSpPr>
          <p:cNvPr id="10" name="Slide Number Placeholder 4"/>
          <p:cNvSpPr>
            <a:spLocks noGrp="1"/>
          </p:cNvSpPr>
          <p:nvPr>
            <p:ph type="sldNum" sz="quarter" idx="12"/>
          </p:nvPr>
        </p:nvSpPr>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41885373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7547631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6088201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9508730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1939111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txBox="1">
            <a:spLocks/>
          </p:cNvSpPr>
          <p:nvPr/>
        </p:nvSpPr>
        <p:spPr bwMode="auto">
          <a:xfrm>
            <a:off x="3533775" y="49847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800" b="1" dirty="0" smtClean="0">
                <a:solidFill>
                  <a:srgbClr val="FFFFFF"/>
                </a:solidFill>
              </a:rPr>
              <a:t>Title Here</a:t>
            </a:r>
            <a:endParaRPr lang="en-US" sz="2800" b="1" dirty="0">
              <a:solidFill>
                <a:srgbClr val="FFFFFF"/>
              </a:solidFill>
            </a:endParaRPr>
          </a:p>
        </p:txBody>
      </p:sp>
      <p:sp>
        <p:nvSpPr>
          <p:cNvPr id="3" name="Content Placeholder 2"/>
          <p:cNvSpPr>
            <a:spLocks noGrp="1"/>
          </p:cNvSpPr>
          <p:nvPr>
            <p:ph idx="1"/>
          </p:nvPr>
        </p:nvSpPr>
        <p:spPr>
          <a:xfrm>
            <a:off x="457200" y="1930529"/>
            <a:ext cx="8229600" cy="4525963"/>
          </a:xfrm>
        </p:spPr>
        <p:txBody>
          <a:bodyPr/>
          <a:lstStyle>
            <a:lvl1pPr>
              <a:defRPr sz="2800">
                <a:solidFill>
                  <a:srgbClr val="7F7F7F"/>
                </a:solidFill>
                <a:latin typeface="+mn-lt"/>
                <a:cs typeface="Arial" panose="020B0604020202020204" pitchFamily="34" charset="0"/>
              </a:defRPr>
            </a:lvl1pPr>
            <a:lvl2pPr>
              <a:defRPr sz="2400">
                <a:solidFill>
                  <a:srgbClr val="7F7F7F"/>
                </a:solidFill>
                <a:latin typeface="+mn-lt"/>
                <a:cs typeface="Arial" panose="020B0604020202020204" pitchFamily="34" charset="0"/>
              </a:defRPr>
            </a:lvl2pPr>
            <a:lvl3pPr>
              <a:defRPr sz="2000">
                <a:solidFill>
                  <a:srgbClr val="7F7F7F"/>
                </a:solidFill>
                <a:latin typeface="+mn-lt"/>
                <a:cs typeface="Arial" panose="020B0604020202020204" pitchFamily="34" charset="0"/>
              </a:defRPr>
            </a:lvl3pPr>
            <a:lvl4pPr>
              <a:defRPr sz="1800">
                <a:solidFill>
                  <a:srgbClr val="7F7F7F"/>
                </a:solidFill>
                <a:latin typeface="+mn-lt"/>
                <a:cs typeface="Arial" panose="020B0604020202020204" pitchFamily="34" charset="0"/>
              </a:defRPr>
            </a:lvl4pPr>
            <a:lvl5pPr>
              <a:defRPr sz="1800">
                <a:solidFill>
                  <a:srgbClr val="7F7F7F"/>
                </a:solidFill>
                <a:latin typeface="+mn-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9"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5592767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3"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679450"/>
            <a:ext cx="51482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hangingPunct="1">
              <a:spcBef>
                <a:spcPct val="20000"/>
              </a:spcBef>
              <a:defRPr/>
            </a:pPr>
            <a:r>
              <a:rPr lang="en-US" altLang="en-US" sz="2800" b="1" smtClean="0">
                <a:solidFill>
                  <a:srgbClr val="FFFFFF"/>
                </a:solidFill>
              </a:rPr>
              <a:t>Contents</a:t>
            </a:r>
          </a:p>
          <a:p>
            <a:pPr defTabSz="914400" eaLnBrk="1" hangingPunct="1">
              <a:lnSpc>
                <a:spcPct val="150000"/>
              </a:lnSpc>
              <a:spcBef>
                <a:spcPct val="20000"/>
              </a:spcBef>
              <a:defRPr/>
            </a:pPr>
            <a:r>
              <a:rPr lang="en-US" altLang="en-US" sz="1400" smtClean="0">
                <a:solidFill>
                  <a:srgbClr val="FFFFFF"/>
                </a:solidFill>
              </a:rPr>
              <a:t>Product Overview………………………………………...3</a:t>
            </a:r>
          </a:p>
          <a:p>
            <a:pPr defTabSz="914400" eaLnBrk="1" hangingPunct="1">
              <a:lnSpc>
                <a:spcPct val="150000"/>
              </a:lnSpc>
              <a:spcBef>
                <a:spcPct val="20000"/>
              </a:spcBef>
              <a:defRPr/>
            </a:pPr>
            <a:r>
              <a:rPr lang="en-US" altLang="en-US" sz="1400" smtClean="0">
                <a:solidFill>
                  <a:srgbClr val="FFFFFF"/>
                </a:solidFill>
              </a:rPr>
              <a:t>Receiving &amp; Storage Instructions…………………14</a:t>
            </a:r>
          </a:p>
          <a:p>
            <a:pPr defTabSz="914400" eaLnBrk="1" hangingPunct="1">
              <a:lnSpc>
                <a:spcPct val="150000"/>
              </a:lnSpc>
              <a:spcBef>
                <a:spcPct val="20000"/>
              </a:spcBef>
              <a:defRPr/>
            </a:pPr>
            <a:r>
              <a:rPr lang="en-US" altLang="en-US" sz="1400" smtClean="0">
                <a:solidFill>
                  <a:srgbClr val="FFFFFF"/>
                </a:solidFill>
              </a:rPr>
              <a:t>Remember the 5 “</a:t>
            </a:r>
            <a:r>
              <a:rPr lang="en-US" altLang="ja-JP" sz="1400" smtClean="0">
                <a:solidFill>
                  <a:srgbClr val="FFFFFF"/>
                </a:solidFill>
              </a:rPr>
              <a:t>Rs</a:t>
            </a:r>
            <a:r>
              <a:rPr lang="en-US" altLang="en-US" sz="1400" smtClean="0">
                <a:solidFill>
                  <a:srgbClr val="FFFFFF"/>
                </a:solidFill>
              </a:rPr>
              <a:t>”</a:t>
            </a:r>
            <a:r>
              <a:rPr lang="en-US" altLang="ja-JP" sz="1400" smtClean="0">
                <a:solidFill>
                  <a:srgbClr val="FFFFFF"/>
                </a:solidFill>
              </a:rPr>
              <a:t>………………………………….15</a:t>
            </a:r>
          </a:p>
          <a:p>
            <a:pPr defTabSz="914400" eaLnBrk="1" hangingPunct="1">
              <a:lnSpc>
                <a:spcPct val="150000"/>
              </a:lnSpc>
              <a:spcBef>
                <a:spcPct val="20000"/>
              </a:spcBef>
              <a:defRPr/>
            </a:pPr>
            <a:r>
              <a:rPr lang="en-US" altLang="en-US" sz="1400" smtClean="0">
                <a:solidFill>
                  <a:srgbClr val="FFFFFF"/>
                </a:solidFill>
              </a:rPr>
              <a:t>Thawing Instructions…………………………………..16</a:t>
            </a:r>
          </a:p>
          <a:p>
            <a:pPr defTabSz="914400" eaLnBrk="1" hangingPunct="1">
              <a:lnSpc>
                <a:spcPct val="150000"/>
              </a:lnSpc>
              <a:spcBef>
                <a:spcPct val="20000"/>
              </a:spcBef>
              <a:defRPr/>
            </a:pPr>
            <a:r>
              <a:rPr lang="en-US" altLang="en-US" sz="1400" smtClean="0">
                <a:solidFill>
                  <a:srgbClr val="FFFFFF"/>
                </a:solidFill>
              </a:rPr>
              <a:t>Mixing Instructions……………………………………..19</a:t>
            </a:r>
          </a:p>
          <a:p>
            <a:pPr defTabSz="914400" eaLnBrk="1" hangingPunct="1">
              <a:lnSpc>
                <a:spcPct val="150000"/>
              </a:lnSpc>
              <a:spcBef>
                <a:spcPct val="20000"/>
              </a:spcBef>
              <a:defRPr/>
            </a:pPr>
            <a:r>
              <a:rPr lang="en-US" altLang="en-US" sz="1400" smtClean="0">
                <a:solidFill>
                  <a:srgbClr val="FFFFFF"/>
                </a:solidFill>
              </a:rPr>
              <a:t>Feeding Instructions…………………………………...20</a:t>
            </a:r>
          </a:p>
          <a:p>
            <a:pPr defTabSz="914400" eaLnBrk="1" hangingPunct="1">
              <a:lnSpc>
                <a:spcPct val="150000"/>
              </a:lnSpc>
              <a:spcBef>
                <a:spcPct val="20000"/>
              </a:spcBef>
              <a:defRPr/>
            </a:pPr>
            <a:r>
              <a:rPr lang="en-US" altLang="en-US" sz="1400" smtClean="0">
                <a:solidFill>
                  <a:srgbClr val="FFFFFF"/>
                </a:solidFill>
              </a:rPr>
              <a:t>Nutrient Calculations…………………………………..21</a:t>
            </a:r>
          </a:p>
          <a:p>
            <a:pPr defTabSz="914400" eaLnBrk="1" hangingPunct="1">
              <a:lnSpc>
                <a:spcPct val="150000"/>
              </a:lnSpc>
              <a:spcBef>
                <a:spcPct val="20000"/>
              </a:spcBef>
              <a:defRPr/>
            </a:pPr>
            <a:r>
              <a:rPr lang="en-US" altLang="en-US" sz="1400" smtClean="0">
                <a:solidFill>
                  <a:srgbClr val="FFFFFF"/>
                </a:solidFill>
              </a:rPr>
              <a:t>Minerals………………………………………………….…..22</a:t>
            </a:r>
          </a:p>
          <a:p>
            <a:pPr defTabSz="914400" eaLnBrk="1" hangingPunct="1">
              <a:lnSpc>
                <a:spcPct val="150000"/>
              </a:lnSpc>
              <a:spcBef>
                <a:spcPct val="20000"/>
              </a:spcBef>
              <a:defRPr/>
            </a:pPr>
            <a:r>
              <a:rPr lang="en-US" altLang="en-US" sz="1400" smtClean="0">
                <a:solidFill>
                  <a:srgbClr val="FFFFFF"/>
                </a:solidFill>
              </a:rPr>
              <a:t>Vitamins……………………………………………………...24</a:t>
            </a:r>
          </a:p>
          <a:p>
            <a:pPr defTabSz="914400" eaLnBrk="1" hangingPunct="1">
              <a:lnSpc>
                <a:spcPct val="150000"/>
              </a:lnSpc>
              <a:spcBef>
                <a:spcPct val="20000"/>
              </a:spcBef>
              <a:defRPr/>
            </a:pPr>
            <a:r>
              <a:rPr lang="en-US" altLang="en-US" sz="1400" smtClean="0">
                <a:solidFill>
                  <a:srgbClr val="FFFFFF"/>
                </a:solidFill>
              </a:rPr>
              <a:t>Supplementation…………………………………………25</a:t>
            </a:r>
          </a:p>
          <a:p>
            <a:pPr defTabSz="914400" eaLnBrk="1" hangingPunct="1">
              <a:lnSpc>
                <a:spcPct val="150000"/>
              </a:lnSpc>
              <a:spcBef>
                <a:spcPct val="20000"/>
              </a:spcBef>
              <a:defRPr/>
            </a:pPr>
            <a:r>
              <a:rPr lang="en-US" altLang="en-US" sz="1400" smtClean="0">
                <a:solidFill>
                  <a:srgbClr val="FFFFFF"/>
                </a:solidFill>
              </a:rPr>
              <a:t>Volume…………………………………..…………………...26</a:t>
            </a:r>
          </a:p>
          <a:p>
            <a:pPr defTabSz="914400" eaLnBrk="1" hangingPunct="1">
              <a:lnSpc>
                <a:spcPct val="150000"/>
              </a:lnSpc>
              <a:spcBef>
                <a:spcPct val="20000"/>
              </a:spcBef>
              <a:defRPr/>
            </a:pPr>
            <a:r>
              <a:rPr lang="en-US" altLang="en-US" sz="1400" smtClean="0">
                <a:solidFill>
                  <a:srgbClr val="FFFFFF"/>
                </a:solidFill>
              </a:rPr>
              <a:t>Volume Targets to Meet Protein Goals………..27</a:t>
            </a:r>
          </a:p>
          <a:p>
            <a:pPr defTabSz="914400" eaLnBrk="1" hangingPunct="1">
              <a:lnSpc>
                <a:spcPct val="150000"/>
              </a:lnSpc>
              <a:spcBef>
                <a:spcPct val="20000"/>
              </a:spcBef>
              <a:defRPr/>
            </a:pPr>
            <a:r>
              <a:rPr lang="en-US" altLang="en-US" sz="1400" smtClean="0">
                <a:solidFill>
                  <a:srgbClr val="FFFFFF"/>
                </a:solidFill>
              </a:rPr>
              <a:t>Exclusive Human Milk Diet….......................….28</a:t>
            </a:r>
          </a:p>
          <a:p>
            <a:pPr defTabSz="914400" eaLnBrk="1" hangingPunct="1">
              <a:lnSpc>
                <a:spcPct val="150000"/>
              </a:lnSpc>
              <a:spcBef>
                <a:spcPct val="20000"/>
              </a:spcBef>
              <a:defRPr/>
            </a:pPr>
            <a:r>
              <a:rPr lang="en-US" altLang="en-US" sz="1400" smtClean="0">
                <a:solidFill>
                  <a:srgbClr val="FFFFFF"/>
                </a:solidFill>
              </a:rPr>
              <a:t>Clinical Guideline Feeding Transition………..….29</a:t>
            </a:r>
          </a:p>
          <a:p>
            <a:pPr defTabSz="914400" eaLnBrk="1" hangingPunct="1">
              <a:lnSpc>
                <a:spcPct val="150000"/>
              </a:lnSpc>
              <a:spcBef>
                <a:spcPct val="20000"/>
              </a:spcBef>
              <a:defRPr/>
            </a:pPr>
            <a:endParaRPr lang="en-US" altLang="en-US" sz="1800" smtClean="0">
              <a:solidFill>
                <a:srgbClr val="FFFFFF"/>
              </a:solidFill>
            </a:endParaRPr>
          </a:p>
        </p:txBody>
      </p:sp>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559496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rolact+4 photo and caption">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24 Cal/fl oz. (82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2.3g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10mL and 20mL volumes </a:t>
            </a: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548817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lact+6 photo and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26 Cal/fl oz. (89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2.8g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30mL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0036683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rolact+6 photo and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26 Cal/fl oz. (89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2.8g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30mL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0036683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rolact+ 8 Picture with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28 Cal/fl oz. (97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3.2g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0123700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rolact+10 photo and caption">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8"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30 Cal/fl oz. (104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3.7g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50mL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12"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826756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3" name="Rectangle 2"/>
          <p:cNvSpPr>
            <a:spLocks noChangeArrowheads="1"/>
          </p:cNvSpPr>
          <p:nvPr/>
        </p:nvSpPr>
        <p:spPr bwMode="auto">
          <a:xfrm>
            <a:off x="3114675" y="684213"/>
            <a:ext cx="5743575"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200150" indent="-28575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deliver a minimum of 20 Cal/fl oz. and at least 0.9g of protein/100mL</a:t>
            </a:r>
            <a:endParaRPr lang="en-US" altLang="en-US" sz="1800" baseline="30000" smtClean="0">
              <a:solidFill>
                <a:schemeClr val="bg1"/>
              </a:solidFill>
            </a:endParaRP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This product is ideal for use alone or with </a:t>
            </a:r>
            <a:br>
              <a:rPr lang="en-US" altLang="en-US" sz="1800" smtClean="0">
                <a:solidFill>
                  <a:schemeClr val="bg1"/>
                </a:solidFill>
              </a:rPr>
            </a:br>
            <a:r>
              <a:rPr lang="en-US" altLang="en-US" sz="1800" smtClean="0">
                <a:solidFill>
                  <a:schemeClr val="bg1"/>
                </a:solidFill>
              </a:rPr>
              <a:t>Prolact+ H</a:t>
            </a:r>
            <a:r>
              <a:rPr lang="en-US" altLang="en-US" sz="1800" baseline="30000" smtClean="0">
                <a:solidFill>
                  <a:schemeClr val="bg1"/>
                </a:solidFill>
              </a:rPr>
              <a:t>2</a:t>
            </a:r>
            <a:r>
              <a:rPr lang="en-US" altLang="en-US" sz="1800" smtClean="0">
                <a:solidFill>
                  <a:schemeClr val="bg1"/>
                </a:solidFill>
              </a:rPr>
              <a:t>MF® human milk fortifier when mother’s milk is unavailable</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 oz. volume </a:t>
            </a:r>
            <a:endParaRPr lang="en-US" altLang="en-US" sz="1800" i="1" smtClean="0">
              <a:solidFill>
                <a:schemeClr val="bg1"/>
              </a:solidFill>
            </a:endParaRPr>
          </a:p>
          <a:p>
            <a:pPr lvl="1" defTabSz="914400">
              <a:buFont typeface="Arial" pitchFamily="34" charset="0"/>
              <a:buChar char="•"/>
              <a:defRPr/>
            </a:pPr>
            <a:endParaRPr lang="en-US" altLang="en-US" sz="1800" i="1" smtClean="0">
              <a:solidFill>
                <a:schemeClr val="bg1"/>
              </a:solidFill>
            </a:endParaRPr>
          </a:p>
          <a:p>
            <a:pPr lvl="1" defTabSz="914400">
              <a:buFont typeface="Arial" pitchFamily="34" charset="0"/>
              <a:buChar char="•"/>
              <a:defRPr/>
            </a:pPr>
            <a:r>
              <a:rPr lang="en-US" altLang="en-US" sz="1800" smtClean="0">
                <a:solidFill>
                  <a:schemeClr val="bg1"/>
                </a:solidFill>
              </a:rPr>
              <a:t>Use within 48 hours after thawing Prolact HM™</a:t>
            </a:r>
          </a:p>
          <a:p>
            <a:pPr lvl="2"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lvl="1"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0347810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Mission Statem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3"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81072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7BB8AF-C16A-4836-A92D-61834B5F0BA5}" type="datetime4">
              <a:rPr lang="en-US" smtClean="0"/>
              <a:pPr/>
              <a:t>November 5, 2018</a:t>
            </a:fld>
            <a:endParaRPr lang="en-US"/>
          </a:p>
        </p:txBody>
      </p:sp>
      <p:sp>
        <p:nvSpPr>
          <p:cNvPr id="5" name="Footer Placeholder 4"/>
          <p:cNvSpPr>
            <a:spLocks noGrp="1"/>
          </p:cNvSpPr>
          <p:nvPr>
            <p:ph type="ftr" sz="quarter" idx="11"/>
          </p:nvPr>
        </p:nvSpPr>
        <p:spPr/>
        <p:txBody>
          <a:bodyPr/>
          <a:lstStyle>
            <a:extLst/>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pPr>
              <a:defRPr/>
            </a:pPr>
            <a:fld id="{0DD07EA5-7FA9-4544-BF90-BB6CE27F818A}" type="slidenum">
              <a:rPr lang="en-US" altLang="en-US" smtClean="0"/>
              <a:pPr>
                <a:defRPr/>
              </a:pPr>
              <a:t>‹#›</a:t>
            </a:fld>
            <a:endParaRPr lang="en-US"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66E289-00CD-4AED-9168-4C01DFD6547A}" type="datetimeFigureOut">
              <a:rPr lang="en-US" smtClean="0"/>
              <a:pPr/>
              <a:t>11/5/2018</a:t>
            </a:fld>
            <a:endParaRPr lang="en-US" dirty="0"/>
          </a:p>
        </p:txBody>
      </p:sp>
      <p:sp>
        <p:nvSpPr>
          <p:cNvPr id="3" name="Footer Placeholder 2"/>
          <p:cNvSpPr>
            <a:spLocks noGrp="1"/>
          </p:cNvSpPr>
          <p:nvPr>
            <p:ph type="ftr" sz="quarter" idx="11"/>
          </p:nvPr>
        </p:nvSpPr>
        <p:spPr/>
        <p:txBody>
          <a:bodyPr/>
          <a:lstStyle>
            <a:extLst/>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extLst/>
          </a:lstStyle>
          <a:p>
            <a:fld id="{684A0A8C-3182-46DD-ABCD-679EE9610290}" type="slidenum">
              <a:rPr lang="en-US" smtClean="0"/>
              <a:pPr/>
              <a:t>‹#›</a:t>
            </a:fld>
            <a:endParaRPr 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7"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solidFill>
                  <a:srgbClr val="8064A2"/>
                </a:solidFill>
                <a:latin typeface="Arial" panose="020B0604020202020204" pitchFamily="34" charset="0"/>
                <a:cs typeface="Arial" panose="020B0604020202020204" pitchFamily="34" charset="0"/>
              </a:defRPr>
            </a:lvl1pPr>
            <a:lvl2pPr>
              <a:defRPr sz="1800">
                <a:solidFill>
                  <a:srgbClr val="8064A2"/>
                </a:solidFill>
                <a:latin typeface="Arial" panose="020B0604020202020204" pitchFamily="34" charset="0"/>
                <a:cs typeface="Arial" panose="020B0604020202020204" pitchFamily="34" charset="0"/>
              </a:defRPr>
            </a:lvl2pPr>
            <a:lvl3pPr>
              <a:defRPr sz="1600">
                <a:solidFill>
                  <a:srgbClr val="8064A2"/>
                </a:solidFill>
                <a:latin typeface="Arial" panose="020B0604020202020204" pitchFamily="34" charset="0"/>
                <a:cs typeface="Arial" panose="020B0604020202020204" pitchFamily="34" charset="0"/>
              </a:defRPr>
            </a:lvl3pPr>
            <a:lvl4pPr>
              <a:defRPr sz="1400">
                <a:solidFill>
                  <a:srgbClr val="8064A2"/>
                </a:solidFill>
                <a:latin typeface="Arial" panose="020B0604020202020204" pitchFamily="34" charset="0"/>
                <a:cs typeface="Arial" panose="020B0604020202020204" pitchFamily="34" charset="0"/>
              </a:defRPr>
            </a:lvl4pPr>
            <a:lvl5pPr>
              <a:defRPr sz="1400">
                <a:solidFill>
                  <a:srgbClr val="8064A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defRPr lang="en-US" sz="20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400" kern="1200" dirty="0">
                <a:solidFill>
                  <a:srgbClr val="8064A2"/>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smtClean="0"/>
            </a:lvl1pPr>
          </a:lstStyle>
          <a:p>
            <a:pPr>
              <a:defRPr/>
            </a:pPr>
            <a:fld id="{B7F3B182-44BC-4761-8186-9C83D4F13694}" type="datetimeFigureOut">
              <a:rPr lang="en-US" altLang="en-US"/>
              <a:pPr>
                <a:defRPr/>
              </a:pPr>
              <a:t>11/5/2018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1B8F252A-7357-4731-B064-BF1A9E794CA2}" type="slidenum">
              <a:rPr lang="en-US" altLang="en-US"/>
              <a:pPr>
                <a:defRPr/>
              </a:pPr>
              <a:t>‹#›</a:t>
            </a:fld>
            <a:endParaRPr lang="en-US" altLang="en-US"/>
          </a:p>
        </p:txBody>
      </p:sp>
    </p:spTree>
    <p:extLst>
      <p:ext uri="{BB962C8B-B14F-4D97-AF65-F5344CB8AC3E}">
        <p14:creationId xmlns:p14="http://schemas.microsoft.com/office/powerpoint/2010/main" val="33566660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13CE090-4E99-4F33-8D52-2B81E344167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0BD8C2-8723-41AC-AA7C-50023500CE3B}" type="slidenum">
              <a:rPr lang="en-US" altLang="en-US"/>
              <a:pPr>
                <a:defRPr/>
              </a:pPr>
              <a:t>‹#›</a:t>
            </a:fld>
            <a:endParaRPr lang="en-US" altLang="en-US"/>
          </a:p>
        </p:txBody>
      </p:sp>
    </p:spTree>
    <p:extLst>
      <p:ext uri="{BB962C8B-B14F-4D97-AF65-F5344CB8AC3E}">
        <p14:creationId xmlns:p14="http://schemas.microsoft.com/office/powerpoint/2010/main" val="171842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olact+ 8 Picture with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28 Cal/fl oz. (97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3.2g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dirty="0"/>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0123700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6CF7E7C-BB86-4409-B90C-022C1369AEB1}"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3301FEE-EEC0-40E8-8B23-CB6A4146896D}" type="slidenum">
              <a:rPr lang="en-US" altLang="en-US"/>
              <a:pPr>
                <a:defRPr/>
              </a:pPr>
              <a:t>‹#›</a:t>
            </a:fld>
            <a:endParaRPr lang="en-US" altLang="en-US"/>
          </a:p>
        </p:txBody>
      </p:sp>
    </p:spTree>
    <p:extLst>
      <p:ext uri="{BB962C8B-B14F-4D97-AF65-F5344CB8AC3E}">
        <p14:creationId xmlns:p14="http://schemas.microsoft.com/office/powerpoint/2010/main" val="41488266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53722D6-9801-4BCF-9848-546B78E9F89C}"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57AE1-04D5-47D9-ACD8-3F7CA97A28A2}" type="slidenum">
              <a:rPr lang="en-US" altLang="en-US"/>
              <a:pPr>
                <a:defRPr/>
              </a:pPr>
              <a:t>‹#›</a:t>
            </a:fld>
            <a:endParaRPr lang="en-US" altLang="en-US"/>
          </a:p>
        </p:txBody>
      </p:sp>
    </p:spTree>
    <p:extLst>
      <p:ext uri="{BB962C8B-B14F-4D97-AF65-F5344CB8AC3E}">
        <p14:creationId xmlns:p14="http://schemas.microsoft.com/office/powerpoint/2010/main" val="2349449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8194E4E-29E6-4D2F-BB99-4D9609A5AE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4C63B13-AB54-4F82-A889-5AA0050149A3}" type="slidenum">
              <a:rPr lang="en-US" altLang="en-US"/>
              <a:pPr>
                <a:defRPr/>
              </a:pPr>
              <a:t>‹#›</a:t>
            </a:fld>
            <a:endParaRPr lang="en-US" altLang="en-US"/>
          </a:p>
        </p:txBody>
      </p:sp>
    </p:spTree>
    <p:extLst>
      <p:ext uri="{BB962C8B-B14F-4D97-AF65-F5344CB8AC3E}">
        <p14:creationId xmlns:p14="http://schemas.microsoft.com/office/powerpoint/2010/main" val="3502865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3AFCA98-B37D-470C-AEF2-880945AA172F}" type="datetimeFigureOut">
              <a:rPr lang="en-US" altLang="en-US"/>
              <a:pPr>
                <a:defRPr/>
              </a:pPr>
              <a:t>11/5/2018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1D1A628-8637-425B-ABCA-84299B7FF399}" type="slidenum">
              <a:rPr lang="en-US" altLang="en-US"/>
              <a:pPr>
                <a:defRPr/>
              </a:pPr>
              <a:t>‹#›</a:t>
            </a:fld>
            <a:endParaRPr lang="en-US" altLang="en-US"/>
          </a:p>
        </p:txBody>
      </p:sp>
    </p:spTree>
    <p:extLst>
      <p:ext uri="{BB962C8B-B14F-4D97-AF65-F5344CB8AC3E}">
        <p14:creationId xmlns:p14="http://schemas.microsoft.com/office/powerpoint/2010/main" val="776985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0816919-15F3-4855-AB91-B403F1EAE71B}" type="datetimeFigureOut">
              <a:rPr lang="en-US" altLang="en-US"/>
              <a:pPr>
                <a:defRPr/>
              </a:pPr>
              <a:t>11/5/2018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029E567-9BA8-4FB1-9D8F-B0C6AB21C848}" type="slidenum">
              <a:rPr lang="en-US" altLang="en-US"/>
              <a:pPr>
                <a:defRPr/>
              </a:pPr>
              <a:t>‹#›</a:t>
            </a:fld>
            <a:endParaRPr lang="en-US" altLang="en-US"/>
          </a:p>
        </p:txBody>
      </p:sp>
    </p:spTree>
    <p:extLst>
      <p:ext uri="{BB962C8B-B14F-4D97-AF65-F5344CB8AC3E}">
        <p14:creationId xmlns:p14="http://schemas.microsoft.com/office/powerpoint/2010/main" val="19231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34EE8D8-64ED-49DF-86F9-0D0CB55B5FF0}" type="datetimeFigureOut">
              <a:rPr lang="en-US" altLang="en-US"/>
              <a:pPr>
                <a:defRPr/>
              </a:pPr>
              <a:t>11/5/2018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AA684C1-B421-4A06-A30E-FD7D3412E49D}" type="slidenum">
              <a:rPr lang="en-US" altLang="en-US"/>
              <a:pPr>
                <a:defRPr/>
              </a:pPr>
              <a:t>‹#›</a:t>
            </a:fld>
            <a:endParaRPr lang="en-US" altLang="en-US"/>
          </a:p>
        </p:txBody>
      </p:sp>
    </p:spTree>
    <p:extLst>
      <p:ext uri="{BB962C8B-B14F-4D97-AF65-F5344CB8AC3E}">
        <p14:creationId xmlns:p14="http://schemas.microsoft.com/office/powerpoint/2010/main" val="2620605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967D4D-FF40-438B-9AB7-55BE5CF0D6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DA26CE3-CDC6-41F1-A3B1-54966AA225FA}" type="slidenum">
              <a:rPr lang="en-US" altLang="en-US"/>
              <a:pPr>
                <a:defRPr/>
              </a:pPr>
              <a:t>‹#›</a:t>
            </a:fld>
            <a:endParaRPr lang="en-US" altLang="en-US"/>
          </a:p>
        </p:txBody>
      </p:sp>
    </p:spTree>
    <p:extLst>
      <p:ext uri="{BB962C8B-B14F-4D97-AF65-F5344CB8AC3E}">
        <p14:creationId xmlns:p14="http://schemas.microsoft.com/office/powerpoint/2010/main" val="29347788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C36FE36-140C-4D52-8357-DE235C7AC851}"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98A86D1-F8CA-41BD-AB3C-33504389E177}" type="slidenum">
              <a:rPr lang="en-US" altLang="en-US"/>
              <a:pPr>
                <a:defRPr/>
              </a:pPr>
              <a:t>‹#›</a:t>
            </a:fld>
            <a:endParaRPr lang="en-US" altLang="en-US"/>
          </a:p>
        </p:txBody>
      </p:sp>
    </p:spTree>
    <p:extLst>
      <p:ext uri="{BB962C8B-B14F-4D97-AF65-F5344CB8AC3E}">
        <p14:creationId xmlns:p14="http://schemas.microsoft.com/office/powerpoint/2010/main" val="2014540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C5078-336E-45A3-9438-34EBCBE32E34}"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6BF8EC3-9B82-433B-9C77-92370AB76E15}" type="slidenum">
              <a:rPr lang="en-US" altLang="en-US"/>
              <a:pPr>
                <a:defRPr/>
              </a:pPr>
              <a:t>‹#›</a:t>
            </a:fld>
            <a:endParaRPr lang="en-US" altLang="en-US"/>
          </a:p>
        </p:txBody>
      </p:sp>
    </p:spTree>
    <p:extLst>
      <p:ext uri="{BB962C8B-B14F-4D97-AF65-F5344CB8AC3E}">
        <p14:creationId xmlns:p14="http://schemas.microsoft.com/office/powerpoint/2010/main" val="17471604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750FFBD-45CB-40AB-BC61-50B9A250549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07CA691-F3E3-461A-BB65-D91BE306343E}" type="slidenum">
              <a:rPr lang="en-US" altLang="en-US"/>
              <a:pPr>
                <a:defRPr/>
              </a:pPr>
              <a:t>‹#›</a:t>
            </a:fld>
            <a:endParaRPr lang="en-US" altLang="en-US"/>
          </a:p>
        </p:txBody>
      </p:sp>
    </p:spTree>
    <p:extLst>
      <p:ext uri="{BB962C8B-B14F-4D97-AF65-F5344CB8AC3E}">
        <p14:creationId xmlns:p14="http://schemas.microsoft.com/office/powerpoint/2010/main" val="173326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olact+10 photo and caption">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8"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30 Cal/fl oz. (104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3.7g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50mL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12"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8267564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2154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Secondary Title Slide">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2895600"/>
            <a:ext cx="7772400" cy="1470025"/>
          </a:xfrm>
        </p:spPr>
        <p:txBody>
          <a:bodyPr/>
          <a:lstStyle>
            <a:lvl1pPr>
              <a:defRPr b="1">
                <a:solidFill>
                  <a:srgbClr val="542D6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434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757058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E6D8056-89D7-4469-B7A2-986B2C6ADDDA}" type="slidenum">
              <a:rPr lang="en-US" altLang="en-US"/>
              <a:pPr>
                <a:defRPr/>
              </a:pPr>
              <a:t>‹#›</a:t>
            </a:fld>
            <a:endParaRPr lang="en-US" altLang="en-US"/>
          </a:p>
        </p:txBody>
      </p:sp>
    </p:spTree>
    <p:extLst>
      <p:ext uri="{BB962C8B-B14F-4D97-AF65-F5344CB8AC3E}">
        <p14:creationId xmlns:p14="http://schemas.microsoft.com/office/powerpoint/2010/main" val="36943291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ower_point_interior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76600" y="515938"/>
            <a:ext cx="56388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6"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7" name="Slide Number Placeholder 4"/>
          <p:cNvSpPr>
            <a:spLocks noGrp="1"/>
          </p:cNvSpPr>
          <p:nvPr>
            <p:ph type="sldNum" sz="quarter" idx="11"/>
          </p:nvPr>
        </p:nvSpPr>
        <p:spPr/>
        <p:txBody>
          <a:bodyPr/>
          <a:lstStyle>
            <a:lvl1pPr>
              <a:defRPr smtClean="0"/>
            </a:lvl1pPr>
          </a:lstStyle>
          <a:p>
            <a:pPr>
              <a:defRPr/>
            </a:pPr>
            <a:fld id="{55ED0679-3991-40C2-966C-2A0CD0019346}" type="slidenum">
              <a:rPr lang="en-US" altLang="en-US"/>
              <a:pPr>
                <a:defRPr/>
              </a:pPr>
              <a:t>‹#›</a:t>
            </a:fld>
            <a:endParaRPr lang="en-US" altLang="en-US"/>
          </a:p>
        </p:txBody>
      </p:sp>
    </p:spTree>
    <p:extLst>
      <p:ext uri="{BB962C8B-B14F-4D97-AF65-F5344CB8AC3E}">
        <p14:creationId xmlns:p14="http://schemas.microsoft.com/office/powerpoint/2010/main" val="31989848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029200" cy="1143000"/>
          </a:xfrm>
        </p:spPr>
        <p:txBody>
          <a:bodyPr>
            <a:normAutofit/>
          </a:bodyPr>
          <a:lstStyle>
            <a:lvl1pPr algn="l">
              <a:defRPr lang="en-US" sz="2800" b="1" kern="1200" dirty="0">
                <a:solidFill>
                  <a:srgbClr val="542D6E"/>
                </a:solidFill>
                <a:latin typeface="+mj-lt"/>
                <a:ea typeface="MS PGothic" panose="020B0600070205080204" pitchFamily="34" charset="-128"/>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000DB100-1D32-4383-908D-7A3089530885}" type="slidenum">
              <a:rPr lang="en-US" altLang="en-US"/>
              <a:pPr>
                <a:defRPr/>
              </a:pPr>
              <a:t>‹#›</a:t>
            </a:fld>
            <a:endParaRPr lang="en-US" altLang="en-US"/>
          </a:p>
        </p:txBody>
      </p:sp>
    </p:spTree>
    <p:extLst>
      <p:ext uri="{BB962C8B-B14F-4D97-AF65-F5344CB8AC3E}">
        <p14:creationId xmlns:p14="http://schemas.microsoft.com/office/powerpoint/2010/main" val="9701084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953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DAB11E90-DCA3-4F90-8ABA-BEABD9DC21CE}" type="slidenum">
              <a:rPr lang="en-US" altLang="en-US"/>
              <a:pPr>
                <a:defRPr/>
              </a:pPr>
              <a:t>‹#›</a:t>
            </a:fld>
            <a:endParaRPr lang="en-US" altLang="en-US"/>
          </a:p>
        </p:txBody>
      </p:sp>
    </p:spTree>
    <p:extLst>
      <p:ext uri="{BB962C8B-B14F-4D97-AF65-F5344CB8AC3E}">
        <p14:creationId xmlns:p14="http://schemas.microsoft.com/office/powerpoint/2010/main" val="5368065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33400"/>
            <a:ext cx="4572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20D4A7B3-0B3F-437B-829B-3975D5CF7C84}" type="slidenum">
              <a:rPr lang="en-US" altLang="en-US"/>
              <a:pPr>
                <a:defRPr/>
              </a:pPr>
              <a:t>‹#›</a:t>
            </a:fld>
            <a:endParaRPr lang="en-US" altLang="en-US"/>
          </a:p>
        </p:txBody>
      </p:sp>
    </p:spTree>
    <p:extLst>
      <p:ext uri="{BB962C8B-B14F-4D97-AF65-F5344CB8AC3E}">
        <p14:creationId xmlns:p14="http://schemas.microsoft.com/office/powerpoint/2010/main" val="1099126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800600" cy="1143000"/>
          </a:xfrm>
        </p:spPr>
        <p:txBody>
          <a:bodyPr/>
          <a:lstStyle>
            <a:lvl1pPr>
              <a:defRPr lang="en-US" sz="2800" b="1" kern="1200" smtClean="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9E828B32-3896-4FE5-B8C2-E3735BC90995}" type="slidenum">
              <a:rPr lang="en-US" altLang="en-US"/>
              <a:pPr>
                <a:defRPr/>
              </a:pPr>
              <a:t>‹#›</a:t>
            </a:fld>
            <a:endParaRPr lang="en-US" altLang="en-US"/>
          </a:p>
        </p:txBody>
      </p:sp>
    </p:spTree>
    <p:extLst>
      <p:ext uri="{BB962C8B-B14F-4D97-AF65-F5344CB8AC3E}">
        <p14:creationId xmlns:p14="http://schemas.microsoft.com/office/powerpoint/2010/main" val="37915717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5626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4024F2A0-51CA-4341-B8F3-6DF3CA2DC6FD}" type="slidenum">
              <a:rPr lang="en-US" altLang="en-US"/>
              <a:pPr>
                <a:defRPr/>
              </a:pPr>
              <a:t>‹#›</a:t>
            </a:fld>
            <a:endParaRPr lang="en-US" altLang="en-US"/>
          </a:p>
        </p:txBody>
      </p:sp>
    </p:spTree>
    <p:extLst>
      <p:ext uri="{BB962C8B-B14F-4D97-AF65-F5344CB8AC3E}">
        <p14:creationId xmlns:p14="http://schemas.microsoft.com/office/powerpoint/2010/main" val="5382367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276600" y="274638"/>
            <a:ext cx="5410200" cy="1143000"/>
          </a:xfrm>
        </p:spPr>
        <p:txBody>
          <a:bodyPr>
            <a:normAutofit/>
          </a:bodyPr>
          <a:lstStyle>
            <a:lvl1pPr marL="342900" indent="-342900" algn="l" defTabSz="457200" rtl="0" eaLnBrk="0" fontAlgn="base" hangingPunct="0">
              <a:spcBef>
                <a:spcPct val="0"/>
              </a:spcBef>
              <a:spcAft>
                <a:spcPct val="0"/>
              </a:spcAft>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905000"/>
            <a:ext cx="8382000" cy="4221163"/>
          </a:xfrm>
        </p:spPr>
        <p:txBody>
          <a:bodyPr>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1"/>
          </p:nvPr>
        </p:nvSpPr>
        <p:spPr/>
        <p:txBody>
          <a:bodyPr/>
          <a:lstStyle>
            <a:lvl1pPr>
              <a:defRPr smtClean="0"/>
            </a:lvl1pPr>
          </a:lstStyle>
          <a:p>
            <a:pPr>
              <a:defRPr/>
            </a:pPr>
            <a:fld id="{0DD07EA5-7FA9-4544-BF90-BB6CE27F818A}" type="slidenum">
              <a:rPr lang="en-US" altLang="en-US"/>
              <a:pPr>
                <a:defRPr/>
              </a:pPr>
              <a:t>‹#›</a:t>
            </a:fld>
            <a:endParaRPr lang="en-US" altLang="en-US"/>
          </a:p>
        </p:txBody>
      </p:sp>
    </p:spTree>
    <p:extLst>
      <p:ext uri="{BB962C8B-B14F-4D97-AF65-F5344CB8AC3E}">
        <p14:creationId xmlns:p14="http://schemas.microsoft.com/office/powerpoint/2010/main" val="1994249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3" name="Rectangle 2"/>
          <p:cNvSpPr>
            <a:spLocks noChangeArrowheads="1"/>
          </p:cNvSpPr>
          <p:nvPr/>
        </p:nvSpPr>
        <p:spPr bwMode="auto">
          <a:xfrm>
            <a:off x="3114675" y="684213"/>
            <a:ext cx="5743575"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200150" indent="-28575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deliver a minimum of 20 Cal/fl oz. and at least 0.9g of protein/100mL</a:t>
            </a:r>
            <a:endParaRPr lang="en-US" altLang="en-US" sz="1800" baseline="30000" smtClean="0">
              <a:solidFill>
                <a:schemeClr val="bg1"/>
              </a:solidFill>
            </a:endParaRP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This product is ideal for use alone or with </a:t>
            </a:r>
            <a:br>
              <a:rPr lang="en-US" altLang="en-US" sz="1800" smtClean="0">
                <a:solidFill>
                  <a:schemeClr val="bg1"/>
                </a:solidFill>
              </a:rPr>
            </a:br>
            <a:r>
              <a:rPr lang="en-US" altLang="en-US" sz="1800" smtClean="0">
                <a:solidFill>
                  <a:schemeClr val="bg1"/>
                </a:solidFill>
              </a:rPr>
              <a:t>Prolact+ H</a:t>
            </a:r>
            <a:r>
              <a:rPr lang="en-US" altLang="en-US" sz="1800" baseline="30000" smtClean="0">
                <a:solidFill>
                  <a:schemeClr val="bg1"/>
                </a:solidFill>
              </a:rPr>
              <a:t>2</a:t>
            </a:r>
            <a:r>
              <a:rPr lang="en-US" altLang="en-US" sz="1800" smtClean="0">
                <a:solidFill>
                  <a:schemeClr val="bg1"/>
                </a:solidFill>
              </a:rPr>
              <a:t>MF® human milk fortifier when mother’s milk is unavailable</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 oz. volume </a:t>
            </a:r>
            <a:endParaRPr lang="en-US" altLang="en-US" sz="1800" i="1" smtClean="0">
              <a:solidFill>
                <a:schemeClr val="bg1"/>
              </a:solidFill>
            </a:endParaRPr>
          </a:p>
          <a:p>
            <a:pPr lvl="1" defTabSz="914400">
              <a:buFont typeface="Arial" pitchFamily="34" charset="0"/>
              <a:buChar char="•"/>
              <a:defRPr/>
            </a:pPr>
            <a:endParaRPr lang="en-US" altLang="en-US" sz="1800" i="1" smtClean="0">
              <a:solidFill>
                <a:schemeClr val="bg1"/>
              </a:solidFill>
            </a:endParaRPr>
          </a:p>
          <a:p>
            <a:pPr lvl="1" defTabSz="914400">
              <a:buFont typeface="Arial" pitchFamily="34" charset="0"/>
              <a:buChar char="•"/>
              <a:defRPr/>
            </a:pPr>
            <a:r>
              <a:rPr lang="en-US" altLang="en-US" sz="1800" smtClean="0">
                <a:solidFill>
                  <a:schemeClr val="bg1"/>
                </a:solidFill>
              </a:rPr>
              <a:t>Use within 48 hours after thawing Prolact HM™</a:t>
            </a:r>
          </a:p>
          <a:p>
            <a:pPr lvl="2"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lvl="1"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0347810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5724525"/>
            <a:ext cx="7772400" cy="1362075"/>
          </a:xfrm>
        </p:spPr>
        <p:txBody>
          <a:bodyPr anchor="t"/>
          <a:lstStyle>
            <a:lvl1pPr algn="l">
              <a:defRPr sz="4000" b="1" cap="all">
                <a:solidFill>
                  <a:srgbClr val="542D6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68643" y="4191000"/>
            <a:ext cx="7772400" cy="1500187"/>
          </a:xfrm>
        </p:spPr>
        <p:txBody>
          <a:bodyPr anchor="b"/>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B51B05A7-4FC5-46D2-8628-D1D0801DD0BE}"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56AF77D0-661B-4955-878D-DA6EBA82BCDC}" type="slidenum">
              <a:rPr lang="en-US" altLang="en-US"/>
              <a:pPr>
                <a:defRPr/>
              </a:pPr>
              <a:t>‹#›</a:t>
            </a:fld>
            <a:endParaRPr lang="en-US" altLang="en-US"/>
          </a:p>
        </p:txBody>
      </p:sp>
    </p:spTree>
    <p:extLst>
      <p:ext uri="{BB962C8B-B14F-4D97-AF65-F5344CB8AC3E}">
        <p14:creationId xmlns:p14="http://schemas.microsoft.com/office/powerpoint/2010/main" val="11637975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6"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352800" y="274638"/>
            <a:ext cx="5334000" cy="1143000"/>
          </a:xfrm>
        </p:spPr>
        <p:txBody>
          <a:bodyPr>
            <a:normAutofit/>
          </a:bodyPr>
          <a:lstStyle>
            <a:lvl1pPr algn="l">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6"/>
          <p:cNvSpPr>
            <a:spLocks noGrp="1"/>
          </p:cNvSpPr>
          <p:nvPr>
            <p:ph type="sldNum" sz="quarter" idx="10"/>
          </p:nvPr>
        </p:nvSpPr>
        <p:spPr/>
        <p:txBody>
          <a:bodyPr/>
          <a:lstStyle>
            <a:lvl1pPr>
              <a:defRPr smtClean="0"/>
            </a:lvl1pPr>
          </a:lstStyle>
          <a:p>
            <a:pPr>
              <a:defRPr/>
            </a:pPr>
            <a:fld id="{1C4FCA4E-6DD8-4335-B664-4E102F068E29}" type="slidenum">
              <a:rPr lang="en-US" altLang="en-US"/>
              <a:pPr>
                <a:defRPr/>
              </a:pPr>
              <a:t>‹#›</a:t>
            </a:fld>
            <a:endParaRPr lang="en-US" altLang="en-US"/>
          </a:p>
        </p:txBody>
      </p:sp>
    </p:spTree>
    <p:extLst>
      <p:ext uri="{BB962C8B-B14F-4D97-AF65-F5344CB8AC3E}">
        <p14:creationId xmlns:p14="http://schemas.microsoft.com/office/powerpoint/2010/main" val="3845117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8"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429000" y="274638"/>
            <a:ext cx="5257800" cy="1143000"/>
          </a:xfrm>
        </p:spPr>
        <p:txBody>
          <a:bodyPr/>
          <a:lstStyle>
            <a:lvl1pPr algn="l">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381000" y="1752600"/>
            <a:ext cx="4040188"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392362"/>
            <a:ext cx="4040188"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68825" y="1752600"/>
            <a:ext cx="4041775"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68825" y="2392362"/>
            <a:ext cx="4041775"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6"/>
          <p:cNvSpPr>
            <a:spLocks noGrp="1"/>
          </p:cNvSpPr>
          <p:nvPr>
            <p:ph type="dt" sz="half" idx="10"/>
          </p:nvPr>
        </p:nvSpPr>
        <p:spPr/>
        <p:txBody>
          <a:bodyPr/>
          <a:lstStyle>
            <a:lvl1pPr>
              <a:defRPr smtClean="0"/>
            </a:lvl1pPr>
          </a:lstStyle>
          <a:p>
            <a:pPr>
              <a:defRPr/>
            </a:pPr>
            <a:fld id="{6BC99355-921E-464F-BFC2-25EF1C215268}" type="datetimeFigureOut">
              <a:rPr lang="en-US" altLang="en-US"/>
              <a:pPr>
                <a:defRPr/>
              </a:pPr>
              <a:t>11/5/2018</a:t>
            </a:fld>
            <a:endParaRPr lang="en-US" altLang="en-US"/>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smtClean="0"/>
            </a:lvl1pPr>
          </a:lstStyle>
          <a:p>
            <a:pPr>
              <a:defRPr/>
            </a:pPr>
            <a:fld id="{7ECAC8A8-7BD4-4387-BA6B-F0C20B8BAD24}" type="slidenum">
              <a:rPr lang="en-US" altLang="en-US"/>
              <a:pPr>
                <a:defRPr/>
              </a:pPr>
              <a:t>‹#›</a:t>
            </a:fld>
            <a:endParaRPr lang="en-US" altLang="en-US"/>
          </a:p>
        </p:txBody>
      </p:sp>
    </p:spTree>
    <p:extLst>
      <p:ext uri="{BB962C8B-B14F-4D97-AF65-F5344CB8AC3E}">
        <p14:creationId xmlns:p14="http://schemas.microsoft.com/office/powerpoint/2010/main" val="1328927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s Standard">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prstClr val="white"/>
              </a:solidFill>
              <a:latin typeface="Calibri"/>
            </a:endParaRPr>
          </a:p>
        </p:txBody>
      </p:sp>
      <p:pic>
        <p:nvPicPr>
          <p:cNvPr id="5"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567114" y="404814"/>
            <a:ext cx="5111750" cy="5853113"/>
          </a:xfrm>
        </p:spPr>
        <p:txBody>
          <a:bodyPr/>
          <a:lstStyle>
            <a:lvl1pPr defTabSz="914400" eaLnBrk="1" hangingPunct="1">
              <a:lnSpc>
                <a:spcPct val="150000"/>
              </a:lnSpc>
              <a:spcBef>
                <a:spcPct val="20000"/>
              </a:spcBef>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
        <p:nvSpPr>
          <p:cNvPr id="6" name="Slide Number Placeholder 6"/>
          <p:cNvSpPr>
            <a:spLocks noGrp="1"/>
          </p:cNvSpPr>
          <p:nvPr>
            <p:ph type="sldNum" sz="quarter" idx="10"/>
          </p:nvPr>
        </p:nvSpPr>
        <p:spPr/>
        <p:txBody>
          <a:bodyPr/>
          <a:lstStyle>
            <a:lvl1pPr>
              <a:defRPr smtClean="0"/>
            </a:lvl1pPr>
          </a:lstStyle>
          <a:p>
            <a:pPr>
              <a:defRPr/>
            </a:pPr>
            <a:fld id="{FF8FD69D-41CA-4B2D-8D2C-23CFDAACAEC5}" type="slidenum">
              <a:rPr lang="en-US" altLang="en-US"/>
              <a:pPr>
                <a:defRPr/>
              </a:pPr>
              <a:t>‹#›</a:t>
            </a:fld>
            <a:endParaRPr lang="en-US" altLang="en-US"/>
          </a:p>
        </p:txBody>
      </p:sp>
    </p:spTree>
    <p:extLst>
      <p:ext uri="{BB962C8B-B14F-4D97-AF65-F5344CB8AC3E}">
        <p14:creationId xmlns:p14="http://schemas.microsoft.com/office/powerpoint/2010/main" val="3259296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roduct List 1">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24 Cal/fl oz. (82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2.3g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10mL and 20mL volumes </a:t>
            </a: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584168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roduct List 2">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26 Cal/fl oz. (89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2.8g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30mL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00159E87-F96D-470A-8A28-D3B6072F70C9}" type="slidenum">
              <a:rPr lang="en-US" altLang="en-US"/>
              <a:pPr>
                <a:defRPr/>
              </a:pPr>
              <a:t>‹#›</a:t>
            </a:fld>
            <a:endParaRPr lang="en-US" altLang="en-US"/>
          </a:p>
        </p:txBody>
      </p:sp>
    </p:spTree>
    <p:extLst>
      <p:ext uri="{BB962C8B-B14F-4D97-AF65-F5344CB8AC3E}">
        <p14:creationId xmlns:p14="http://schemas.microsoft.com/office/powerpoint/2010/main" val="23540151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Product List 3">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28 Cal/fl oz. (97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3.2g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34BF6090-6949-4D9D-8CDD-4585E215A38B}" type="slidenum">
              <a:rPr lang="en-US" altLang="en-US"/>
              <a:pPr>
                <a:defRPr/>
              </a:pPr>
              <a:t>‹#›</a:t>
            </a:fld>
            <a:endParaRPr lang="en-US" altLang="en-US"/>
          </a:p>
        </p:txBody>
      </p:sp>
    </p:spTree>
    <p:extLst>
      <p:ext uri="{BB962C8B-B14F-4D97-AF65-F5344CB8AC3E}">
        <p14:creationId xmlns:p14="http://schemas.microsoft.com/office/powerpoint/2010/main" val="2918428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roduct List 4">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8"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30 Cal/fl oz. (104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3.7g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50mL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12"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C6522A3-ACB7-4470-A85C-B1D82C873AE0}" type="slidenum">
              <a:rPr lang="en-US" altLang="en-US"/>
              <a:pPr>
                <a:defRPr/>
              </a:pPr>
              <a:t>‹#›</a:t>
            </a:fld>
            <a:endParaRPr lang="en-US" altLang="en-US"/>
          </a:p>
        </p:txBody>
      </p:sp>
    </p:spTree>
    <p:extLst>
      <p:ext uri="{BB962C8B-B14F-4D97-AF65-F5344CB8AC3E}">
        <p14:creationId xmlns:p14="http://schemas.microsoft.com/office/powerpoint/2010/main" val="27353086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roduct List 5">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3" name="Rectangle 2"/>
          <p:cNvSpPr>
            <a:spLocks noChangeArrowheads="1"/>
          </p:cNvSpPr>
          <p:nvPr/>
        </p:nvSpPr>
        <p:spPr bwMode="auto">
          <a:xfrm>
            <a:off x="3114675" y="684213"/>
            <a:ext cx="5743575" cy="72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deliver a minimum of 20 Cal/fl oz. and at least 0.9g of protein/100mL</a:t>
            </a:r>
            <a:endParaRPr lang="en-US" altLang="en-US" sz="1800" baseline="300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This product is ideal for use alone or with </a:t>
            </a:r>
            <a:br>
              <a:rPr lang="en-US" altLang="en-US" sz="1800" smtClean="0">
                <a:solidFill>
                  <a:prstClr val="white"/>
                </a:solidFill>
              </a:rPr>
            </a:br>
            <a:r>
              <a:rPr lang="en-US" altLang="en-US" sz="1800" smtClean="0">
                <a:solidFill>
                  <a:prstClr val="white"/>
                </a:solidFill>
              </a:rPr>
              <a:t>Prolact+ H</a:t>
            </a:r>
            <a:r>
              <a:rPr lang="en-US" altLang="en-US" sz="1800" baseline="30000" smtClean="0">
                <a:solidFill>
                  <a:prstClr val="white"/>
                </a:solidFill>
              </a:rPr>
              <a:t>2</a:t>
            </a:r>
            <a:r>
              <a:rPr lang="en-US" altLang="en-US" sz="1800" smtClean="0">
                <a:solidFill>
                  <a:prstClr val="white"/>
                </a:solidFill>
              </a:rPr>
              <a:t>MF® human milk fortifier when mother’s milk is unavailable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 oz. volume </a:t>
            </a:r>
            <a:endParaRPr lang="en-US" altLang="en-US" sz="1800" i="1" smtClean="0">
              <a:solidFill>
                <a:prstClr val="white"/>
              </a:solidFill>
            </a:endParaRPr>
          </a:p>
          <a:p>
            <a:pPr lvl="1" defTabSz="914400">
              <a:buFont typeface="Arial" pitchFamily="34" charset="0"/>
              <a:buChar char="•"/>
              <a:defRPr/>
            </a:pPr>
            <a:endParaRPr lang="en-US" altLang="en-US" sz="1800" i="1" smtClean="0">
              <a:solidFill>
                <a:prstClr val="white"/>
              </a:solidFill>
            </a:endParaRPr>
          </a:p>
          <a:p>
            <a:pPr lvl="1" defTabSz="914400">
              <a:buFont typeface="Arial" pitchFamily="34" charset="0"/>
              <a:buChar char="•"/>
              <a:defRPr/>
            </a:pPr>
            <a:r>
              <a:rPr lang="en-US" altLang="en-US" sz="1800" smtClean="0">
                <a:solidFill>
                  <a:prstClr val="white"/>
                </a:solidFill>
              </a:rPr>
              <a:t>Use within 48 hours after thawing Prolact HM™</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2 year shelf-life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$14 per fluid ounce*</a:t>
            </a:r>
          </a:p>
          <a:p>
            <a:pPr lvl="2" defTabSz="914400">
              <a:buFont typeface="Arial" pitchFamily="34" charset="0"/>
              <a:buNone/>
              <a:defRPr/>
            </a:pPr>
            <a:r>
              <a:rPr lang="en-US" altLang="en-US" sz="1800" smtClean="0">
                <a:solidFill>
                  <a:prstClr val="white"/>
                </a:solidFill>
              </a:rPr>
              <a:t>*Hospital specific discounts apply</a:t>
            </a:r>
          </a:p>
          <a:p>
            <a:pPr lvl="2" defTabSz="914400">
              <a:buFont typeface="Arial" pitchFamily="34" charset="0"/>
              <a:buChar char="•"/>
              <a:defRPr/>
            </a:pPr>
            <a:endParaRPr lang="en-US" altLang="en-US" sz="1800" smtClean="0">
              <a:solidFill>
                <a:prstClr val="white"/>
              </a:solidFill>
            </a:endParaRPr>
          </a:p>
          <a:p>
            <a:pPr lvl="2"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16D3037E-1BD9-4BEA-AF49-F6531517EBBC}" type="slidenum">
              <a:rPr lang="en-US" altLang="en-US"/>
              <a:pPr>
                <a:defRPr/>
              </a:pPr>
              <a:t>‹#›</a:t>
            </a:fld>
            <a:endParaRPr lang="en-US" altLang="en-US"/>
          </a:p>
        </p:txBody>
      </p:sp>
    </p:spTree>
    <p:extLst>
      <p:ext uri="{BB962C8B-B14F-4D97-AF65-F5344CB8AC3E}">
        <p14:creationId xmlns:p14="http://schemas.microsoft.com/office/powerpoint/2010/main" val="24736945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ission Statem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3"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81072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solidFill>
                  <a:srgbClr val="8064A2"/>
                </a:solidFill>
                <a:latin typeface="Arial" panose="020B0604020202020204" pitchFamily="34" charset="0"/>
                <a:cs typeface="Arial" panose="020B0604020202020204" pitchFamily="34" charset="0"/>
              </a:defRPr>
            </a:lvl1pPr>
            <a:lvl2pPr>
              <a:defRPr sz="1800">
                <a:solidFill>
                  <a:srgbClr val="8064A2"/>
                </a:solidFill>
                <a:latin typeface="Arial" panose="020B0604020202020204" pitchFamily="34" charset="0"/>
                <a:cs typeface="Arial" panose="020B0604020202020204" pitchFamily="34" charset="0"/>
              </a:defRPr>
            </a:lvl2pPr>
            <a:lvl3pPr>
              <a:defRPr sz="1600">
                <a:solidFill>
                  <a:srgbClr val="8064A2"/>
                </a:solidFill>
                <a:latin typeface="Arial" panose="020B0604020202020204" pitchFamily="34" charset="0"/>
                <a:cs typeface="Arial" panose="020B0604020202020204" pitchFamily="34" charset="0"/>
              </a:defRPr>
            </a:lvl3pPr>
            <a:lvl4pPr>
              <a:defRPr sz="1400">
                <a:solidFill>
                  <a:srgbClr val="8064A2"/>
                </a:solidFill>
                <a:latin typeface="Arial" panose="020B0604020202020204" pitchFamily="34" charset="0"/>
                <a:cs typeface="Arial" panose="020B0604020202020204" pitchFamily="34" charset="0"/>
              </a:defRPr>
            </a:lvl4pPr>
            <a:lvl5pPr>
              <a:defRPr sz="1400">
                <a:solidFill>
                  <a:srgbClr val="8064A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defRPr lang="en-US" sz="20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400" kern="1200" dirty="0">
                <a:solidFill>
                  <a:srgbClr val="8064A2"/>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smtClean="0"/>
            </a:lvl1pPr>
          </a:lstStyle>
          <a:p>
            <a:pPr>
              <a:defRPr/>
            </a:pPr>
            <a:fld id="{B7F3B182-44BC-4761-8186-9C83D4F13694}" type="datetimeFigureOut">
              <a:rPr lang="en-US" altLang="en-US"/>
              <a:pPr>
                <a:defRPr/>
              </a:pPr>
              <a:t>11/5/2018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1B8F252A-7357-4731-B064-BF1A9E794CA2}" type="slidenum">
              <a:rPr lang="en-US" altLang="en-US"/>
              <a:pPr>
                <a:defRPr/>
              </a:pPr>
              <a:t>‹#›</a:t>
            </a:fld>
            <a:endParaRPr lang="en-US" altLang="en-US"/>
          </a:p>
        </p:txBody>
      </p:sp>
    </p:spTree>
    <p:extLst>
      <p:ext uri="{BB962C8B-B14F-4D97-AF65-F5344CB8AC3E}">
        <p14:creationId xmlns:p14="http://schemas.microsoft.com/office/powerpoint/2010/main" val="33566660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F6528DF3-9671-4738-AB00-C7079D861C0A}" type="datetimeFigureOut">
              <a:rPr lang="en-US" altLang="en-US"/>
              <a:pPr>
                <a:defRPr/>
              </a:pPr>
              <a:t>11/5/2018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EA38C43-096D-468B-9740-79576881EAC5}" type="slidenum">
              <a:rPr lang="en-US" altLang="en-US"/>
              <a:pPr>
                <a:defRPr/>
              </a:pPr>
              <a:t>‹#›</a:t>
            </a:fld>
            <a:endParaRPr lang="en-US" altLang="en-US"/>
          </a:p>
        </p:txBody>
      </p:sp>
    </p:spTree>
    <p:extLst>
      <p:ext uri="{BB962C8B-B14F-4D97-AF65-F5344CB8AC3E}">
        <p14:creationId xmlns:p14="http://schemas.microsoft.com/office/powerpoint/2010/main" val="841300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F66E289-00CD-4AED-9168-4C01DFD6547A}" type="datetimeFigureOut">
              <a:rPr lang="en-US"/>
              <a:pPr/>
              <a:t>11/5/2018</a:t>
            </a:fld>
            <a:endParaRPr lang="en-US" dirty="0"/>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684A0A8C-3182-46DD-ABCD-679EE9610290}" type="slidenum">
              <a:rPr lang="en-US"/>
              <a:pPr/>
              <a:t>‹#›</a:t>
            </a:fld>
            <a:endParaRPr lang="en-US" dirty="0"/>
          </a:p>
        </p:txBody>
      </p:sp>
    </p:spTree>
    <p:extLst>
      <p:ext uri="{BB962C8B-B14F-4D97-AF65-F5344CB8AC3E}">
        <p14:creationId xmlns:p14="http://schemas.microsoft.com/office/powerpoint/2010/main" val="21120207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19" name="Footer Placeholder 18"/>
          <p:cNvSpPr>
            <a:spLocks noGrp="1"/>
          </p:cNvSpPr>
          <p:nvPr>
            <p:ph type="ftr" sz="quarter" idx="11"/>
          </p:nvPr>
        </p:nvSpPr>
        <p:spPr/>
        <p:txBody>
          <a:bodyPr/>
          <a:lstStyle/>
          <a:p>
            <a:pPr>
              <a:defRPr/>
            </a:pPr>
            <a:endParaRPr lang="en-US" dirty="0"/>
          </a:p>
        </p:txBody>
      </p:sp>
      <p:sp>
        <p:nvSpPr>
          <p:cNvPr id="27" name="Slide Number Placeholder 26"/>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6E289-00CD-4AED-9168-4C01DFD6547A}" type="datetimeFigureOut">
              <a:rPr lang="en-US" smtClean="0"/>
              <a:pPr/>
              <a:t>11/5/2018</a:t>
            </a:fld>
            <a:endParaRPr lang="en-US" dirty="0"/>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84A0A8C-3182-46DD-ABCD-679EE9610290}"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DB8BD257-1488-4E55-B093-1BC205572A71}" type="datetimeFigureOut">
              <a:rPr lang="en-US" smtClean="0"/>
              <a:pPr/>
              <a:t>11/5/2018</a:t>
            </a:fld>
            <a:endParaRPr lang="en-US" dirty="0"/>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pPr>
              <a:defRPr/>
            </a:pPr>
            <a:endParaRPr lang="en-US" dirty="0"/>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5AFFDBF2-8FEF-4812-88BA-D75DF4ACE59E}" type="slidenum">
              <a:rPr lang="en-US" smtClean="0"/>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8C3E155E-D342-4DA9-ADA7-E15CB15538A7}"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C3E155E-D342-4DA9-ADA7-E15CB15538A7}" type="slidenum">
              <a:rPr lang="en-US" smtClean="0"/>
              <a:pPr/>
              <a:t>‹#›</a:t>
            </a:fld>
            <a:endParaRPr lang="en-US" dirty="0"/>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36789343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7"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solidFill>
                  <a:srgbClr val="8064A2"/>
                </a:solidFill>
                <a:latin typeface="Arial" panose="020B0604020202020204" pitchFamily="34" charset="0"/>
                <a:cs typeface="Arial" panose="020B0604020202020204" pitchFamily="34" charset="0"/>
              </a:defRPr>
            </a:lvl1pPr>
            <a:lvl2pPr>
              <a:defRPr sz="1800">
                <a:solidFill>
                  <a:srgbClr val="8064A2"/>
                </a:solidFill>
                <a:latin typeface="Arial" panose="020B0604020202020204" pitchFamily="34" charset="0"/>
                <a:cs typeface="Arial" panose="020B0604020202020204" pitchFamily="34" charset="0"/>
              </a:defRPr>
            </a:lvl2pPr>
            <a:lvl3pPr>
              <a:defRPr sz="1600">
                <a:solidFill>
                  <a:srgbClr val="8064A2"/>
                </a:solidFill>
                <a:latin typeface="Arial" panose="020B0604020202020204" pitchFamily="34" charset="0"/>
                <a:cs typeface="Arial" panose="020B0604020202020204" pitchFamily="34" charset="0"/>
              </a:defRPr>
            </a:lvl3pPr>
            <a:lvl4pPr>
              <a:defRPr sz="1400">
                <a:solidFill>
                  <a:srgbClr val="8064A2"/>
                </a:solidFill>
                <a:latin typeface="Arial" panose="020B0604020202020204" pitchFamily="34" charset="0"/>
                <a:cs typeface="Arial" panose="020B0604020202020204" pitchFamily="34" charset="0"/>
              </a:defRPr>
            </a:lvl4pPr>
            <a:lvl5pPr>
              <a:defRPr sz="1400">
                <a:solidFill>
                  <a:srgbClr val="8064A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defRPr lang="en-US" sz="20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400" kern="1200" dirty="0">
                <a:solidFill>
                  <a:srgbClr val="8064A2"/>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smtClean="0"/>
            </a:lvl1pPr>
          </a:lstStyle>
          <a:p>
            <a:pPr>
              <a:defRPr/>
            </a:pPr>
            <a:fld id="{B7F3B182-44BC-4761-8186-9C83D4F13694}" type="datetimeFigureOut">
              <a:rPr lang="en-US" altLang="en-US"/>
              <a:pPr>
                <a:defRPr/>
              </a:pPr>
              <a:t>11/5/2018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1B8F252A-7357-4731-B064-BF1A9E794CA2}" type="slidenum">
              <a:rPr lang="en-US" altLang="en-US"/>
              <a:pPr>
                <a:defRPr/>
              </a:pPr>
              <a:t>‹#›</a:t>
            </a:fld>
            <a:endParaRPr lang="en-US" altLang="en-US"/>
          </a:p>
        </p:txBody>
      </p:sp>
    </p:spTree>
    <p:extLst>
      <p:ext uri="{BB962C8B-B14F-4D97-AF65-F5344CB8AC3E}">
        <p14:creationId xmlns:p14="http://schemas.microsoft.com/office/powerpoint/2010/main" val="42223331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F6528DF3-9671-4738-AB00-C7079D861C0A}" type="datetimeFigureOut">
              <a:rPr lang="en-US" altLang="en-US"/>
              <a:pPr>
                <a:defRPr/>
              </a:pPr>
              <a:t>11/5/2018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EA38C43-096D-468B-9740-79576881EAC5}" type="slidenum">
              <a:rPr lang="en-US" altLang="en-US"/>
              <a:pPr>
                <a:defRPr/>
              </a:pPr>
              <a:t>‹#›</a:t>
            </a:fld>
            <a:endParaRPr lang="en-US" altLang="en-US"/>
          </a:p>
        </p:txBody>
      </p:sp>
    </p:spTree>
    <p:extLst>
      <p:ext uri="{BB962C8B-B14F-4D97-AF65-F5344CB8AC3E}">
        <p14:creationId xmlns:p14="http://schemas.microsoft.com/office/powerpoint/2010/main" val="28637252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1_Mission Statement">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bwMode="auto">
          <a:xfrm>
            <a:off x="6553200" y="6356351"/>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a:lvl1pPr>
          </a:lstStyle>
          <a:p>
            <a:fld id="{1EC408E2-BFE9-4154-83F0-7BD339F8209D}" type="slidenum">
              <a:rPr lang="en-US" altLang="en-US" smtClean="0"/>
              <a:pPr/>
              <a:t>‹#›</a:t>
            </a:fld>
            <a:endParaRPr lang="en-US" alt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908"/>
          <a:stretch/>
        </p:blipFill>
        <p:spPr>
          <a:xfrm>
            <a:off x="-152400" y="0"/>
            <a:ext cx="9411167" cy="1905000"/>
          </a:xfrm>
          <a:prstGeom prst="rect">
            <a:avLst/>
          </a:prstGeom>
        </p:spPr>
      </p:pic>
      <p:sp>
        <p:nvSpPr>
          <p:cNvPr id="9" name="Content Placeholder 2"/>
          <p:cNvSpPr>
            <a:spLocks noGrp="1"/>
          </p:cNvSpPr>
          <p:nvPr>
            <p:ph idx="1"/>
          </p:nvPr>
        </p:nvSpPr>
        <p:spPr>
          <a:xfrm>
            <a:off x="304800" y="1905000"/>
            <a:ext cx="8382000" cy="4221163"/>
          </a:xfrm>
        </p:spPr>
        <p:txBody>
          <a:bodyPr>
            <a:normAutofit/>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Placeholder 1"/>
          <p:cNvSpPr>
            <a:spLocks noGrp="1"/>
          </p:cNvSpPr>
          <p:nvPr>
            <p:ph type="title"/>
          </p:nvPr>
        </p:nvSpPr>
        <p:spPr>
          <a:xfrm>
            <a:off x="1770529" y="308848"/>
            <a:ext cx="7373471" cy="1143000"/>
          </a:xfrm>
          <a:prstGeom prst="rect">
            <a:avLst/>
          </a:prstGeom>
        </p:spPr>
        <p:txBody>
          <a:bodyPr vert="horz" lIns="91440" tIns="45720" rIns="91440" bIns="45720" rtlCol="0" anchor="ctr">
            <a:normAutofit/>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24035859"/>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0B5AC70A-B4AC-4D3F-898E-86B2C3711787}" type="datetimeFigureOut">
              <a:rPr lang="en-US" smtClean="0"/>
              <a:pPr/>
              <a:t>11/5/2018</a:t>
            </a:fld>
            <a:endParaRPr lang="en-US" dirty="0"/>
          </a:p>
        </p:txBody>
      </p:sp>
      <p:sp>
        <p:nvSpPr>
          <p:cNvPr id="5" name="Footer Placeholder 4"/>
          <p:cNvSpPr>
            <a:spLocks noGrp="1"/>
          </p:cNvSpPr>
          <p:nvPr>
            <p:ph type="ftr" sz="quarter" idx="11"/>
          </p:nvPr>
        </p:nvSpPr>
        <p:spPr>
          <a:xfrm>
            <a:off x="457200" y="6480969"/>
            <a:ext cx="4260056" cy="300831"/>
          </a:xfrm>
        </p:spPr>
        <p:txBody>
          <a:bodyPr/>
          <a:lstStyle/>
          <a:p>
            <a:pPr>
              <a:defRPr/>
            </a:pPr>
            <a:endParaRPr lang="en-US" dirty="0"/>
          </a:p>
        </p:txBody>
      </p:sp>
      <p:sp>
        <p:nvSpPr>
          <p:cNvPr id="6" name="Slide Number Placeholder 5"/>
          <p:cNvSpPr>
            <a:spLocks noGrp="1"/>
          </p:cNvSpPr>
          <p:nvPr>
            <p:ph type="sldNum" sz="quarter" idx="12"/>
          </p:nvPr>
        </p:nvSpPr>
        <p:spPr/>
        <p:txBody>
          <a:bodyPr/>
          <a:lstStyle/>
          <a:p>
            <a:fld id="{9069FE4D-6CBE-431C-82C0-170AC6D59D6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FC85191-1F70-4CBA-9976-0ECAF2BA76AB}" type="datetimeFigureOut">
              <a:rPr lang="en-US" smtClean="0"/>
              <a:pPr/>
              <a:t>11/5/2018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80221F85-E994-4149-833E-BFA263499CA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4"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1588217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F66E289-00CD-4AED-9168-4C01DFD6547A}" type="datetimeFigureOut">
              <a:rPr lang="en-US" smtClean="0"/>
              <a:pPr/>
              <a:t>11/5/2018</a:t>
            </a:fld>
            <a:endParaRPr lang="en-US" dirty="0"/>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dirty="0"/>
          </a:p>
        </p:txBody>
      </p:sp>
      <p:sp>
        <p:nvSpPr>
          <p:cNvPr id="4" name="Slide Number Placeholder 3"/>
          <p:cNvSpPr>
            <a:spLocks noGrp="1"/>
          </p:cNvSpPr>
          <p:nvPr>
            <p:ph type="sldNum" sz="quarter" idx="12"/>
          </p:nvPr>
        </p:nvSpPr>
        <p:spPr>
          <a:xfrm>
            <a:off x="7589520" y="6480969"/>
            <a:ext cx="502920" cy="301752"/>
          </a:xfrm>
        </p:spPr>
        <p:txBody>
          <a:bodyPr/>
          <a:lstStyle/>
          <a:p>
            <a:fld id="{684A0A8C-3182-46DD-ABCD-679EE9610290}"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13CE090-4E99-4F33-8D52-2B81E344167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0BD8C2-8723-41AC-AA7C-50023500CE3B}" type="slidenum">
              <a:rPr lang="en-US" altLang="en-US"/>
              <a:pPr>
                <a:defRPr/>
              </a:pPr>
              <a:t>‹#›</a:t>
            </a:fld>
            <a:endParaRPr lang="en-US" altLang="en-US"/>
          </a:p>
        </p:txBody>
      </p:sp>
    </p:spTree>
    <p:extLst>
      <p:ext uri="{BB962C8B-B14F-4D97-AF65-F5344CB8AC3E}">
        <p14:creationId xmlns:p14="http://schemas.microsoft.com/office/powerpoint/2010/main" val="1718427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6CF7E7C-BB86-4409-B90C-022C1369AEB1}"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3301FEE-EEC0-40E8-8B23-CB6A4146896D}" type="slidenum">
              <a:rPr lang="en-US" altLang="en-US"/>
              <a:pPr>
                <a:defRPr/>
              </a:pPr>
              <a:t>‹#›</a:t>
            </a:fld>
            <a:endParaRPr lang="en-US" altLang="en-US"/>
          </a:p>
        </p:txBody>
      </p:sp>
    </p:spTree>
    <p:extLst>
      <p:ext uri="{BB962C8B-B14F-4D97-AF65-F5344CB8AC3E}">
        <p14:creationId xmlns:p14="http://schemas.microsoft.com/office/powerpoint/2010/main" val="4148826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53722D6-9801-4BCF-9848-546B78E9F89C}"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57AE1-04D5-47D9-ACD8-3F7CA97A28A2}" type="slidenum">
              <a:rPr lang="en-US" altLang="en-US"/>
              <a:pPr>
                <a:defRPr/>
              </a:pPr>
              <a:t>‹#›</a:t>
            </a:fld>
            <a:endParaRPr lang="en-US" altLang="en-US"/>
          </a:p>
        </p:txBody>
      </p:sp>
    </p:spTree>
    <p:extLst>
      <p:ext uri="{BB962C8B-B14F-4D97-AF65-F5344CB8AC3E}">
        <p14:creationId xmlns:p14="http://schemas.microsoft.com/office/powerpoint/2010/main" val="234944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8194E4E-29E6-4D2F-BB99-4D9609A5AE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4C63B13-AB54-4F82-A889-5AA0050149A3}" type="slidenum">
              <a:rPr lang="en-US" altLang="en-US"/>
              <a:pPr>
                <a:defRPr/>
              </a:pPr>
              <a:t>‹#›</a:t>
            </a:fld>
            <a:endParaRPr lang="en-US" altLang="en-US"/>
          </a:p>
        </p:txBody>
      </p:sp>
    </p:spTree>
    <p:extLst>
      <p:ext uri="{BB962C8B-B14F-4D97-AF65-F5344CB8AC3E}">
        <p14:creationId xmlns:p14="http://schemas.microsoft.com/office/powerpoint/2010/main" val="3502865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3AFCA98-B37D-470C-AEF2-880945AA172F}" type="datetimeFigureOut">
              <a:rPr lang="en-US" altLang="en-US"/>
              <a:pPr>
                <a:defRPr/>
              </a:pPr>
              <a:t>11/5/2018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1D1A628-8637-425B-ABCA-84299B7FF399}" type="slidenum">
              <a:rPr lang="en-US" altLang="en-US"/>
              <a:pPr>
                <a:defRPr/>
              </a:pPr>
              <a:t>‹#›</a:t>
            </a:fld>
            <a:endParaRPr lang="en-US" altLang="en-US"/>
          </a:p>
        </p:txBody>
      </p:sp>
    </p:spTree>
    <p:extLst>
      <p:ext uri="{BB962C8B-B14F-4D97-AF65-F5344CB8AC3E}">
        <p14:creationId xmlns:p14="http://schemas.microsoft.com/office/powerpoint/2010/main" val="776985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0816919-15F3-4855-AB91-B403F1EAE71B}" type="datetimeFigureOut">
              <a:rPr lang="en-US" altLang="en-US"/>
              <a:pPr>
                <a:defRPr/>
              </a:pPr>
              <a:t>11/5/2018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029E567-9BA8-4FB1-9D8F-B0C6AB21C848}" type="slidenum">
              <a:rPr lang="en-US" altLang="en-US"/>
              <a:pPr>
                <a:defRPr/>
              </a:pPr>
              <a:t>‹#›</a:t>
            </a:fld>
            <a:endParaRPr lang="en-US" altLang="en-US"/>
          </a:p>
        </p:txBody>
      </p:sp>
    </p:spTree>
    <p:extLst>
      <p:ext uri="{BB962C8B-B14F-4D97-AF65-F5344CB8AC3E}">
        <p14:creationId xmlns:p14="http://schemas.microsoft.com/office/powerpoint/2010/main" val="19231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34EE8D8-64ED-49DF-86F9-0D0CB55B5FF0}" type="datetimeFigureOut">
              <a:rPr lang="en-US" altLang="en-US"/>
              <a:pPr>
                <a:defRPr/>
              </a:pPr>
              <a:t>11/5/2018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AA684C1-B421-4A06-A30E-FD7D3412E49D}" type="slidenum">
              <a:rPr lang="en-US" altLang="en-US"/>
              <a:pPr>
                <a:defRPr/>
              </a:pPr>
              <a:t>‹#›</a:t>
            </a:fld>
            <a:endParaRPr lang="en-US" altLang="en-US"/>
          </a:p>
        </p:txBody>
      </p:sp>
    </p:spTree>
    <p:extLst>
      <p:ext uri="{BB962C8B-B14F-4D97-AF65-F5344CB8AC3E}">
        <p14:creationId xmlns:p14="http://schemas.microsoft.com/office/powerpoint/2010/main" val="2620605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967D4D-FF40-438B-9AB7-55BE5CF0D6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DA26CE3-CDC6-41F1-A3B1-54966AA225FA}" type="slidenum">
              <a:rPr lang="en-US" altLang="en-US"/>
              <a:pPr>
                <a:defRPr/>
              </a:pPr>
              <a:t>‹#›</a:t>
            </a:fld>
            <a:endParaRPr lang="en-US" altLang="en-US"/>
          </a:p>
        </p:txBody>
      </p:sp>
    </p:spTree>
    <p:extLst>
      <p:ext uri="{BB962C8B-B14F-4D97-AF65-F5344CB8AC3E}">
        <p14:creationId xmlns:p14="http://schemas.microsoft.com/office/powerpoint/2010/main" val="293477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C36FE36-140C-4D52-8357-DE235C7AC851}"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98A86D1-F8CA-41BD-AB3C-33504389E177}" type="slidenum">
              <a:rPr lang="en-US" altLang="en-US"/>
              <a:pPr>
                <a:defRPr/>
              </a:pPr>
              <a:t>‹#›</a:t>
            </a:fld>
            <a:endParaRPr lang="en-US" altLang="en-US"/>
          </a:p>
        </p:txBody>
      </p:sp>
    </p:spTree>
    <p:extLst>
      <p:ext uri="{BB962C8B-B14F-4D97-AF65-F5344CB8AC3E}">
        <p14:creationId xmlns:p14="http://schemas.microsoft.com/office/powerpoint/2010/main" val="201454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764378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C5078-336E-45A3-9438-34EBCBE32E34}"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6BF8EC3-9B82-433B-9C77-92370AB76E15}" type="slidenum">
              <a:rPr lang="en-US" altLang="en-US"/>
              <a:pPr>
                <a:defRPr/>
              </a:pPr>
              <a:t>‹#›</a:t>
            </a:fld>
            <a:endParaRPr lang="en-US" altLang="en-US"/>
          </a:p>
        </p:txBody>
      </p:sp>
    </p:spTree>
    <p:extLst>
      <p:ext uri="{BB962C8B-B14F-4D97-AF65-F5344CB8AC3E}">
        <p14:creationId xmlns:p14="http://schemas.microsoft.com/office/powerpoint/2010/main" val="174716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750FFBD-45CB-40AB-BC61-50B9A250549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07CA691-F3E3-461A-BB65-D91BE306343E}" type="slidenum">
              <a:rPr lang="en-US" altLang="en-US"/>
              <a:pPr>
                <a:defRPr/>
              </a:pPr>
              <a:t>‹#›</a:t>
            </a:fld>
            <a:endParaRPr lang="en-US" altLang="en-US"/>
          </a:p>
        </p:txBody>
      </p:sp>
    </p:spTree>
    <p:extLst>
      <p:ext uri="{BB962C8B-B14F-4D97-AF65-F5344CB8AC3E}">
        <p14:creationId xmlns:p14="http://schemas.microsoft.com/office/powerpoint/2010/main" val="1733269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21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econdary Title Slide">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2895600"/>
            <a:ext cx="7772400" cy="1470025"/>
          </a:xfrm>
        </p:spPr>
        <p:txBody>
          <a:bodyPr/>
          <a:lstStyle>
            <a:lvl1pPr>
              <a:defRPr b="1">
                <a:solidFill>
                  <a:srgbClr val="542D6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434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75705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E6D8056-89D7-4469-B7A2-986B2C6ADDDA}" type="slidenum">
              <a:rPr lang="en-US" altLang="en-US"/>
              <a:pPr>
                <a:defRPr/>
              </a:pPr>
              <a:t>‹#›</a:t>
            </a:fld>
            <a:endParaRPr lang="en-US" altLang="en-US"/>
          </a:p>
        </p:txBody>
      </p:sp>
    </p:spTree>
    <p:extLst>
      <p:ext uri="{BB962C8B-B14F-4D97-AF65-F5344CB8AC3E}">
        <p14:creationId xmlns:p14="http://schemas.microsoft.com/office/powerpoint/2010/main" val="3694329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ower_point_interior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76600" y="515938"/>
            <a:ext cx="56388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6"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7" name="Slide Number Placeholder 4"/>
          <p:cNvSpPr>
            <a:spLocks noGrp="1"/>
          </p:cNvSpPr>
          <p:nvPr>
            <p:ph type="sldNum" sz="quarter" idx="11"/>
          </p:nvPr>
        </p:nvSpPr>
        <p:spPr/>
        <p:txBody>
          <a:bodyPr/>
          <a:lstStyle>
            <a:lvl1pPr>
              <a:defRPr smtClean="0"/>
            </a:lvl1pPr>
          </a:lstStyle>
          <a:p>
            <a:pPr>
              <a:defRPr/>
            </a:pPr>
            <a:fld id="{55ED0679-3991-40C2-966C-2A0CD0019346}" type="slidenum">
              <a:rPr lang="en-US" altLang="en-US"/>
              <a:pPr>
                <a:defRPr/>
              </a:pPr>
              <a:t>‹#›</a:t>
            </a:fld>
            <a:endParaRPr lang="en-US" altLang="en-US"/>
          </a:p>
        </p:txBody>
      </p:sp>
    </p:spTree>
    <p:extLst>
      <p:ext uri="{BB962C8B-B14F-4D97-AF65-F5344CB8AC3E}">
        <p14:creationId xmlns:p14="http://schemas.microsoft.com/office/powerpoint/2010/main" val="3198984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029200" cy="1143000"/>
          </a:xfrm>
        </p:spPr>
        <p:txBody>
          <a:bodyPr>
            <a:normAutofit/>
          </a:bodyPr>
          <a:lstStyle>
            <a:lvl1pPr algn="l">
              <a:defRPr lang="en-US" sz="2800" b="1" kern="1200" dirty="0">
                <a:solidFill>
                  <a:srgbClr val="542D6E"/>
                </a:solidFill>
                <a:latin typeface="+mj-lt"/>
                <a:ea typeface="MS PGothic" panose="020B0600070205080204" pitchFamily="34" charset="-128"/>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000DB100-1D32-4383-908D-7A3089530885}" type="slidenum">
              <a:rPr lang="en-US" altLang="en-US"/>
              <a:pPr>
                <a:defRPr/>
              </a:pPr>
              <a:t>‹#›</a:t>
            </a:fld>
            <a:endParaRPr lang="en-US" altLang="en-US"/>
          </a:p>
        </p:txBody>
      </p:sp>
    </p:spTree>
    <p:extLst>
      <p:ext uri="{BB962C8B-B14F-4D97-AF65-F5344CB8AC3E}">
        <p14:creationId xmlns:p14="http://schemas.microsoft.com/office/powerpoint/2010/main" val="970108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953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DAB11E90-DCA3-4F90-8ABA-BEABD9DC21CE}" type="slidenum">
              <a:rPr lang="en-US" altLang="en-US"/>
              <a:pPr>
                <a:defRPr/>
              </a:pPr>
              <a:t>‹#›</a:t>
            </a:fld>
            <a:endParaRPr lang="en-US" altLang="en-US"/>
          </a:p>
        </p:txBody>
      </p:sp>
    </p:spTree>
    <p:extLst>
      <p:ext uri="{BB962C8B-B14F-4D97-AF65-F5344CB8AC3E}">
        <p14:creationId xmlns:p14="http://schemas.microsoft.com/office/powerpoint/2010/main" val="536806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33400"/>
            <a:ext cx="4572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20D4A7B3-0B3F-437B-829B-3975D5CF7C84}" type="slidenum">
              <a:rPr lang="en-US" altLang="en-US"/>
              <a:pPr>
                <a:defRPr/>
              </a:pPr>
              <a:t>‹#›</a:t>
            </a:fld>
            <a:endParaRPr lang="en-US" altLang="en-US"/>
          </a:p>
        </p:txBody>
      </p:sp>
    </p:spTree>
    <p:extLst>
      <p:ext uri="{BB962C8B-B14F-4D97-AF65-F5344CB8AC3E}">
        <p14:creationId xmlns:p14="http://schemas.microsoft.com/office/powerpoint/2010/main" val="1099126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800600" cy="1143000"/>
          </a:xfrm>
        </p:spPr>
        <p:txBody>
          <a:bodyPr/>
          <a:lstStyle>
            <a:lvl1pPr>
              <a:defRPr lang="en-US" sz="2800" b="1" kern="1200" smtClean="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9E828B32-3896-4FE5-B8C2-E3735BC90995}" type="slidenum">
              <a:rPr lang="en-US" altLang="en-US"/>
              <a:pPr>
                <a:defRPr/>
              </a:pPr>
              <a:t>‹#›</a:t>
            </a:fld>
            <a:endParaRPr lang="en-US" altLang="en-US"/>
          </a:p>
        </p:txBody>
      </p:sp>
    </p:spTree>
    <p:extLst>
      <p:ext uri="{BB962C8B-B14F-4D97-AF65-F5344CB8AC3E}">
        <p14:creationId xmlns:p14="http://schemas.microsoft.com/office/powerpoint/2010/main" val="379157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5"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1"/>
          <p:cNvSpPr txBox="1">
            <a:spLocks/>
          </p:cNvSpPr>
          <p:nvPr/>
        </p:nvSpPr>
        <p:spPr>
          <a:xfrm>
            <a:off x="3124200" y="6356350"/>
            <a:ext cx="3248025" cy="365125"/>
          </a:xfrm>
          <a:prstGeom prst="rect">
            <a:avLst/>
          </a:prstGeom>
        </p:spPr>
        <p:txBody>
          <a:bodyPr anchor="ctr"/>
          <a:lstStyle>
            <a:defPPr>
              <a:defRPr lang="en-US"/>
            </a:defPPr>
            <a:lvl1pPr algn="ctr" defTabSz="457200"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defRPr/>
            </a:pPr>
            <a:r>
              <a:rPr lang="en-US"/>
              <a:t>MKT-XXXXXXX REV-0 Product In-Service </a:t>
            </a:r>
          </a:p>
        </p:txBody>
      </p:sp>
      <p:sp>
        <p:nvSpPr>
          <p:cNvPr id="7" name="Slide Number Placeholder 2"/>
          <p:cNvSpPr txBox="1">
            <a:spLocks/>
          </p:cNvSpPr>
          <p:nvPr/>
        </p:nvSpPr>
        <p:spPr bwMode="auto">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fld id="{55119F89-A449-4492-9A2D-295BD297BDB2}" type="slidenum">
              <a:rPr lang="en-US" altLang="en-US" sz="1200" smtClean="0">
                <a:solidFill>
                  <a:srgbClr val="898989"/>
                </a:solidFill>
              </a:rPr>
              <a:pPr algn="r" eaLnBrk="1" hangingPunct="1">
                <a:defRPr/>
              </a:pPr>
              <a:t>‹#›</a:t>
            </a:fld>
            <a:endParaRPr lang="en-US" altLang="en-US" sz="1200" smtClean="0">
              <a:solidFill>
                <a:srgbClr val="898989"/>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2"/>
          <p:cNvSpPr>
            <a:spLocks noGrp="1"/>
          </p:cNvSpPr>
          <p:nvPr>
            <p:ph type="dt" sz="half" idx="10"/>
          </p:nvPr>
        </p:nvSpPr>
        <p:spPr/>
        <p:txBody>
          <a:bodyPr/>
          <a:lstStyle>
            <a:lvl1pPr>
              <a:defRPr/>
            </a:lvl1pPr>
          </a:lstStyle>
          <a:p>
            <a:fld id="{A846EA59-808E-482B-AD40-C1B1E18A4D18}" type="datetimeFigureOut">
              <a:rPr lang="en-US" smtClean="0"/>
              <a:pPr/>
              <a:t>11/5/2018</a:t>
            </a:fld>
            <a:endParaRPr lang="en-US" dirty="0"/>
          </a:p>
        </p:txBody>
      </p:sp>
      <p:sp>
        <p:nvSpPr>
          <p:cNvPr id="9" name="Footer Placeholder 3"/>
          <p:cNvSpPr>
            <a:spLocks noGrp="1"/>
          </p:cNvSpPr>
          <p:nvPr>
            <p:ph type="ftr" sz="quarter" idx="11"/>
          </p:nvPr>
        </p:nvSpPr>
        <p:spPr/>
        <p:txBody>
          <a:bodyPr/>
          <a:lstStyle>
            <a:lvl1pPr>
              <a:defRPr/>
            </a:lvl1pPr>
          </a:lstStyle>
          <a:p>
            <a:pPr>
              <a:defRPr/>
            </a:pPr>
            <a:endParaRPr lang="en-US" dirty="0"/>
          </a:p>
        </p:txBody>
      </p:sp>
      <p:sp>
        <p:nvSpPr>
          <p:cNvPr id="10" name="Slide Number Placeholder 4"/>
          <p:cNvSpPr>
            <a:spLocks noGrp="1"/>
          </p:cNvSpPr>
          <p:nvPr>
            <p:ph type="sldNum" sz="quarter" idx="12"/>
          </p:nvPr>
        </p:nvSpPr>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4188537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5626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4024F2A0-51CA-4341-B8F3-6DF3CA2DC6FD}" type="slidenum">
              <a:rPr lang="en-US" altLang="en-US"/>
              <a:pPr>
                <a:defRPr/>
              </a:pPr>
              <a:t>‹#›</a:t>
            </a:fld>
            <a:endParaRPr lang="en-US" altLang="en-US"/>
          </a:p>
        </p:txBody>
      </p:sp>
    </p:spTree>
    <p:extLst>
      <p:ext uri="{BB962C8B-B14F-4D97-AF65-F5344CB8AC3E}">
        <p14:creationId xmlns:p14="http://schemas.microsoft.com/office/powerpoint/2010/main" val="538236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276600" y="274638"/>
            <a:ext cx="5410200" cy="1143000"/>
          </a:xfrm>
        </p:spPr>
        <p:txBody>
          <a:bodyPr>
            <a:normAutofit/>
          </a:bodyPr>
          <a:lstStyle>
            <a:lvl1pPr marL="342900" indent="-342900" algn="l" defTabSz="457200" rtl="0" eaLnBrk="0" fontAlgn="base" hangingPunct="0">
              <a:spcBef>
                <a:spcPct val="0"/>
              </a:spcBef>
              <a:spcAft>
                <a:spcPct val="0"/>
              </a:spcAft>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905000"/>
            <a:ext cx="8382000" cy="4221163"/>
          </a:xfrm>
        </p:spPr>
        <p:txBody>
          <a:bodyPr>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1"/>
          </p:nvPr>
        </p:nvSpPr>
        <p:spPr/>
        <p:txBody>
          <a:bodyPr/>
          <a:lstStyle>
            <a:lvl1pPr>
              <a:defRPr smtClean="0"/>
            </a:lvl1pPr>
          </a:lstStyle>
          <a:p>
            <a:pPr>
              <a:defRPr/>
            </a:pPr>
            <a:fld id="{0DD07EA5-7FA9-4544-BF90-BB6CE27F818A}" type="slidenum">
              <a:rPr lang="en-US" altLang="en-US"/>
              <a:pPr>
                <a:defRPr/>
              </a:pPr>
              <a:t>‹#›</a:t>
            </a:fld>
            <a:endParaRPr lang="en-US" altLang="en-US"/>
          </a:p>
        </p:txBody>
      </p:sp>
    </p:spTree>
    <p:extLst>
      <p:ext uri="{BB962C8B-B14F-4D97-AF65-F5344CB8AC3E}">
        <p14:creationId xmlns:p14="http://schemas.microsoft.com/office/powerpoint/2010/main" val="199424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5724525"/>
            <a:ext cx="7772400" cy="1362075"/>
          </a:xfrm>
        </p:spPr>
        <p:txBody>
          <a:bodyPr anchor="t"/>
          <a:lstStyle>
            <a:lvl1pPr algn="l">
              <a:defRPr sz="4000" b="1" cap="all">
                <a:solidFill>
                  <a:srgbClr val="542D6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68643" y="4191000"/>
            <a:ext cx="7772400" cy="1500187"/>
          </a:xfrm>
        </p:spPr>
        <p:txBody>
          <a:bodyPr anchor="b"/>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B51B05A7-4FC5-46D2-8628-D1D0801DD0BE}"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56AF77D0-661B-4955-878D-DA6EBA82BCDC}" type="slidenum">
              <a:rPr lang="en-US" altLang="en-US"/>
              <a:pPr>
                <a:defRPr/>
              </a:pPr>
              <a:t>‹#›</a:t>
            </a:fld>
            <a:endParaRPr lang="en-US" altLang="en-US"/>
          </a:p>
        </p:txBody>
      </p:sp>
    </p:spTree>
    <p:extLst>
      <p:ext uri="{BB962C8B-B14F-4D97-AF65-F5344CB8AC3E}">
        <p14:creationId xmlns:p14="http://schemas.microsoft.com/office/powerpoint/2010/main" val="1163797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6"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352800" y="274638"/>
            <a:ext cx="5334000" cy="1143000"/>
          </a:xfrm>
        </p:spPr>
        <p:txBody>
          <a:bodyPr>
            <a:normAutofit/>
          </a:bodyPr>
          <a:lstStyle>
            <a:lvl1pPr algn="l">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6"/>
          <p:cNvSpPr>
            <a:spLocks noGrp="1"/>
          </p:cNvSpPr>
          <p:nvPr>
            <p:ph type="sldNum" sz="quarter" idx="10"/>
          </p:nvPr>
        </p:nvSpPr>
        <p:spPr/>
        <p:txBody>
          <a:bodyPr/>
          <a:lstStyle>
            <a:lvl1pPr>
              <a:defRPr smtClean="0"/>
            </a:lvl1pPr>
          </a:lstStyle>
          <a:p>
            <a:pPr>
              <a:defRPr/>
            </a:pPr>
            <a:fld id="{1C4FCA4E-6DD8-4335-B664-4E102F068E29}" type="slidenum">
              <a:rPr lang="en-US" altLang="en-US"/>
              <a:pPr>
                <a:defRPr/>
              </a:pPr>
              <a:t>‹#›</a:t>
            </a:fld>
            <a:endParaRPr lang="en-US" altLang="en-US"/>
          </a:p>
        </p:txBody>
      </p:sp>
    </p:spTree>
    <p:extLst>
      <p:ext uri="{BB962C8B-B14F-4D97-AF65-F5344CB8AC3E}">
        <p14:creationId xmlns:p14="http://schemas.microsoft.com/office/powerpoint/2010/main" val="384511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8"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429000" y="274638"/>
            <a:ext cx="5257800" cy="1143000"/>
          </a:xfrm>
        </p:spPr>
        <p:txBody>
          <a:bodyPr/>
          <a:lstStyle>
            <a:lvl1pPr algn="l">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381000" y="1752600"/>
            <a:ext cx="4040188"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392362"/>
            <a:ext cx="4040188"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68825" y="1752600"/>
            <a:ext cx="4041775"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68825" y="2392362"/>
            <a:ext cx="4041775"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6"/>
          <p:cNvSpPr>
            <a:spLocks noGrp="1"/>
          </p:cNvSpPr>
          <p:nvPr>
            <p:ph type="dt" sz="half" idx="10"/>
          </p:nvPr>
        </p:nvSpPr>
        <p:spPr/>
        <p:txBody>
          <a:bodyPr/>
          <a:lstStyle>
            <a:lvl1pPr>
              <a:defRPr smtClean="0"/>
            </a:lvl1pPr>
          </a:lstStyle>
          <a:p>
            <a:pPr>
              <a:defRPr/>
            </a:pPr>
            <a:fld id="{6BC99355-921E-464F-BFC2-25EF1C215268}" type="datetimeFigureOut">
              <a:rPr lang="en-US" altLang="en-US"/>
              <a:pPr>
                <a:defRPr/>
              </a:pPr>
              <a:t>11/5/2018</a:t>
            </a:fld>
            <a:endParaRPr lang="en-US" altLang="en-US"/>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smtClean="0"/>
            </a:lvl1pPr>
          </a:lstStyle>
          <a:p>
            <a:pPr>
              <a:defRPr/>
            </a:pPr>
            <a:fld id="{7ECAC8A8-7BD4-4387-BA6B-F0C20B8BAD24}" type="slidenum">
              <a:rPr lang="en-US" altLang="en-US"/>
              <a:pPr>
                <a:defRPr/>
              </a:pPr>
              <a:t>‹#›</a:t>
            </a:fld>
            <a:endParaRPr lang="en-US" altLang="en-US"/>
          </a:p>
        </p:txBody>
      </p:sp>
    </p:spTree>
    <p:extLst>
      <p:ext uri="{BB962C8B-B14F-4D97-AF65-F5344CB8AC3E}">
        <p14:creationId xmlns:p14="http://schemas.microsoft.com/office/powerpoint/2010/main" val="1328927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s Standard">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prstClr val="white"/>
              </a:solidFill>
              <a:latin typeface="Calibri"/>
            </a:endParaRPr>
          </a:p>
        </p:txBody>
      </p:sp>
      <p:pic>
        <p:nvPicPr>
          <p:cNvPr id="5"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567114" y="404814"/>
            <a:ext cx="5111750" cy="5853113"/>
          </a:xfrm>
        </p:spPr>
        <p:txBody>
          <a:bodyPr/>
          <a:lstStyle>
            <a:lvl1pPr defTabSz="914400" eaLnBrk="1" hangingPunct="1">
              <a:lnSpc>
                <a:spcPct val="150000"/>
              </a:lnSpc>
              <a:spcBef>
                <a:spcPct val="20000"/>
              </a:spcBef>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
        <p:nvSpPr>
          <p:cNvPr id="6" name="Slide Number Placeholder 6"/>
          <p:cNvSpPr>
            <a:spLocks noGrp="1"/>
          </p:cNvSpPr>
          <p:nvPr>
            <p:ph type="sldNum" sz="quarter" idx="10"/>
          </p:nvPr>
        </p:nvSpPr>
        <p:spPr/>
        <p:txBody>
          <a:bodyPr/>
          <a:lstStyle>
            <a:lvl1pPr>
              <a:defRPr smtClean="0"/>
            </a:lvl1pPr>
          </a:lstStyle>
          <a:p>
            <a:pPr>
              <a:defRPr/>
            </a:pPr>
            <a:fld id="{FF8FD69D-41CA-4B2D-8D2C-23CFDAACAEC5}" type="slidenum">
              <a:rPr lang="en-US" altLang="en-US"/>
              <a:pPr>
                <a:defRPr/>
              </a:pPr>
              <a:t>‹#›</a:t>
            </a:fld>
            <a:endParaRPr lang="en-US" altLang="en-US"/>
          </a:p>
        </p:txBody>
      </p:sp>
    </p:spTree>
    <p:extLst>
      <p:ext uri="{BB962C8B-B14F-4D97-AF65-F5344CB8AC3E}">
        <p14:creationId xmlns:p14="http://schemas.microsoft.com/office/powerpoint/2010/main" val="325929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roduct List 1">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24 Cal/fl oz. (82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2.3g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10mL and 20mL volumes </a:t>
            </a: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058416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oduct List 2">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26 Cal/fl oz. (89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2.8g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30mL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00159E87-F96D-470A-8A28-D3B6072F70C9}" type="slidenum">
              <a:rPr lang="en-US" altLang="en-US"/>
              <a:pPr>
                <a:defRPr/>
              </a:pPr>
              <a:t>‹#›</a:t>
            </a:fld>
            <a:endParaRPr lang="en-US" altLang="en-US"/>
          </a:p>
        </p:txBody>
      </p:sp>
    </p:spTree>
    <p:extLst>
      <p:ext uri="{BB962C8B-B14F-4D97-AF65-F5344CB8AC3E}">
        <p14:creationId xmlns:p14="http://schemas.microsoft.com/office/powerpoint/2010/main" val="2354015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roduct List 3">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4"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28 Cal/fl oz. (97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3.2g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34BF6090-6949-4D9D-8CDD-4585E215A38B}" type="slidenum">
              <a:rPr lang="en-US" altLang="en-US"/>
              <a:pPr>
                <a:defRPr/>
              </a:pPr>
              <a:t>‹#›</a:t>
            </a:fld>
            <a:endParaRPr lang="en-US" altLang="en-US"/>
          </a:p>
        </p:txBody>
      </p:sp>
    </p:spTree>
    <p:extLst>
      <p:ext uri="{BB962C8B-B14F-4D97-AF65-F5344CB8AC3E}">
        <p14:creationId xmlns:p14="http://schemas.microsoft.com/office/powerpoint/2010/main" val="291842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roduct List 4">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8" name="Rectangle 2"/>
          <p:cNvSpPr>
            <a:spLocks noChangeArrowheads="1"/>
          </p:cNvSpPr>
          <p:nvPr/>
        </p:nvSpPr>
        <p:spPr bwMode="auto">
          <a:xfrm>
            <a:off x="3114675" y="684213"/>
            <a:ext cx="57435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fortify breast milk to a minimum of 30 Cal/fl oz. (104 Cal/100mL)</a:t>
            </a:r>
            <a:r>
              <a:rPr lang="en-US" altLang="en-US" sz="1800" baseline="30000" smtClean="0">
                <a:solidFill>
                  <a:prstClr val="white"/>
                </a:solidFill>
              </a:rPr>
              <a:t>1</a:t>
            </a:r>
          </a:p>
          <a:p>
            <a:pPr lvl="1" defTabSz="914400">
              <a:defRPr/>
            </a:pPr>
            <a:r>
              <a:rPr lang="en-US" altLang="en-US" sz="1800" smtClean="0">
                <a:solidFill>
                  <a:prstClr val="white"/>
                </a:solidFill>
              </a:rPr>
              <a:t> </a:t>
            </a:r>
          </a:p>
          <a:p>
            <a:pPr lvl="1" defTabSz="914400">
              <a:buFont typeface="Arial" pitchFamily="34" charset="0"/>
              <a:buChar char="•"/>
              <a:defRPr/>
            </a:pPr>
            <a:r>
              <a:rPr lang="en-US" altLang="en-US" sz="1800" smtClean="0">
                <a:solidFill>
                  <a:prstClr val="white"/>
                </a:solidFill>
              </a:rPr>
              <a:t>Fortifies breast milk to a target of 3.7g of protein in 100mL of nutrition</a:t>
            </a:r>
            <a:r>
              <a:rPr lang="en-US" altLang="en-US" sz="1800" baseline="30000" smtClean="0">
                <a:solidFill>
                  <a:prstClr val="white"/>
                </a:solidFill>
              </a:rPr>
              <a:t>2</a:t>
            </a:r>
            <a:r>
              <a:rPr lang="en-US" altLang="en-US" sz="1800" smtClean="0">
                <a:solidFill>
                  <a:prstClr val="white"/>
                </a:solidFill>
              </a:rPr>
              <a:t> </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50mL volume </a:t>
            </a: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12"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C6522A3-ACB7-4470-A85C-B1D82C873AE0}" type="slidenum">
              <a:rPr lang="en-US" altLang="en-US"/>
              <a:pPr>
                <a:defRPr/>
              </a:pPr>
              <a:t>‹#›</a:t>
            </a:fld>
            <a:endParaRPr lang="en-US" altLang="en-US"/>
          </a:p>
        </p:txBody>
      </p:sp>
    </p:spTree>
    <p:extLst>
      <p:ext uri="{BB962C8B-B14F-4D97-AF65-F5344CB8AC3E}">
        <p14:creationId xmlns:p14="http://schemas.microsoft.com/office/powerpoint/2010/main" val="273530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7547631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roduct List 5">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sp>
        <p:nvSpPr>
          <p:cNvPr id="3" name="Rectangle 2"/>
          <p:cNvSpPr>
            <a:spLocks noChangeArrowheads="1"/>
          </p:cNvSpPr>
          <p:nvPr/>
        </p:nvSpPr>
        <p:spPr bwMode="auto">
          <a:xfrm>
            <a:off x="3114675" y="684213"/>
            <a:ext cx="5743575" cy="721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prstClr val="white"/>
                </a:solidFill>
              </a:rPr>
              <a:t>Formulated to deliver a minimum of 20 Cal/fl oz. and at least 0.9g of protein/100mL</a:t>
            </a:r>
            <a:endParaRPr lang="en-US" altLang="en-US" sz="1800" baseline="300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This product is ideal for use alone or with </a:t>
            </a:r>
            <a:br>
              <a:rPr lang="en-US" altLang="en-US" sz="1800" smtClean="0">
                <a:solidFill>
                  <a:prstClr val="white"/>
                </a:solidFill>
              </a:rPr>
            </a:br>
            <a:r>
              <a:rPr lang="en-US" altLang="en-US" sz="1800" smtClean="0">
                <a:solidFill>
                  <a:prstClr val="white"/>
                </a:solidFill>
              </a:rPr>
              <a:t>Prolact+ H</a:t>
            </a:r>
            <a:r>
              <a:rPr lang="en-US" altLang="en-US" sz="1800" baseline="30000" smtClean="0">
                <a:solidFill>
                  <a:prstClr val="white"/>
                </a:solidFill>
              </a:rPr>
              <a:t>2</a:t>
            </a:r>
            <a:r>
              <a:rPr lang="en-US" altLang="en-US" sz="1800" smtClean="0">
                <a:solidFill>
                  <a:prstClr val="white"/>
                </a:solidFill>
              </a:rPr>
              <a:t>MF® human milk fortifier when mother’s milk is unavailable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Available in a 4 oz. volume </a:t>
            </a:r>
            <a:endParaRPr lang="en-US" altLang="en-US" sz="1800" i="1" smtClean="0">
              <a:solidFill>
                <a:prstClr val="white"/>
              </a:solidFill>
            </a:endParaRPr>
          </a:p>
          <a:p>
            <a:pPr lvl="1" defTabSz="914400">
              <a:buFont typeface="Arial" pitchFamily="34" charset="0"/>
              <a:buChar char="•"/>
              <a:defRPr/>
            </a:pPr>
            <a:endParaRPr lang="en-US" altLang="en-US" sz="1800" i="1" smtClean="0">
              <a:solidFill>
                <a:prstClr val="white"/>
              </a:solidFill>
            </a:endParaRPr>
          </a:p>
          <a:p>
            <a:pPr lvl="1" defTabSz="914400">
              <a:buFont typeface="Arial" pitchFamily="34" charset="0"/>
              <a:buChar char="•"/>
              <a:defRPr/>
            </a:pPr>
            <a:r>
              <a:rPr lang="en-US" altLang="en-US" sz="1800" smtClean="0">
                <a:solidFill>
                  <a:prstClr val="white"/>
                </a:solidFill>
              </a:rPr>
              <a:t>Use within 48 hours after thawing Prolact HM™</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2 year shelf-life</a:t>
            </a:r>
          </a:p>
          <a:p>
            <a:pPr lvl="1" defTabSz="914400">
              <a:buFont typeface="Arial" pitchFamily="34" charset="0"/>
              <a:buChar char="•"/>
              <a:defRPr/>
            </a:pPr>
            <a:endParaRPr lang="en-US" altLang="en-US" sz="1800" smtClean="0">
              <a:solidFill>
                <a:prstClr val="white"/>
              </a:solidFill>
            </a:endParaRPr>
          </a:p>
          <a:p>
            <a:pPr lvl="1" defTabSz="914400">
              <a:buFont typeface="Arial" pitchFamily="34" charset="0"/>
              <a:buChar char="•"/>
              <a:defRPr/>
            </a:pPr>
            <a:r>
              <a:rPr lang="en-US" altLang="en-US" sz="1800" smtClean="0">
                <a:solidFill>
                  <a:prstClr val="white"/>
                </a:solidFill>
              </a:rPr>
              <a:t>$14 per fluid ounce*</a:t>
            </a:r>
          </a:p>
          <a:p>
            <a:pPr lvl="2" defTabSz="914400">
              <a:buFont typeface="Arial" pitchFamily="34" charset="0"/>
              <a:buNone/>
              <a:defRPr/>
            </a:pPr>
            <a:r>
              <a:rPr lang="en-US" altLang="en-US" sz="1800" smtClean="0">
                <a:solidFill>
                  <a:prstClr val="white"/>
                </a:solidFill>
              </a:rPr>
              <a:t>*Hospital specific discounts apply</a:t>
            </a:r>
          </a:p>
          <a:p>
            <a:pPr lvl="2" defTabSz="914400">
              <a:buFont typeface="Arial" pitchFamily="34" charset="0"/>
              <a:buChar char="•"/>
              <a:defRPr/>
            </a:pPr>
            <a:endParaRPr lang="en-US" altLang="en-US" sz="1800" smtClean="0">
              <a:solidFill>
                <a:prstClr val="white"/>
              </a:solidFill>
            </a:endParaRPr>
          </a:p>
          <a:p>
            <a:pPr lvl="2"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defTabSz="914400" eaLnBrk="1" hangingPunct="1">
              <a:lnSpc>
                <a:spcPct val="90000"/>
              </a:lnSpc>
              <a:spcBef>
                <a:spcPct val="20000"/>
              </a:spcBef>
              <a:buFont typeface="Arial" pitchFamily="34" charset="0"/>
              <a:buChar char="•"/>
              <a:defRPr/>
            </a:pPr>
            <a:endParaRPr lang="en-US" altLang="en-US" sz="1800" smtClean="0">
              <a:solidFill>
                <a:prstClr val="white"/>
              </a:solidFill>
            </a:endParaRPr>
          </a:p>
          <a:p>
            <a:pPr lvl="1"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defTabSz="914400">
              <a:buFont typeface="Arial" pitchFamily="34" charset="0"/>
              <a:buChar char="•"/>
              <a:defRPr/>
            </a:pPr>
            <a:endParaRPr lang="en-US" altLang="en-US" sz="1800" smtClean="0">
              <a:solidFill>
                <a:prstClr val="white"/>
              </a:solidFill>
            </a:endParaRPr>
          </a:p>
          <a:p>
            <a:pPr lvl="1" defTabSz="914400" eaLnBrk="1" hangingPunct="1">
              <a:lnSpc>
                <a:spcPct val="80000"/>
              </a:lnSpc>
              <a:spcBef>
                <a:spcPts val="600"/>
              </a:spcBef>
              <a:buFont typeface="Arial" pitchFamily="34" charset="0"/>
              <a:buNone/>
              <a:defRPr/>
            </a:pPr>
            <a:endParaRPr lang="en-US" altLang="en-US" sz="1800" b="1" smtClean="0">
              <a:solidFill>
                <a:prstClr val="white"/>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16D3037E-1BD9-4BEA-AF49-F6531517EBBC}" type="slidenum">
              <a:rPr lang="en-US" altLang="en-US"/>
              <a:pPr>
                <a:defRPr/>
              </a:pPr>
              <a:t>‹#›</a:t>
            </a:fld>
            <a:endParaRPr lang="en-US" altLang="en-US"/>
          </a:p>
        </p:txBody>
      </p:sp>
    </p:spTree>
    <p:extLst>
      <p:ext uri="{BB962C8B-B14F-4D97-AF65-F5344CB8AC3E}">
        <p14:creationId xmlns:p14="http://schemas.microsoft.com/office/powerpoint/2010/main" val="2473694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solidFill>
                  <a:srgbClr val="8064A2"/>
                </a:solidFill>
                <a:latin typeface="Arial" panose="020B0604020202020204" pitchFamily="34" charset="0"/>
                <a:cs typeface="Arial" panose="020B0604020202020204" pitchFamily="34" charset="0"/>
              </a:defRPr>
            </a:lvl1pPr>
            <a:lvl2pPr>
              <a:defRPr sz="1800">
                <a:solidFill>
                  <a:srgbClr val="8064A2"/>
                </a:solidFill>
                <a:latin typeface="Arial" panose="020B0604020202020204" pitchFamily="34" charset="0"/>
                <a:cs typeface="Arial" panose="020B0604020202020204" pitchFamily="34" charset="0"/>
              </a:defRPr>
            </a:lvl2pPr>
            <a:lvl3pPr>
              <a:defRPr sz="1600">
                <a:solidFill>
                  <a:srgbClr val="8064A2"/>
                </a:solidFill>
                <a:latin typeface="Arial" panose="020B0604020202020204" pitchFamily="34" charset="0"/>
                <a:cs typeface="Arial" panose="020B0604020202020204" pitchFamily="34" charset="0"/>
              </a:defRPr>
            </a:lvl3pPr>
            <a:lvl4pPr>
              <a:defRPr sz="1400">
                <a:solidFill>
                  <a:srgbClr val="8064A2"/>
                </a:solidFill>
                <a:latin typeface="Arial" panose="020B0604020202020204" pitchFamily="34" charset="0"/>
                <a:cs typeface="Arial" panose="020B0604020202020204" pitchFamily="34" charset="0"/>
              </a:defRPr>
            </a:lvl4pPr>
            <a:lvl5pPr>
              <a:defRPr sz="1400">
                <a:solidFill>
                  <a:srgbClr val="8064A2"/>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8064A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indent="-342900">
              <a:defRPr lang="en-US" sz="20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smtClean="0">
                <a:solidFill>
                  <a:srgbClr val="8064A2"/>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400" kern="1200" dirty="0">
                <a:solidFill>
                  <a:srgbClr val="8064A2"/>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smtClean="0"/>
            </a:lvl1pPr>
          </a:lstStyle>
          <a:p>
            <a:pPr>
              <a:defRPr/>
            </a:pPr>
            <a:fld id="{B7F3B182-44BC-4761-8186-9C83D4F13694}" type="datetimeFigureOut">
              <a:rPr lang="en-US" altLang="en-US"/>
              <a:pPr>
                <a:defRPr/>
              </a:pPr>
              <a:t>11/5/2018</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1B8F252A-7357-4731-B064-BF1A9E794CA2}" type="slidenum">
              <a:rPr lang="en-US" altLang="en-US"/>
              <a:pPr>
                <a:defRPr/>
              </a:pPr>
              <a:t>‹#›</a:t>
            </a:fld>
            <a:endParaRPr lang="en-US" altLang="en-US"/>
          </a:p>
        </p:txBody>
      </p:sp>
    </p:spTree>
    <p:extLst>
      <p:ext uri="{BB962C8B-B14F-4D97-AF65-F5344CB8AC3E}">
        <p14:creationId xmlns:p14="http://schemas.microsoft.com/office/powerpoint/2010/main" val="3356666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F6528DF3-9671-4738-AB00-C7079D861C0A}" type="datetimeFigureOut">
              <a:rPr lang="en-US" altLang="en-US"/>
              <a:pPr>
                <a:defRPr/>
              </a:pPr>
              <a:t>11/5/2018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EA38C43-096D-468B-9740-79576881EAC5}" type="slidenum">
              <a:rPr lang="en-US" altLang="en-US"/>
              <a:pPr>
                <a:defRPr/>
              </a:pPr>
              <a:t>‹#›</a:t>
            </a:fld>
            <a:endParaRPr lang="en-US" altLang="en-US"/>
          </a:p>
        </p:txBody>
      </p:sp>
    </p:spTree>
    <p:extLst>
      <p:ext uri="{BB962C8B-B14F-4D97-AF65-F5344CB8AC3E}">
        <p14:creationId xmlns:p14="http://schemas.microsoft.com/office/powerpoint/2010/main" val="84130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F66E289-00CD-4AED-9168-4C01DFD6547A}" type="datetimeFigureOut">
              <a:rPr lang="en-US"/>
              <a:pPr/>
              <a:t>11/5/2018</a:t>
            </a:fld>
            <a:endParaRPr lang="en-US" dirty="0"/>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684A0A8C-3182-46DD-ABCD-679EE9610290}" type="slidenum">
              <a:rPr lang="en-US"/>
              <a:pPr/>
              <a:t>‹#›</a:t>
            </a:fld>
            <a:endParaRPr lang="en-US" dirty="0"/>
          </a:p>
        </p:txBody>
      </p:sp>
    </p:spTree>
    <p:extLst>
      <p:ext uri="{BB962C8B-B14F-4D97-AF65-F5344CB8AC3E}">
        <p14:creationId xmlns:p14="http://schemas.microsoft.com/office/powerpoint/2010/main" val="2112020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841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p:cNvSpPr>
            <a:spLocks noGrp="1"/>
          </p:cNvSpPr>
          <p:nvPr>
            <p:ph type="ftr" sz="quarter" idx="10"/>
          </p:nvPr>
        </p:nvSpPr>
        <p:spPr>
          <a:xfrm>
            <a:off x="3124200" y="6356350"/>
            <a:ext cx="3248025" cy="365125"/>
          </a:xfrm>
        </p:spPr>
        <p:txBody>
          <a:bodyPr/>
          <a:lstStyle>
            <a:lvl1pPr>
              <a:defRPr/>
            </a:lvl1pPr>
          </a:lstStyle>
          <a:p>
            <a:pPr>
              <a:defRPr/>
            </a:pPr>
            <a:r>
              <a:rPr lang="en-US"/>
              <a:t>MKT-140009 REV-0 Product In-Service </a:t>
            </a:r>
          </a:p>
        </p:txBody>
      </p:sp>
      <p:sp>
        <p:nvSpPr>
          <p:cNvPr id="4"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E6D8056-89D7-4469-B7A2-986B2C6ADDDA}" type="slidenum">
              <a:rPr lang="en-US" altLang="en-US" smtClean="0"/>
              <a:pPr>
                <a:defRPr/>
              </a:pPr>
              <a:t>‹#›</a:t>
            </a:fld>
            <a:endParaRPr lang="en-US" altLang="en-US"/>
          </a:p>
        </p:txBody>
      </p:sp>
    </p:spTree>
    <p:extLst>
      <p:ext uri="{BB962C8B-B14F-4D97-AF65-F5344CB8AC3E}">
        <p14:creationId xmlns:p14="http://schemas.microsoft.com/office/powerpoint/2010/main" val="1588217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r>
              <a:rPr lang="en-US"/>
              <a:t>MKT-XXXXXXX REV-0 Product In-Service </a:t>
            </a: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FFAA4DDC-3613-4DED-9462-242C13863EC5}" type="slidenum">
              <a:rPr lang="en-US" altLang="en-US"/>
              <a:pPr>
                <a:defRPr/>
              </a:pPr>
              <a:t>‹#›</a:t>
            </a:fld>
            <a:endParaRPr lang="en-US" altLang="en-US"/>
          </a:p>
        </p:txBody>
      </p:sp>
    </p:spTree>
    <p:extLst>
      <p:ext uri="{BB962C8B-B14F-4D97-AF65-F5344CB8AC3E}">
        <p14:creationId xmlns:p14="http://schemas.microsoft.com/office/powerpoint/2010/main" val="2764378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5"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1"/>
          <p:cNvSpPr txBox="1">
            <a:spLocks/>
          </p:cNvSpPr>
          <p:nvPr/>
        </p:nvSpPr>
        <p:spPr>
          <a:xfrm>
            <a:off x="3124200" y="6356350"/>
            <a:ext cx="3248025" cy="365125"/>
          </a:xfrm>
          <a:prstGeom prst="rect">
            <a:avLst/>
          </a:prstGeom>
        </p:spPr>
        <p:txBody>
          <a:bodyPr anchor="ctr"/>
          <a:lstStyle>
            <a:defPPr>
              <a:defRPr lang="en-US"/>
            </a:defPPr>
            <a:lvl1pPr algn="ctr" defTabSz="457200" rtl="0" eaLnBrk="1" fontAlgn="auto" hangingPunct="1">
              <a:spcBef>
                <a:spcPts val="0"/>
              </a:spcBef>
              <a:spcAft>
                <a:spcPts val="0"/>
              </a:spcAft>
              <a:defRPr sz="1200" kern="1200" smtClean="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defRPr/>
            </a:pPr>
            <a:r>
              <a:rPr lang="en-US"/>
              <a:t>MKT-XXXXXXX REV-0 Product In-Service </a:t>
            </a:r>
          </a:p>
        </p:txBody>
      </p:sp>
      <p:sp>
        <p:nvSpPr>
          <p:cNvPr id="7" name="Slide Number Placeholder 2"/>
          <p:cNvSpPr txBox="1">
            <a:spLocks/>
          </p:cNvSpPr>
          <p:nvPr/>
        </p:nvSpPr>
        <p:spPr bwMode="auto">
          <a:xfrm>
            <a:off x="6553200" y="635635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fld id="{55119F89-A449-4492-9A2D-295BD297BDB2}" type="slidenum">
              <a:rPr lang="en-US" altLang="en-US" sz="1200" smtClean="0">
                <a:solidFill>
                  <a:srgbClr val="898989"/>
                </a:solidFill>
              </a:rPr>
              <a:pPr algn="r" eaLnBrk="1" hangingPunct="1">
                <a:defRPr/>
              </a:pPr>
              <a:t>‹#›</a:t>
            </a:fld>
            <a:endParaRPr lang="en-US" altLang="en-US" sz="1200" smtClean="0">
              <a:solidFill>
                <a:srgbClr val="898989"/>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Date Placeholder 2"/>
          <p:cNvSpPr>
            <a:spLocks noGrp="1"/>
          </p:cNvSpPr>
          <p:nvPr>
            <p:ph type="dt" sz="half" idx="10"/>
          </p:nvPr>
        </p:nvSpPr>
        <p:spPr/>
        <p:txBody>
          <a:bodyPr/>
          <a:lstStyle>
            <a:lvl1pPr>
              <a:defRPr/>
            </a:lvl1pPr>
          </a:lstStyle>
          <a:p>
            <a:pPr>
              <a:defRPr/>
            </a:pPr>
            <a:fld id="{B362F857-1115-4789-B09A-495F4968ED3D}" type="datetimeFigureOut">
              <a:rPr lang="en-US" altLang="en-US" smtClean="0">
                <a:latin typeface="Calibri"/>
              </a:rPr>
              <a:pPr>
                <a:defRPr/>
              </a:pPr>
              <a:t>11/5/2018</a:t>
            </a:fld>
            <a:endParaRPr lang="en-US" altLang="en-US">
              <a:latin typeface="Calibri"/>
            </a:endParaRPr>
          </a:p>
        </p:txBody>
      </p:sp>
      <p:sp>
        <p:nvSpPr>
          <p:cNvPr id="9"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4"/>
          <p:cNvSpPr>
            <a:spLocks noGrp="1"/>
          </p:cNvSpPr>
          <p:nvPr>
            <p:ph type="sldNum" sz="quarter" idx="12"/>
          </p:nvPr>
        </p:nvSpPr>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4188537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275476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608820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2608820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3950873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2193911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txBox="1">
            <a:spLocks/>
          </p:cNvSpPr>
          <p:nvPr/>
        </p:nvSpPr>
        <p:spPr bwMode="auto">
          <a:xfrm>
            <a:off x="3533775" y="49847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800" b="1" dirty="0" smtClean="0">
                <a:solidFill>
                  <a:srgbClr val="FFFFFF"/>
                </a:solidFill>
              </a:rPr>
              <a:t>Title Here</a:t>
            </a:r>
            <a:endParaRPr lang="en-US" sz="2800" b="1" dirty="0">
              <a:solidFill>
                <a:srgbClr val="FFFFFF"/>
              </a:solidFill>
            </a:endParaRPr>
          </a:p>
        </p:txBody>
      </p:sp>
      <p:sp>
        <p:nvSpPr>
          <p:cNvPr id="3" name="Content Placeholder 2"/>
          <p:cNvSpPr>
            <a:spLocks noGrp="1"/>
          </p:cNvSpPr>
          <p:nvPr>
            <p:ph idx="1"/>
          </p:nvPr>
        </p:nvSpPr>
        <p:spPr>
          <a:xfrm>
            <a:off x="457200" y="1930529"/>
            <a:ext cx="8229600" cy="4525963"/>
          </a:xfrm>
        </p:spPr>
        <p:txBody>
          <a:bodyPr/>
          <a:lstStyle>
            <a:lvl1pPr>
              <a:defRPr sz="2800">
                <a:solidFill>
                  <a:srgbClr val="7F7F7F"/>
                </a:solidFill>
                <a:latin typeface="+mn-lt"/>
                <a:cs typeface="Arial" panose="020B0604020202020204" pitchFamily="34" charset="0"/>
              </a:defRPr>
            </a:lvl1pPr>
            <a:lvl2pPr>
              <a:defRPr sz="2400">
                <a:solidFill>
                  <a:srgbClr val="7F7F7F"/>
                </a:solidFill>
                <a:latin typeface="+mn-lt"/>
                <a:cs typeface="Arial" panose="020B0604020202020204" pitchFamily="34" charset="0"/>
              </a:defRPr>
            </a:lvl2pPr>
            <a:lvl3pPr>
              <a:defRPr sz="2000">
                <a:solidFill>
                  <a:srgbClr val="7F7F7F"/>
                </a:solidFill>
                <a:latin typeface="+mn-lt"/>
                <a:cs typeface="Arial" panose="020B0604020202020204" pitchFamily="34" charset="0"/>
              </a:defRPr>
            </a:lvl3pPr>
            <a:lvl4pPr>
              <a:defRPr sz="1800">
                <a:solidFill>
                  <a:srgbClr val="7F7F7F"/>
                </a:solidFill>
                <a:latin typeface="+mn-lt"/>
                <a:cs typeface="Arial" panose="020B0604020202020204" pitchFamily="34" charset="0"/>
              </a:defRPr>
            </a:lvl4pPr>
            <a:lvl5pPr>
              <a:defRPr sz="1800">
                <a:solidFill>
                  <a:srgbClr val="7F7F7F"/>
                </a:solidFill>
                <a:latin typeface="+mn-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9"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2559276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pic>
        <p:nvPicPr>
          <p:cNvPr id="3"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3533775" y="679450"/>
            <a:ext cx="5148263"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hangingPunct="1">
              <a:spcBef>
                <a:spcPct val="20000"/>
              </a:spcBef>
              <a:defRPr/>
            </a:pPr>
            <a:r>
              <a:rPr lang="en-US" altLang="en-US" sz="2800" b="1" smtClean="0">
                <a:solidFill>
                  <a:srgbClr val="FFFFFF"/>
                </a:solidFill>
              </a:rPr>
              <a:t>Contents</a:t>
            </a:r>
          </a:p>
          <a:p>
            <a:pPr defTabSz="914400" eaLnBrk="1" hangingPunct="1">
              <a:lnSpc>
                <a:spcPct val="150000"/>
              </a:lnSpc>
              <a:spcBef>
                <a:spcPct val="20000"/>
              </a:spcBef>
              <a:defRPr/>
            </a:pPr>
            <a:r>
              <a:rPr lang="en-US" altLang="en-US" sz="1400" smtClean="0">
                <a:solidFill>
                  <a:srgbClr val="FFFFFF"/>
                </a:solidFill>
              </a:rPr>
              <a:t>Product Overview………………………………………...3</a:t>
            </a:r>
          </a:p>
          <a:p>
            <a:pPr defTabSz="914400" eaLnBrk="1" hangingPunct="1">
              <a:lnSpc>
                <a:spcPct val="150000"/>
              </a:lnSpc>
              <a:spcBef>
                <a:spcPct val="20000"/>
              </a:spcBef>
              <a:defRPr/>
            </a:pPr>
            <a:r>
              <a:rPr lang="en-US" altLang="en-US" sz="1400" smtClean="0">
                <a:solidFill>
                  <a:srgbClr val="FFFFFF"/>
                </a:solidFill>
              </a:rPr>
              <a:t>Receiving &amp; Storage Instructions…………………14</a:t>
            </a:r>
          </a:p>
          <a:p>
            <a:pPr defTabSz="914400" eaLnBrk="1" hangingPunct="1">
              <a:lnSpc>
                <a:spcPct val="150000"/>
              </a:lnSpc>
              <a:spcBef>
                <a:spcPct val="20000"/>
              </a:spcBef>
              <a:defRPr/>
            </a:pPr>
            <a:r>
              <a:rPr lang="en-US" altLang="en-US" sz="1400" smtClean="0">
                <a:solidFill>
                  <a:srgbClr val="FFFFFF"/>
                </a:solidFill>
              </a:rPr>
              <a:t>Remember the 5 “</a:t>
            </a:r>
            <a:r>
              <a:rPr lang="en-US" altLang="ja-JP" sz="1400" smtClean="0">
                <a:solidFill>
                  <a:srgbClr val="FFFFFF"/>
                </a:solidFill>
              </a:rPr>
              <a:t>Rs</a:t>
            </a:r>
            <a:r>
              <a:rPr lang="en-US" altLang="en-US" sz="1400" smtClean="0">
                <a:solidFill>
                  <a:srgbClr val="FFFFFF"/>
                </a:solidFill>
              </a:rPr>
              <a:t>”</a:t>
            </a:r>
            <a:r>
              <a:rPr lang="en-US" altLang="ja-JP" sz="1400" smtClean="0">
                <a:solidFill>
                  <a:srgbClr val="FFFFFF"/>
                </a:solidFill>
              </a:rPr>
              <a:t>………………………………….15</a:t>
            </a:r>
          </a:p>
          <a:p>
            <a:pPr defTabSz="914400" eaLnBrk="1" hangingPunct="1">
              <a:lnSpc>
                <a:spcPct val="150000"/>
              </a:lnSpc>
              <a:spcBef>
                <a:spcPct val="20000"/>
              </a:spcBef>
              <a:defRPr/>
            </a:pPr>
            <a:r>
              <a:rPr lang="en-US" altLang="en-US" sz="1400" smtClean="0">
                <a:solidFill>
                  <a:srgbClr val="FFFFFF"/>
                </a:solidFill>
              </a:rPr>
              <a:t>Thawing Instructions…………………………………..16</a:t>
            </a:r>
          </a:p>
          <a:p>
            <a:pPr defTabSz="914400" eaLnBrk="1" hangingPunct="1">
              <a:lnSpc>
                <a:spcPct val="150000"/>
              </a:lnSpc>
              <a:spcBef>
                <a:spcPct val="20000"/>
              </a:spcBef>
              <a:defRPr/>
            </a:pPr>
            <a:r>
              <a:rPr lang="en-US" altLang="en-US" sz="1400" smtClean="0">
                <a:solidFill>
                  <a:srgbClr val="FFFFFF"/>
                </a:solidFill>
              </a:rPr>
              <a:t>Mixing Instructions……………………………………..19</a:t>
            </a:r>
          </a:p>
          <a:p>
            <a:pPr defTabSz="914400" eaLnBrk="1" hangingPunct="1">
              <a:lnSpc>
                <a:spcPct val="150000"/>
              </a:lnSpc>
              <a:spcBef>
                <a:spcPct val="20000"/>
              </a:spcBef>
              <a:defRPr/>
            </a:pPr>
            <a:r>
              <a:rPr lang="en-US" altLang="en-US" sz="1400" smtClean="0">
                <a:solidFill>
                  <a:srgbClr val="FFFFFF"/>
                </a:solidFill>
              </a:rPr>
              <a:t>Feeding Instructions…………………………………...20</a:t>
            </a:r>
          </a:p>
          <a:p>
            <a:pPr defTabSz="914400" eaLnBrk="1" hangingPunct="1">
              <a:lnSpc>
                <a:spcPct val="150000"/>
              </a:lnSpc>
              <a:spcBef>
                <a:spcPct val="20000"/>
              </a:spcBef>
              <a:defRPr/>
            </a:pPr>
            <a:r>
              <a:rPr lang="en-US" altLang="en-US" sz="1400" smtClean="0">
                <a:solidFill>
                  <a:srgbClr val="FFFFFF"/>
                </a:solidFill>
              </a:rPr>
              <a:t>Nutrient Calculations…………………………………..21</a:t>
            </a:r>
          </a:p>
          <a:p>
            <a:pPr defTabSz="914400" eaLnBrk="1" hangingPunct="1">
              <a:lnSpc>
                <a:spcPct val="150000"/>
              </a:lnSpc>
              <a:spcBef>
                <a:spcPct val="20000"/>
              </a:spcBef>
              <a:defRPr/>
            </a:pPr>
            <a:r>
              <a:rPr lang="en-US" altLang="en-US" sz="1400" smtClean="0">
                <a:solidFill>
                  <a:srgbClr val="FFFFFF"/>
                </a:solidFill>
              </a:rPr>
              <a:t>Minerals………………………………………………….…..22</a:t>
            </a:r>
          </a:p>
          <a:p>
            <a:pPr defTabSz="914400" eaLnBrk="1" hangingPunct="1">
              <a:lnSpc>
                <a:spcPct val="150000"/>
              </a:lnSpc>
              <a:spcBef>
                <a:spcPct val="20000"/>
              </a:spcBef>
              <a:defRPr/>
            </a:pPr>
            <a:r>
              <a:rPr lang="en-US" altLang="en-US" sz="1400" smtClean="0">
                <a:solidFill>
                  <a:srgbClr val="FFFFFF"/>
                </a:solidFill>
              </a:rPr>
              <a:t>Vitamins……………………………………………………...24</a:t>
            </a:r>
          </a:p>
          <a:p>
            <a:pPr defTabSz="914400" eaLnBrk="1" hangingPunct="1">
              <a:lnSpc>
                <a:spcPct val="150000"/>
              </a:lnSpc>
              <a:spcBef>
                <a:spcPct val="20000"/>
              </a:spcBef>
              <a:defRPr/>
            </a:pPr>
            <a:r>
              <a:rPr lang="en-US" altLang="en-US" sz="1400" smtClean="0">
                <a:solidFill>
                  <a:srgbClr val="FFFFFF"/>
                </a:solidFill>
              </a:rPr>
              <a:t>Supplementation…………………………………………25</a:t>
            </a:r>
          </a:p>
          <a:p>
            <a:pPr defTabSz="914400" eaLnBrk="1" hangingPunct="1">
              <a:lnSpc>
                <a:spcPct val="150000"/>
              </a:lnSpc>
              <a:spcBef>
                <a:spcPct val="20000"/>
              </a:spcBef>
              <a:defRPr/>
            </a:pPr>
            <a:r>
              <a:rPr lang="en-US" altLang="en-US" sz="1400" smtClean="0">
                <a:solidFill>
                  <a:srgbClr val="FFFFFF"/>
                </a:solidFill>
              </a:rPr>
              <a:t>Volume…………………………………..…………………...26</a:t>
            </a:r>
          </a:p>
          <a:p>
            <a:pPr defTabSz="914400" eaLnBrk="1" hangingPunct="1">
              <a:lnSpc>
                <a:spcPct val="150000"/>
              </a:lnSpc>
              <a:spcBef>
                <a:spcPct val="20000"/>
              </a:spcBef>
              <a:defRPr/>
            </a:pPr>
            <a:r>
              <a:rPr lang="en-US" altLang="en-US" sz="1400" smtClean="0">
                <a:solidFill>
                  <a:srgbClr val="FFFFFF"/>
                </a:solidFill>
              </a:rPr>
              <a:t>Volume Targets to Meet Protein Goals………..27</a:t>
            </a:r>
          </a:p>
          <a:p>
            <a:pPr defTabSz="914400" eaLnBrk="1" hangingPunct="1">
              <a:lnSpc>
                <a:spcPct val="150000"/>
              </a:lnSpc>
              <a:spcBef>
                <a:spcPct val="20000"/>
              </a:spcBef>
              <a:defRPr/>
            </a:pPr>
            <a:r>
              <a:rPr lang="en-US" altLang="en-US" sz="1400" smtClean="0">
                <a:solidFill>
                  <a:srgbClr val="FFFFFF"/>
                </a:solidFill>
              </a:rPr>
              <a:t>Exclusive Human Milk Diet….......................….28</a:t>
            </a:r>
          </a:p>
          <a:p>
            <a:pPr defTabSz="914400" eaLnBrk="1" hangingPunct="1">
              <a:lnSpc>
                <a:spcPct val="150000"/>
              </a:lnSpc>
              <a:spcBef>
                <a:spcPct val="20000"/>
              </a:spcBef>
              <a:defRPr/>
            </a:pPr>
            <a:r>
              <a:rPr lang="en-US" altLang="en-US" sz="1400" smtClean="0">
                <a:solidFill>
                  <a:srgbClr val="FFFFFF"/>
                </a:solidFill>
              </a:rPr>
              <a:t>Clinical Guideline Feeding Transition………..….29</a:t>
            </a:r>
          </a:p>
          <a:p>
            <a:pPr defTabSz="914400" eaLnBrk="1" hangingPunct="1">
              <a:lnSpc>
                <a:spcPct val="150000"/>
              </a:lnSpc>
              <a:spcBef>
                <a:spcPct val="20000"/>
              </a:spcBef>
              <a:defRPr/>
            </a:pPr>
            <a:endParaRPr lang="en-US" altLang="en-US" sz="1800" smtClean="0">
              <a:solidFill>
                <a:srgbClr val="FFFFFF"/>
              </a:solidFill>
            </a:endParaRPr>
          </a:p>
        </p:txBody>
      </p:sp>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1559496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rolact+4 photo and caption">
    <p:spTree>
      <p:nvGrpSpPr>
        <p:cNvPr id="1" name=""/>
        <p:cNvGrpSpPr/>
        <p:nvPr/>
      </p:nvGrpSpPr>
      <p:grpSpPr>
        <a:xfrm>
          <a:off x="0" y="0"/>
          <a:ext cx="0" cy="0"/>
          <a:chOff x="0" y="0"/>
          <a:chExt cx="0" cy="0"/>
        </a:xfrm>
      </p:grpSpPr>
      <p:pic>
        <p:nvPicPr>
          <p:cNvPr id="2" name="Picture 6"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F6A8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Prolact+4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24 Cal/fl oz. (82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2.3g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10mL and 20mL volumes </a:t>
            </a: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548817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rolact+6 photo and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3FAE2B"/>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sp>
        <p:nvSpPr>
          <p:cNvPr id="5"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Prolact+6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26 Cal/fl oz. (89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2.8g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30mL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1003668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rolact+ 8 Picture with Caption">
    <p:spTree>
      <p:nvGrpSpPr>
        <p:cNvPr id="1" name=""/>
        <p:cNvGrpSpPr/>
        <p:nvPr/>
      </p:nvGrpSpPr>
      <p:grpSpPr>
        <a:xfrm>
          <a:off x="0" y="0"/>
          <a:ext cx="0" cy="0"/>
          <a:chOff x="0" y="0"/>
          <a:chExt cx="0" cy="0"/>
        </a:xfrm>
      </p:grpSpPr>
      <p:pic>
        <p:nvPicPr>
          <p:cNvPr id="2"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101975" y="0"/>
            <a:ext cx="6042025" cy="6858000"/>
          </a:xfrm>
          <a:prstGeom prst="rect">
            <a:avLst/>
          </a:prstGeom>
          <a:solidFill>
            <a:srgbClr val="01A1D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4"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Prolact+8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28 Cal/fl oz. (97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3.2g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5" name="Rectangle 6"/>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grpSp>
        <p:nvGrpSpPr>
          <p:cNvPr id="6" name="Group 10"/>
          <p:cNvGrpSpPr>
            <a:grpSpLocks/>
          </p:cNvGrpSpPr>
          <p:nvPr/>
        </p:nvGrpSpPr>
        <p:grpSpPr bwMode="auto">
          <a:xfrm>
            <a:off x="368300" y="2005013"/>
            <a:ext cx="2374900" cy="4125912"/>
            <a:chOff x="388183" y="1836057"/>
            <a:chExt cx="2373840" cy="4126245"/>
          </a:xfrm>
        </p:grpSpPr>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2"/>
          <p:cNvSpPr>
            <a:spLocks noGrp="1"/>
          </p:cNvSpPr>
          <p:nvPr>
            <p:ph type="ftr" sz="quarter" idx="10"/>
          </p:nvPr>
        </p:nvSpPr>
        <p:spPr>
          <a:xfrm>
            <a:off x="3124200" y="6356350"/>
            <a:ext cx="2895600" cy="365125"/>
          </a:xfrm>
        </p:spPr>
        <p:txBody>
          <a:bodyPr/>
          <a:lstStyle>
            <a:lvl1pPr>
              <a:defRPr/>
            </a:lvl1pPr>
          </a:lstStyle>
          <a:p>
            <a:pPr>
              <a:defRPr/>
            </a:pPr>
            <a:endParaRPr lang="en-US">
              <a:solidFill>
                <a:prstClr val="black">
                  <a:tint val="75000"/>
                </a:prstClr>
              </a:solidFill>
            </a:endParaRPr>
          </a:p>
        </p:txBody>
      </p:sp>
      <p:sp>
        <p:nvSpPr>
          <p:cNvPr id="12" name="Slide Number Placeholder 3"/>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1012370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olact+10 photo and caption">
    <p:spTree>
      <p:nvGrpSpPr>
        <p:cNvPr id="1" name=""/>
        <p:cNvGrpSpPr/>
        <p:nvPr/>
      </p:nvGrpSpPr>
      <p:grpSpPr>
        <a:xfrm>
          <a:off x="0" y="0"/>
          <a:ext cx="0" cy="0"/>
          <a:chOff x="0" y="0"/>
          <a:chExt cx="0" cy="0"/>
        </a:xfrm>
      </p:grpSpPr>
      <p:grpSp>
        <p:nvGrpSpPr>
          <p:cNvPr id="2" name="Group 6"/>
          <p:cNvGrpSpPr>
            <a:grpSpLocks/>
          </p:cNvGrpSpPr>
          <p:nvPr/>
        </p:nvGrpSpPr>
        <p:grpSpPr bwMode="auto">
          <a:xfrm>
            <a:off x="368300" y="2005013"/>
            <a:ext cx="2374900" cy="4125912"/>
            <a:chOff x="388183" y="1836057"/>
            <a:chExt cx="2373840" cy="4126245"/>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83" y="1836057"/>
              <a:ext cx="2362199"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24" y="2916130"/>
              <a:ext cx="2344737" cy="9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04" y="4004259"/>
              <a:ext cx="2362199" cy="9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24" y="5089072"/>
              <a:ext cx="2362199" cy="87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3101975" y="0"/>
            <a:ext cx="6042025" cy="6858000"/>
          </a:xfrm>
          <a:prstGeom prst="rect">
            <a:avLst/>
          </a:prstGeom>
          <a:solidFill>
            <a:srgbClr val="E519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8" name="Rectangle 2"/>
          <p:cNvSpPr>
            <a:spLocks noChangeArrowheads="1"/>
          </p:cNvSpPr>
          <p:nvPr/>
        </p:nvSpPr>
        <p:spPr bwMode="auto">
          <a:xfrm>
            <a:off x="3114675" y="684213"/>
            <a:ext cx="57435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Prolact+10 H</a:t>
            </a:r>
            <a:r>
              <a:rPr lang="en-US" altLang="en-US" sz="2800" b="1" baseline="30000" smtClean="0">
                <a:solidFill>
                  <a:srgbClr val="FFFFFF"/>
                </a:solidFill>
              </a:rPr>
              <a:t>2</a:t>
            </a:r>
            <a:r>
              <a:rPr lang="en-US" altLang="en-US" sz="2800" b="1" smtClean="0">
                <a:solidFill>
                  <a:srgbClr val="FFFFFF"/>
                </a:solidFill>
              </a:rPr>
              <a:t>MF® </a:t>
            </a:r>
          </a:p>
          <a:p>
            <a:pPr lvl="1" defTabSz="914400">
              <a:defRPr/>
            </a:pPr>
            <a:r>
              <a:rPr lang="en-US" altLang="en-US" sz="1400" smtClean="0">
                <a:solidFill>
                  <a:srgbClr val="FFFFFF"/>
                </a:solidFill>
              </a:rPr>
              <a:t>Human Milk Fortifier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fortify breast milk to a minimum of 30 Cal/fl oz. (104 Cal/100mL)</a:t>
            </a:r>
            <a:r>
              <a:rPr lang="en-US" altLang="en-US" sz="1800" baseline="30000" smtClean="0">
                <a:solidFill>
                  <a:schemeClr val="bg1"/>
                </a:solidFill>
              </a:rPr>
              <a:t>1</a:t>
            </a: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Fortifies breast milk to a target of 3.7g of protein in 100mL of nutrition</a:t>
            </a:r>
            <a:r>
              <a:rPr lang="en-US" altLang="en-US" sz="1800" baseline="30000" smtClean="0">
                <a:solidFill>
                  <a:schemeClr val="bg1"/>
                </a:solidFill>
              </a:rPr>
              <a:t>2</a:t>
            </a:r>
            <a:r>
              <a:rPr lang="en-US" altLang="en-US" sz="1800" smtClean="0">
                <a:solidFill>
                  <a:schemeClr val="bg1"/>
                </a:solidFill>
              </a:rPr>
              <a:t> </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50mL volume </a:t>
            </a: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sp>
        <p:nvSpPr>
          <p:cNvPr id="9" name="Rectangle 14"/>
          <p:cNvSpPr>
            <a:spLocks noChangeArrowheads="1"/>
          </p:cNvSpPr>
          <p:nvPr/>
        </p:nvSpPr>
        <p:spPr bwMode="auto">
          <a:xfrm>
            <a:off x="3349625" y="5503863"/>
            <a:ext cx="5868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buFont typeface="Calibri" pitchFamily="34" charset="0"/>
              <a:buAutoNum type="arabicPeriod"/>
              <a:defRPr/>
            </a:pPr>
            <a:r>
              <a:rPr lang="en-US" altLang="en-US" sz="1000" smtClean="0">
                <a:solidFill>
                  <a:srgbClr val="FFFFFF"/>
                </a:solidFill>
              </a:rPr>
              <a:t>Nutritional values are based on the  assumption that mother’s own milk provides 1.4g of protein per 100mL</a:t>
            </a:r>
            <a:r>
              <a:rPr lang="en-US" altLang="en-US" sz="1000" baseline="30000" smtClean="0">
                <a:solidFill>
                  <a:srgbClr val="FFFFFF"/>
                </a:solidFill>
              </a:rPr>
              <a:t>3</a:t>
            </a:r>
            <a:r>
              <a:rPr lang="en-US" altLang="en-US" sz="1000" smtClean="0">
                <a:solidFill>
                  <a:srgbClr val="FFFFFF"/>
                </a:solidFill>
              </a:rPr>
              <a:t> and 20 Cal/fl oz. </a:t>
            </a:r>
          </a:p>
          <a:p>
            <a:pPr>
              <a:buFont typeface="Calibri" pitchFamily="34" charset="0"/>
              <a:buAutoNum type="arabicPeriod"/>
              <a:defRPr/>
            </a:pPr>
            <a:endParaRPr lang="en-US" altLang="en-US" sz="1000" smtClean="0">
              <a:solidFill>
                <a:srgbClr val="FFFFFF"/>
              </a:solidFill>
            </a:endParaRPr>
          </a:p>
          <a:p>
            <a:pPr>
              <a:buFont typeface="Calibri" pitchFamily="34" charset="0"/>
              <a:buAutoNum type="arabicPeriod"/>
              <a:defRPr/>
            </a:pPr>
            <a:r>
              <a:rPr lang="en-US" altLang="en-US" sz="1000" smtClean="0">
                <a:solidFill>
                  <a:srgbClr val="FFFFFF"/>
                </a:solidFill>
              </a:rPr>
              <a:t>Nutritional values are based upon averages or target values </a:t>
            </a:r>
            <a:r>
              <a:rPr lang="en-US" altLang="en-US" sz="1000" b="1" smtClean="0">
                <a:solidFill>
                  <a:srgbClr val="FFFFFF"/>
                </a:solidFill>
              </a:rPr>
              <a:t>for Prolact+ H</a:t>
            </a:r>
            <a:r>
              <a:rPr lang="en-US" altLang="en-US" sz="1000" b="1" baseline="30000" smtClean="0">
                <a:solidFill>
                  <a:srgbClr val="FFFFFF"/>
                </a:solidFill>
              </a:rPr>
              <a:t>2</a:t>
            </a:r>
            <a:r>
              <a:rPr lang="en-US" altLang="en-US" sz="1000" b="1" smtClean="0">
                <a:solidFill>
                  <a:srgbClr val="FFFFFF"/>
                </a:solidFill>
              </a:rPr>
              <a:t>MF® </a:t>
            </a:r>
            <a:r>
              <a:rPr lang="en-US" altLang="en-US" sz="1000" smtClean="0">
                <a:solidFill>
                  <a:srgbClr val="FFFFFF"/>
                </a:solidFill>
              </a:rPr>
              <a:t>family of products</a:t>
            </a:r>
          </a:p>
        </p:txBody>
      </p:sp>
      <p:pic>
        <p:nvPicPr>
          <p:cNvPr id="10" name="Picture 2" descr="Prolacta logo_full-col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12"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3826756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ChangeArrowheads="1"/>
          </p:cNvSpPr>
          <p:nvPr/>
        </p:nvSpPr>
        <p:spPr bwMode="auto">
          <a:xfrm>
            <a:off x="3101975" y="0"/>
            <a:ext cx="6042025" cy="6858000"/>
          </a:xfrm>
          <a:prstGeom prst="rect">
            <a:avLst/>
          </a:prstGeom>
          <a:solidFill>
            <a:srgbClr val="793CB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3" name="Rectangle 2"/>
          <p:cNvSpPr>
            <a:spLocks noChangeArrowheads="1"/>
          </p:cNvSpPr>
          <p:nvPr/>
        </p:nvSpPr>
        <p:spPr bwMode="auto">
          <a:xfrm>
            <a:off x="3114675" y="684213"/>
            <a:ext cx="5743575"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200150" indent="-28575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914400" eaLnBrk="1" hangingPunct="1">
              <a:lnSpc>
                <a:spcPct val="120000"/>
              </a:lnSpc>
              <a:spcBef>
                <a:spcPts val="600"/>
              </a:spcBef>
              <a:buFont typeface="Arial" pitchFamily="34" charset="0"/>
              <a:buNone/>
              <a:defRPr/>
            </a:pPr>
            <a:r>
              <a:rPr lang="en-US" altLang="en-US" sz="2800" b="1" smtClean="0">
                <a:solidFill>
                  <a:srgbClr val="FFFFFF"/>
                </a:solidFill>
              </a:rPr>
              <a:t>Prolact HM™ </a:t>
            </a:r>
          </a:p>
          <a:p>
            <a:pPr lvl="1" defTabSz="914400">
              <a:defRPr/>
            </a:pPr>
            <a:r>
              <a:rPr lang="en-US" altLang="en-US" sz="1400" smtClean="0">
                <a:solidFill>
                  <a:srgbClr val="FFFFFF"/>
                </a:solidFill>
              </a:rPr>
              <a:t>Human Milk (Human, Pasteurized) </a:t>
            </a:r>
            <a:br>
              <a:rPr lang="en-US" altLang="en-US" sz="1400" smtClean="0">
                <a:solidFill>
                  <a:srgbClr val="FFFFFF"/>
                </a:solidFill>
              </a:rPr>
            </a:br>
            <a:endParaRPr lang="en-US" altLang="en-US" sz="1400" smtClean="0">
              <a:solidFill>
                <a:srgbClr val="FFFFFF"/>
              </a:solidFill>
            </a:endParaRPr>
          </a:p>
          <a:p>
            <a:pPr lvl="1" defTabSz="914400">
              <a:buFont typeface="Arial" pitchFamily="34" charset="0"/>
              <a:buChar char="•"/>
              <a:defRPr/>
            </a:pPr>
            <a:r>
              <a:rPr lang="en-US" altLang="en-US" sz="1800" smtClean="0">
                <a:solidFill>
                  <a:schemeClr val="bg1"/>
                </a:solidFill>
              </a:rPr>
              <a:t>Formulated to deliver a minimum of 20 Cal/fl oz. and at least 0.9g of protein/100mL</a:t>
            </a:r>
            <a:endParaRPr lang="en-US" altLang="en-US" sz="1800" baseline="30000" smtClean="0">
              <a:solidFill>
                <a:schemeClr val="bg1"/>
              </a:solidFill>
            </a:endParaRPr>
          </a:p>
          <a:p>
            <a:pPr lvl="1" defTabSz="914400">
              <a:defRPr/>
            </a:pPr>
            <a:r>
              <a:rPr lang="en-US" altLang="en-US" sz="1800" smtClean="0">
                <a:solidFill>
                  <a:schemeClr val="bg1"/>
                </a:solidFill>
              </a:rPr>
              <a:t> </a:t>
            </a:r>
          </a:p>
          <a:p>
            <a:pPr lvl="1" defTabSz="914400">
              <a:buFont typeface="Arial" pitchFamily="34" charset="0"/>
              <a:buChar char="•"/>
              <a:defRPr/>
            </a:pPr>
            <a:r>
              <a:rPr lang="en-US" altLang="en-US" sz="1800" smtClean="0">
                <a:solidFill>
                  <a:schemeClr val="bg1"/>
                </a:solidFill>
              </a:rPr>
              <a:t>This product is ideal for use alone or with </a:t>
            </a:r>
            <a:br>
              <a:rPr lang="en-US" altLang="en-US" sz="1800" smtClean="0">
                <a:solidFill>
                  <a:schemeClr val="bg1"/>
                </a:solidFill>
              </a:rPr>
            </a:br>
            <a:r>
              <a:rPr lang="en-US" altLang="en-US" sz="1800" smtClean="0">
                <a:solidFill>
                  <a:schemeClr val="bg1"/>
                </a:solidFill>
              </a:rPr>
              <a:t>Prolact+ H</a:t>
            </a:r>
            <a:r>
              <a:rPr lang="en-US" altLang="en-US" sz="1800" baseline="30000" smtClean="0">
                <a:solidFill>
                  <a:schemeClr val="bg1"/>
                </a:solidFill>
              </a:rPr>
              <a:t>2</a:t>
            </a:r>
            <a:r>
              <a:rPr lang="en-US" altLang="en-US" sz="1800" smtClean="0">
                <a:solidFill>
                  <a:schemeClr val="bg1"/>
                </a:solidFill>
              </a:rPr>
              <a:t>MF® human milk fortifier when mother’s milk is unavailable</a:t>
            </a:r>
          </a:p>
          <a:p>
            <a:pPr lvl="1" defTabSz="914400">
              <a:buFont typeface="Arial" pitchFamily="34" charset="0"/>
              <a:buChar char="•"/>
              <a:defRPr/>
            </a:pPr>
            <a:endParaRPr lang="en-US" altLang="en-US" sz="1800" smtClean="0">
              <a:solidFill>
                <a:schemeClr val="bg1"/>
              </a:solidFill>
            </a:endParaRPr>
          </a:p>
          <a:p>
            <a:pPr lvl="1" defTabSz="914400">
              <a:buFont typeface="Arial" pitchFamily="34" charset="0"/>
              <a:buChar char="•"/>
              <a:defRPr/>
            </a:pPr>
            <a:r>
              <a:rPr lang="en-US" altLang="en-US" sz="1800" smtClean="0">
                <a:solidFill>
                  <a:schemeClr val="bg1"/>
                </a:solidFill>
              </a:rPr>
              <a:t>Available in a 4 oz. volume </a:t>
            </a:r>
            <a:endParaRPr lang="en-US" altLang="en-US" sz="1800" i="1" smtClean="0">
              <a:solidFill>
                <a:schemeClr val="bg1"/>
              </a:solidFill>
            </a:endParaRPr>
          </a:p>
          <a:p>
            <a:pPr lvl="1" defTabSz="914400">
              <a:buFont typeface="Arial" pitchFamily="34" charset="0"/>
              <a:buChar char="•"/>
              <a:defRPr/>
            </a:pPr>
            <a:endParaRPr lang="en-US" altLang="en-US" sz="1800" i="1" smtClean="0">
              <a:solidFill>
                <a:schemeClr val="bg1"/>
              </a:solidFill>
            </a:endParaRPr>
          </a:p>
          <a:p>
            <a:pPr lvl="1" defTabSz="914400">
              <a:buFont typeface="Arial" pitchFamily="34" charset="0"/>
              <a:buChar char="•"/>
              <a:defRPr/>
            </a:pPr>
            <a:r>
              <a:rPr lang="en-US" altLang="en-US" sz="1800" smtClean="0">
                <a:solidFill>
                  <a:schemeClr val="bg1"/>
                </a:solidFill>
              </a:rPr>
              <a:t>Use within 48 hours after thawing Prolact HM™</a:t>
            </a:r>
          </a:p>
          <a:p>
            <a:pPr lvl="2"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defTabSz="914400" eaLnBrk="1" hangingPunct="1">
              <a:lnSpc>
                <a:spcPct val="90000"/>
              </a:lnSpc>
              <a:spcBef>
                <a:spcPct val="20000"/>
              </a:spcBef>
              <a:buFont typeface="Arial" pitchFamily="34" charset="0"/>
              <a:buChar char="•"/>
              <a:defRPr/>
            </a:pPr>
            <a:endParaRPr lang="en-US" altLang="en-US" sz="1800" smtClean="0">
              <a:solidFill>
                <a:schemeClr val="bg1"/>
              </a:solidFill>
            </a:endParaRPr>
          </a:p>
          <a:p>
            <a:pPr lvl="1"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defTabSz="914400">
              <a:buFont typeface="Arial" pitchFamily="34" charset="0"/>
              <a:buChar char="•"/>
              <a:defRPr/>
            </a:pPr>
            <a:endParaRPr lang="en-US" altLang="en-US" sz="1800" smtClean="0">
              <a:solidFill>
                <a:schemeClr val="bg1"/>
              </a:solidFill>
            </a:endParaRPr>
          </a:p>
          <a:p>
            <a:pPr lvl="1" defTabSz="914400" eaLnBrk="1" hangingPunct="1">
              <a:lnSpc>
                <a:spcPct val="80000"/>
              </a:lnSpc>
              <a:spcBef>
                <a:spcPts val="600"/>
              </a:spcBef>
              <a:buFont typeface="Arial" pitchFamily="34" charset="0"/>
              <a:buNone/>
              <a:defRPr/>
            </a:pPr>
            <a:endParaRPr lang="en-US" altLang="en-US" sz="1800" b="1" smtClean="0">
              <a:solidFill>
                <a:schemeClr val="bg1"/>
              </a:solidFill>
            </a:endParaRPr>
          </a:p>
        </p:txBody>
      </p:sp>
      <p:pic>
        <p:nvPicPr>
          <p:cNvPr id="4"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6"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303478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3950873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Mission Statemen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a:solidFill>
                <a:prstClr val="black">
                  <a:tint val="75000"/>
                </a:prstClr>
              </a:solidFill>
            </a:endParaRPr>
          </a:p>
        </p:txBody>
      </p:sp>
      <p:sp>
        <p:nvSpPr>
          <p:cNvPr id="3" name="Slide Number Placeholder 2"/>
          <p:cNvSpPr>
            <a:spLocks noGrp="1"/>
          </p:cNvSpPr>
          <p:nvPr>
            <p:ph type="sldNum" sz="quarter" idx="11"/>
          </p:nvPr>
        </p:nvSpPr>
        <p:spPr bwMode="auto">
          <a:xfrm>
            <a:off x="6553200" y="6356350"/>
            <a:ext cx="2133600" cy="365125"/>
          </a:xfrm>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F2C58D9-AF29-4E47-9F43-F3686022F1DA}" type="slidenum">
              <a:rPr lang="en-US" altLang="en-US" smtClean="0">
                <a:latin typeface="Calibri"/>
              </a:rPr>
              <a:pPr>
                <a:defRPr/>
              </a:pPr>
              <a:t>‹#›</a:t>
            </a:fld>
            <a:endParaRPr lang="en-US" altLang="en-US">
              <a:latin typeface="Calibri"/>
            </a:endParaRPr>
          </a:p>
        </p:txBody>
      </p:sp>
    </p:spTree>
    <p:extLst>
      <p:ext uri="{BB962C8B-B14F-4D97-AF65-F5344CB8AC3E}">
        <p14:creationId xmlns:p14="http://schemas.microsoft.com/office/powerpoint/2010/main" val="81072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Secondary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95600"/>
            <a:ext cx="7772400" cy="1470025"/>
          </a:xfrm>
        </p:spPr>
        <p:txBody>
          <a:bodyPr/>
          <a:lstStyle>
            <a:lvl1pPr>
              <a:defRPr b="1">
                <a:solidFill>
                  <a:srgbClr val="542D6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434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75705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800">
                <a:solidFill>
                  <a:srgbClr val="8064A2"/>
                </a:solidFill>
                <a:latin typeface="Arial" panose="020B0604020202020204" pitchFamily="34" charset="0"/>
                <a:cs typeface="Arial" panose="020B0604020202020204" pitchFamily="34" charset="0"/>
              </a:defRPr>
            </a:lvl1pPr>
            <a:lvl2pPr>
              <a:defRPr sz="2400">
                <a:solidFill>
                  <a:srgbClr val="8064A2"/>
                </a:solidFill>
                <a:latin typeface="Arial" panose="020B0604020202020204" pitchFamily="34" charset="0"/>
                <a:cs typeface="Arial" panose="020B0604020202020204" pitchFamily="34" charset="0"/>
              </a:defRPr>
            </a:lvl2pPr>
            <a:lvl3pPr>
              <a:defRPr sz="2000">
                <a:solidFill>
                  <a:srgbClr val="8064A2"/>
                </a:solidFill>
                <a:latin typeface="Arial" panose="020B0604020202020204" pitchFamily="34" charset="0"/>
                <a:cs typeface="Arial" panose="020B0604020202020204" pitchFamily="34" charset="0"/>
              </a:defRPr>
            </a:lvl3pPr>
            <a:lvl4pPr>
              <a:defRPr sz="1800">
                <a:solidFill>
                  <a:srgbClr val="8064A2"/>
                </a:solidFill>
                <a:latin typeface="Arial" panose="020B0604020202020204" pitchFamily="34" charset="0"/>
                <a:cs typeface="Arial" panose="020B0604020202020204" pitchFamily="34" charset="0"/>
              </a:defRPr>
            </a:lvl4pPr>
            <a:lvl5pPr>
              <a:defRPr sz="1800">
                <a:solidFill>
                  <a:srgbClr val="8064A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55562"/>
            <a:ext cx="8229600" cy="1143000"/>
          </a:xfrm>
        </p:spPr>
        <p:txBody>
          <a:bodyPr/>
          <a:lstStyle>
            <a:lvl1pPr>
              <a:defRPr>
                <a:solidFill>
                  <a:schemeClr val="bg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87D08E9A-54A6-4107-81E9-29968D4372FB}"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2623C7F0-68F8-4E8D-8F52-2676B0788620}" type="slidenum">
              <a:rPr lang="en-US" altLang="en-US"/>
              <a:pPr>
                <a:defRPr/>
              </a:pPr>
              <a:t>‹#›</a:t>
            </a:fld>
            <a:endParaRPr lang="en-US" altLang="en-US"/>
          </a:p>
        </p:txBody>
      </p:sp>
    </p:spTree>
    <p:extLst>
      <p:ext uri="{BB962C8B-B14F-4D97-AF65-F5344CB8AC3E}">
        <p14:creationId xmlns:p14="http://schemas.microsoft.com/office/powerpoint/2010/main" val="2597352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5" name="Picture 3" descr="power_point_interiorpg.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76600" y="515938"/>
            <a:ext cx="56388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6"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7" name="Slide Number Placeholder 4"/>
          <p:cNvSpPr>
            <a:spLocks noGrp="1"/>
          </p:cNvSpPr>
          <p:nvPr>
            <p:ph type="sldNum" sz="quarter" idx="11"/>
          </p:nvPr>
        </p:nvSpPr>
        <p:spPr/>
        <p:txBody>
          <a:bodyPr/>
          <a:lstStyle>
            <a:lvl1pPr>
              <a:defRPr smtClean="0"/>
            </a:lvl1pPr>
          </a:lstStyle>
          <a:p>
            <a:pPr>
              <a:defRPr/>
            </a:pPr>
            <a:fld id="{55ED0679-3991-40C2-966C-2A0CD0019346}" type="slidenum">
              <a:rPr lang="en-US" altLang="en-US"/>
              <a:pPr>
                <a:defRPr/>
              </a:pPr>
              <a:t>‹#›</a:t>
            </a:fld>
            <a:endParaRPr lang="en-US" altLang="en-US"/>
          </a:p>
        </p:txBody>
      </p:sp>
    </p:spTree>
    <p:extLst>
      <p:ext uri="{BB962C8B-B14F-4D97-AF65-F5344CB8AC3E}">
        <p14:creationId xmlns:p14="http://schemas.microsoft.com/office/powerpoint/2010/main" val="3198984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BF66E289-00CD-4AED-9168-4C01DFD6547A}" type="datetimeFigureOut">
              <a:rPr lang="en-US"/>
              <a:pPr/>
              <a:t>11/5/2018</a:t>
            </a:fld>
            <a:endParaRPr lang="en-US" dirty="0"/>
          </a:p>
        </p:txBody>
      </p:sp>
      <p:sp>
        <p:nvSpPr>
          <p:cNvPr id="3" name="Footer Placeholder 2"/>
          <p:cNvSpPr>
            <a:spLocks noGrp="1"/>
          </p:cNvSpPr>
          <p:nvPr>
            <p:ph type="ftr" sz="quarter" idx="11"/>
          </p:nvPr>
        </p:nvSpPr>
        <p:spPr>
          <a:xfrm>
            <a:off x="457200" y="6481890"/>
            <a:ext cx="4260056" cy="300831"/>
          </a:xfrm>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a:xfrm>
            <a:off x="7589520" y="6480969"/>
            <a:ext cx="502920" cy="301752"/>
          </a:xfrm>
        </p:spPr>
        <p:txBody>
          <a:bodyPr/>
          <a:lstStyle/>
          <a:p>
            <a:fld id="{684A0A8C-3182-46DD-ABCD-679EE9610290}" type="slidenum">
              <a:rPr lang="en-US"/>
              <a:pPr/>
              <a:t>‹#›</a:t>
            </a:fld>
            <a:endParaRPr lang="en-US" dirty="0"/>
          </a:p>
        </p:txBody>
      </p:sp>
    </p:spTree>
    <p:extLst>
      <p:ext uri="{BB962C8B-B14F-4D97-AF65-F5344CB8AC3E}">
        <p14:creationId xmlns:p14="http://schemas.microsoft.com/office/powerpoint/2010/main" val="21120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13CE090-4E99-4F33-8D52-2B81E344167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0BD8C2-8723-41AC-AA7C-50023500CE3B}" type="slidenum">
              <a:rPr lang="en-US" altLang="en-US"/>
              <a:pPr>
                <a:defRPr/>
              </a:pPr>
              <a:t>‹#›</a:t>
            </a:fld>
            <a:endParaRPr lang="en-US" altLang="en-US"/>
          </a:p>
        </p:txBody>
      </p:sp>
    </p:spTree>
    <p:extLst>
      <p:ext uri="{BB962C8B-B14F-4D97-AF65-F5344CB8AC3E}">
        <p14:creationId xmlns:p14="http://schemas.microsoft.com/office/powerpoint/2010/main" val="1718427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6CF7E7C-BB86-4409-B90C-022C1369AEB1}"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3301FEE-EEC0-40E8-8B23-CB6A4146896D}" type="slidenum">
              <a:rPr lang="en-US" altLang="en-US"/>
              <a:pPr>
                <a:defRPr/>
              </a:pPr>
              <a:t>‹#›</a:t>
            </a:fld>
            <a:endParaRPr lang="en-US" altLang="en-US"/>
          </a:p>
        </p:txBody>
      </p:sp>
    </p:spTree>
    <p:extLst>
      <p:ext uri="{BB962C8B-B14F-4D97-AF65-F5344CB8AC3E}">
        <p14:creationId xmlns:p14="http://schemas.microsoft.com/office/powerpoint/2010/main" val="4148826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53722D6-9801-4BCF-9848-546B78E9F89C}"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57AE1-04D5-47D9-ACD8-3F7CA97A28A2}" type="slidenum">
              <a:rPr lang="en-US" altLang="en-US"/>
              <a:pPr>
                <a:defRPr/>
              </a:pPr>
              <a:t>‹#›</a:t>
            </a:fld>
            <a:endParaRPr lang="en-US" altLang="en-US"/>
          </a:p>
        </p:txBody>
      </p:sp>
    </p:spTree>
    <p:extLst>
      <p:ext uri="{BB962C8B-B14F-4D97-AF65-F5344CB8AC3E}">
        <p14:creationId xmlns:p14="http://schemas.microsoft.com/office/powerpoint/2010/main" val="234944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8194E4E-29E6-4D2F-BB99-4D9609A5AE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4C63B13-AB54-4F82-A889-5AA0050149A3}" type="slidenum">
              <a:rPr lang="en-US" altLang="en-US"/>
              <a:pPr>
                <a:defRPr/>
              </a:pPr>
              <a:t>‹#›</a:t>
            </a:fld>
            <a:endParaRPr lang="en-US" altLang="en-US"/>
          </a:p>
        </p:txBody>
      </p:sp>
    </p:spTree>
    <p:extLst>
      <p:ext uri="{BB962C8B-B14F-4D97-AF65-F5344CB8AC3E}">
        <p14:creationId xmlns:p14="http://schemas.microsoft.com/office/powerpoint/2010/main" val="35028651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3AFCA98-B37D-470C-AEF2-880945AA172F}" type="datetimeFigureOut">
              <a:rPr lang="en-US" altLang="en-US"/>
              <a:pPr>
                <a:defRPr/>
              </a:pPr>
              <a:t>11/5/2018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1D1A628-8637-425B-ABCA-84299B7FF399}" type="slidenum">
              <a:rPr lang="en-US" altLang="en-US"/>
              <a:pPr>
                <a:defRPr/>
              </a:pPr>
              <a:t>‹#›</a:t>
            </a:fld>
            <a:endParaRPr lang="en-US" altLang="en-US"/>
          </a:p>
        </p:txBody>
      </p:sp>
    </p:spTree>
    <p:extLst>
      <p:ext uri="{BB962C8B-B14F-4D97-AF65-F5344CB8AC3E}">
        <p14:creationId xmlns:p14="http://schemas.microsoft.com/office/powerpoint/2010/main" val="7769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bwMode="auto">
          <a:xfrm>
            <a:off x="3533775" y="59372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defTabSz="914400" eaLnBrk="1" hangingPunct="1">
              <a:lnSpc>
                <a:spcPct val="150000"/>
              </a:lnSpc>
              <a:spcBef>
                <a:spcPct val="20000"/>
              </a:spcBef>
              <a:defRPr/>
            </a:pPr>
            <a:r>
              <a:rPr lang="en-US" sz="2800" b="1" dirty="0" smtClean="0">
                <a:solidFill>
                  <a:srgbClr val="542D6E"/>
                </a:solidFill>
              </a:rPr>
              <a:t>Cover slide</a:t>
            </a:r>
            <a:endParaRPr lang="en-US" sz="1800" dirty="0" smtClean="0">
              <a:solidFill>
                <a:srgbClr val="542D6E"/>
              </a:solidFill>
            </a:endParaRPr>
          </a:p>
        </p:txBody>
      </p:sp>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6"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193911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0816919-15F3-4855-AB91-B403F1EAE71B}" type="datetimeFigureOut">
              <a:rPr lang="en-US" altLang="en-US"/>
              <a:pPr>
                <a:defRPr/>
              </a:pPr>
              <a:t>11/5/2018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029E567-9BA8-4FB1-9D8F-B0C6AB21C848}" type="slidenum">
              <a:rPr lang="en-US" altLang="en-US"/>
              <a:pPr>
                <a:defRPr/>
              </a:pPr>
              <a:t>‹#›</a:t>
            </a:fld>
            <a:endParaRPr lang="en-US" altLang="en-US"/>
          </a:p>
        </p:txBody>
      </p:sp>
    </p:spTree>
    <p:extLst>
      <p:ext uri="{BB962C8B-B14F-4D97-AF65-F5344CB8AC3E}">
        <p14:creationId xmlns:p14="http://schemas.microsoft.com/office/powerpoint/2010/main" val="19231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34EE8D8-64ED-49DF-86F9-0D0CB55B5FF0}" type="datetimeFigureOut">
              <a:rPr lang="en-US" altLang="en-US"/>
              <a:pPr>
                <a:defRPr/>
              </a:pPr>
              <a:t>11/5/2018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AA684C1-B421-4A06-A30E-FD7D3412E49D}" type="slidenum">
              <a:rPr lang="en-US" altLang="en-US"/>
              <a:pPr>
                <a:defRPr/>
              </a:pPr>
              <a:t>‹#›</a:t>
            </a:fld>
            <a:endParaRPr lang="en-US" altLang="en-US"/>
          </a:p>
        </p:txBody>
      </p:sp>
    </p:spTree>
    <p:extLst>
      <p:ext uri="{BB962C8B-B14F-4D97-AF65-F5344CB8AC3E}">
        <p14:creationId xmlns:p14="http://schemas.microsoft.com/office/powerpoint/2010/main" val="2620605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6967D4D-FF40-438B-9AB7-55BE5CF0D6BF}"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FDA26CE3-CDC6-41F1-A3B1-54966AA225FA}" type="slidenum">
              <a:rPr lang="en-US" altLang="en-US"/>
              <a:pPr>
                <a:defRPr/>
              </a:pPr>
              <a:t>‹#›</a:t>
            </a:fld>
            <a:endParaRPr lang="en-US" altLang="en-US"/>
          </a:p>
        </p:txBody>
      </p:sp>
    </p:spTree>
    <p:extLst>
      <p:ext uri="{BB962C8B-B14F-4D97-AF65-F5344CB8AC3E}">
        <p14:creationId xmlns:p14="http://schemas.microsoft.com/office/powerpoint/2010/main" val="2934778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C36FE36-140C-4D52-8357-DE235C7AC851}" type="datetimeFigureOut">
              <a:rPr lang="en-US" altLang="en-US"/>
              <a:pPr>
                <a:defRPr/>
              </a:pPr>
              <a:t>11/5/2018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98A86D1-F8CA-41BD-AB3C-33504389E177}" type="slidenum">
              <a:rPr lang="en-US" altLang="en-US"/>
              <a:pPr>
                <a:defRPr/>
              </a:pPr>
              <a:t>‹#›</a:t>
            </a:fld>
            <a:endParaRPr lang="en-US" altLang="en-US"/>
          </a:p>
        </p:txBody>
      </p:sp>
    </p:spTree>
    <p:extLst>
      <p:ext uri="{BB962C8B-B14F-4D97-AF65-F5344CB8AC3E}">
        <p14:creationId xmlns:p14="http://schemas.microsoft.com/office/powerpoint/2010/main" val="2014540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58C5078-336E-45A3-9438-34EBCBE32E34}"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6BF8EC3-9B82-433B-9C77-92370AB76E15}" type="slidenum">
              <a:rPr lang="en-US" altLang="en-US"/>
              <a:pPr>
                <a:defRPr/>
              </a:pPr>
              <a:t>‹#›</a:t>
            </a:fld>
            <a:endParaRPr lang="en-US" altLang="en-US"/>
          </a:p>
        </p:txBody>
      </p:sp>
    </p:spTree>
    <p:extLst>
      <p:ext uri="{BB962C8B-B14F-4D97-AF65-F5344CB8AC3E}">
        <p14:creationId xmlns:p14="http://schemas.microsoft.com/office/powerpoint/2010/main" val="1747160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750FFBD-45CB-40AB-BC61-50B9A2505498}" type="datetimeFigureOut">
              <a:rPr lang="en-US" altLang="en-US"/>
              <a:pPr>
                <a:defRPr/>
              </a:pPr>
              <a:t>11/5/2018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07CA691-F3E3-461A-BB65-D91BE306343E}" type="slidenum">
              <a:rPr lang="en-US" altLang="en-US"/>
              <a:pPr>
                <a:defRPr/>
              </a:pPr>
              <a:t>‹#›</a:t>
            </a:fld>
            <a:endParaRPr lang="en-US" altLang="en-US"/>
          </a:p>
        </p:txBody>
      </p:sp>
    </p:spTree>
    <p:extLst>
      <p:ext uri="{BB962C8B-B14F-4D97-AF65-F5344CB8AC3E}">
        <p14:creationId xmlns:p14="http://schemas.microsoft.com/office/powerpoint/2010/main" val="17332699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215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Secondary Title Slide">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2895600"/>
            <a:ext cx="7772400" cy="1470025"/>
          </a:xfrm>
        </p:spPr>
        <p:txBody>
          <a:bodyPr/>
          <a:lstStyle>
            <a:lvl1pPr>
              <a:defRPr b="1">
                <a:solidFill>
                  <a:srgbClr val="542D6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434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75705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Mission Statement">
    <p:spTree>
      <p:nvGrpSpPr>
        <p:cNvPr id="1" name=""/>
        <p:cNvGrpSpPr/>
        <p:nvPr/>
      </p:nvGrpSpPr>
      <p:grpSpPr>
        <a:xfrm>
          <a:off x="0" y="0"/>
          <a:ext cx="0" cy="0"/>
          <a:chOff x="0" y="0"/>
          <a:chExt cx="0" cy="0"/>
        </a:xfrm>
      </p:grpSpPr>
      <p:pic>
        <p:nvPicPr>
          <p:cNvPr id="2" name="Picture 6" descr="Mission_2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a:lstStyle>
            <a:lvl1pPr>
              <a:defRPr smtClean="0"/>
            </a:lvl1pPr>
          </a:lstStyle>
          <a:p>
            <a:pPr>
              <a:defRPr/>
            </a:pPr>
            <a:fld id="{6E6D8056-89D7-4469-B7A2-986B2C6ADDDA}" type="slidenum">
              <a:rPr lang="en-US" altLang="en-US"/>
              <a:pPr>
                <a:defRPr/>
              </a:pPr>
              <a:t>‹#›</a:t>
            </a:fld>
            <a:endParaRPr lang="en-US" altLang="en-US"/>
          </a:p>
        </p:txBody>
      </p:sp>
    </p:spTree>
    <p:extLst>
      <p:ext uri="{BB962C8B-B14F-4D97-AF65-F5344CB8AC3E}">
        <p14:creationId xmlns:p14="http://schemas.microsoft.com/office/powerpoint/2010/main" val="3694329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premie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ower_point_interiorpg.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463" y="0"/>
            <a:ext cx="925353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76600" y="515938"/>
            <a:ext cx="56388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6"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7" name="Slide Number Placeholder 4"/>
          <p:cNvSpPr>
            <a:spLocks noGrp="1"/>
          </p:cNvSpPr>
          <p:nvPr>
            <p:ph type="sldNum" sz="quarter" idx="11"/>
          </p:nvPr>
        </p:nvSpPr>
        <p:spPr/>
        <p:txBody>
          <a:bodyPr/>
          <a:lstStyle>
            <a:lvl1pPr>
              <a:defRPr smtClean="0"/>
            </a:lvl1pPr>
          </a:lstStyle>
          <a:p>
            <a:pPr>
              <a:defRPr/>
            </a:pPr>
            <a:fld id="{55ED0679-3991-40C2-966C-2A0CD0019346}" type="slidenum">
              <a:rPr lang="en-US" altLang="en-US"/>
              <a:pPr>
                <a:defRPr/>
              </a:pPr>
              <a:t>‹#›</a:t>
            </a:fld>
            <a:endParaRPr lang="en-US" altLang="en-US"/>
          </a:p>
        </p:txBody>
      </p:sp>
    </p:spTree>
    <p:extLst>
      <p:ext uri="{BB962C8B-B14F-4D97-AF65-F5344CB8AC3E}">
        <p14:creationId xmlns:p14="http://schemas.microsoft.com/office/powerpoint/2010/main" val="319898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txBox="1">
            <a:spLocks/>
          </p:cNvSpPr>
          <p:nvPr/>
        </p:nvSpPr>
        <p:spPr bwMode="auto">
          <a:xfrm>
            <a:off x="3533775" y="498475"/>
            <a:ext cx="51482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800" b="1" dirty="0" smtClean="0">
                <a:solidFill>
                  <a:srgbClr val="FFFFFF"/>
                </a:solidFill>
              </a:rPr>
              <a:t>Title Here</a:t>
            </a:r>
            <a:endParaRPr lang="en-US" sz="2800" b="1" dirty="0">
              <a:solidFill>
                <a:srgbClr val="FFFFFF"/>
              </a:solidFill>
            </a:endParaRPr>
          </a:p>
        </p:txBody>
      </p:sp>
      <p:sp>
        <p:nvSpPr>
          <p:cNvPr id="3" name="Content Placeholder 2"/>
          <p:cNvSpPr>
            <a:spLocks noGrp="1"/>
          </p:cNvSpPr>
          <p:nvPr>
            <p:ph idx="1"/>
          </p:nvPr>
        </p:nvSpPr>
        <p:spPr>
          <a:xfrm>
            <a:off x="457200" y="1930529"/>
            <a:ext cx="8229600" cy="4525963"/>
          </a:xfrm>
        </p:spPr>
        <p:txBody>
          <a:bodyPr/>
          <a:lstStyle>
            <a:lvl1pPr>
              <a:defRPr sz="2800">
                <a:solidFill>
                  <a:srgbClr val="7F7F7F"/>
                </a:solidFill>
                <a:latin typeface="+mn-lt"/>
                <a:cs typeface="Arial" panose="020B0604020202020204" pitchFamily="34" charset="0"/>
              </a:defRPr>
            </a:lvl1pPr>
            <a:lvl2pPr>
              <a:defRPr sz="2400">
                <a:solidFill>
                  <a:srgbClr val="7F7F7F"/>
                </a:solidFill>
                <a:latin typeface="+mn-lt"/>
                <a:cs typeface="Arial" panose="020B0604020202020204" pitchFamily="34" charset="0"/>
              </a:defRPr>
            </a:lvl2pPr>
            <a:lvl3pPr>
              <a:defRPr sz="2000">
                <a:solidFill>
                  <a:srgbClr val="7F7F7F"/>
                </a:solidFill>
                <a:latin typeface="+mn-lt"/>
                <a:cs typeface="Arial" panose="020B0604020202020204" pitchFamily="34" charset="0"/>
              </a:defRPr>
            </a:lvl3pPr>
            <a:lvl4pPr>
              <a:defRPr sz="1800">
                <a:solidFill>
                  <a:srgbClr val="7F7F7F"/>
                </a:solidFill>
                <a:latin typeface="+mn-lt"/>
                <a:cs typeface="Arial" panose="020B0604020202020204" pitchFamily="34" charset="0"/>
              </a:defRPr>
            </a:lvl4pPr>
            <a:lvl5pPr>
              <a:defRPr sz="1800">
                <a:solidFill>
                  <a:srgbClr val="7F7F7F"/>
                </a:solidFill>
                <a:latin typeface="+mn-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1"/>
          <p:cNvSpPr>
            <a:spLocks noGrp="1"/>
          </p:cNvSpPr>
          <p:nvPr>
            <p:ph type="ftr" sz="quarter" idx="10"/>
          </p:nvPr>
        </p:nvSpPr>
        <p:spPr>
          <a:xfrm>
            <a:off x="3124200" y="6356350"/>
            <a:ext cx="3248025" cy="365125"/>
          </a:xfrm>
        </p:spPr>
        <p:txBody>
          <a:bodyPr/>
          <a:lstStyle>
            <a:lvl1pPr>
              <a:defRPr/>
            </a:lvl1pPr>
          </a:lstStyle>
          <a:p>
            <a:pPr>
              <a:defRPr/>
            </a:pPr>
            <a:endParaRPr lang="en-US" dirty="0"/>
          </a:p>
        </p:txBody>
      </p:sp>
      <p:sp>
        <p:nvSpPr>
          <p:cNvPr id="9" name="Slide Number Placeholder 2"/>
          <p:cNvSpPr>
            <a:spLocks noGrp="1"/>
          </p:cNvSpPr>
          <p:nvPr>
            <p:ph type="sldNum" sz="quarter" idx="11"/>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mtClean="0"/>
            </a:lvl1pPr>
          </a:lstStyle>
          <a:p>
            <a:fld id="{8C3E155E-D342-4DA9-ADA7-E15CB15538A7}" type="slidenum">
              <a:rPr lang="en-US" smtClean="0"/>
              <a:pPr/>
              <a:t>‹#›</a:t>
            </a:fld>
            <a:endParaRPr lang="en-US" dirty="0"/>
          </a:p>
        </p:txBody>
      </p:sp>
    </p:spTree>
    <p:extLst>
      <p:ext uri="{BB962C8B-B14F-4D97-AF65-F5344CB8AC3E}">
        <p14:creationId xmlns:p14="http://schemas.microsoft.com/office/powerpoint/2010/main" val="2559276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029200" cy="1143000"/>
          </a:xfrm>
        </p:spPr>
        <p:txBody>
          <a:bodyPr>
            <a:normAutofit/>
          </a:bodyPr>
          <a:lstStyle>
            <a:lvl1pPr algn="l">
              <a:defRPr lang="en-US" sz="2800" b="1" kern="1200" dirty="0">
                <a:solidFill>
                  <a:srgbClr val="542D6E"/>
                </a:solidFill>
                <a:latin typeface="+mj-lt"/>
                <a:ea typeface="MS PGothic" panose="020B0600070205080204" pitchFamily="34" charset="-128"/>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000DB100-1D32-4383-908D-7A3089530885}" type="slidenum">
              <a:rPr lang="en-US" altLang="en-US"/>
              <a:pPr>
                <a:defRPr/>
              </a:pPr>
              <a:t>‹#›</a:t>
            </a:fld>
            <a:endParaRPr lang="en-US" altLang="en-US"/>
          </a:p>
        </p:txBody>
      </p:sp>
    </p:spTree>
    <p:extLst>
      <p:ext uri="{BB962C8B-B14F-4D97-AF65-F5344CB8AC3E}">
        <p14:creationId xmlns:p14="http://schemas.microsoft.com/office/powerpoint/2010/main" val="9701084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953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DAB11E90-DCA3-4F90-8ABA-BEABD9DC21CE}" type="slidenum">
              <a:rPr lang="en-US" altLang="en-US"/>
              <a:pPr>
                <a:defRPr/>
              </a:pPr>
              <a:t>‹#›</a:t>
            </a:fld>
            <a:endParaRPr lang="en-US" altLang="en-US"/>
          </a:p>
        </p:txBody>
      </p:sp>
    </p:spTree>
    <p:extLst>
      <p:ext uri="{BB962C8B-B14F-4D97-AF65-F5344CB8AC3E}">
        <p14:creationId xmlns:p14="http://schemas.microsoft.com/office/powerpoint/2010/main" val="5368065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33400"/>
            <a:ext cx="45720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20D4A7B3-0B3F-437B-829B-3975D5CF7C84}" type="slidenum">
              <a:rPr lang="en-US" altLang="en-US"/>
              <a:pPr>
                <a:defRPr/>
              </a:pPr>
              <a:t>‹#›</a:t>
            </a:fld>
            <a:endParaRPr lang="en-US" altLang="en-US"/>
          </a:p>
        </p:txBody>
      </p:sp>
    </p:spTree>
    <p:extLst>
      <p:ext uri="{BB962C8B-B14F-4D97-AF65-F5344CB8AC3E}">
        <p14:creationId xmlns:p14="http://schemas.microsoft.com/office/powerpoint/2010/main" val="1099126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4800600" cy="1143000"/>
          </a:xfrm>
        </p:spPr>
        <p:txBody>
          <a:bodyPr/>
          <a:lstStyle>
            <a:lvl1pPr>
              <a:defRPr lang="en-US" sz="2800" b="1" kern="1200" smtClean="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9E828B32-3896-4FE5-B8C2-E3735BC90995}" type="slidenum">
              <a:rPr lang="en-US" altLang="en-US"/>
              <a:pPr>
                <a:defRPr/>
              </a:pPr>
              <a:t>‹#›</a:t>
            </a:fld>
            <a:endParaRPr lang="en-US" altLang="en-US"/>
          </a:p>
        </p:txBody>
      </p:sp>
    </p:spTree>
    <p:extLst>
      <p:ext uri="{BB962C8B-B14F-4D97-AF65-F5344CB8AC3E}">
        <p14:creationId xmlns:p14="http://schemas.microsoft.com/office/powerpoint/2010/main" val="3791571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Prolacta logo_full-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79450"/>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0" y="515938"/>
            <a:ext cx="5562600" cy="1143000"/>
          </a:xfrm>
        </p:spPr>
        <p:txBody>
          <a:bodyPr>
            <a:normAutofit/>
          </a:bodyPr>
          <a:lstStyle>
            <a:lvl1pPr algn="l">
              <a:defRPr lang="en-US" sz="2800" b="1" kern="1200" dirty="0">
                <a:solidFill>
                  <a:srgbClr val="542D6E"/>
                </a:solidFill>
                <a:latin typeface="Calibri" charset="0"/>
                <a:ea typeface="MS PGothic" charset="0"/>
                <a:cs typeface="MS PGothic" charset="0"/>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1"/>
          </p:nvPr>
        </p:nvSpPr>
        <p:spPr/>
        <p:txBody>
          <a:bodyPr/>
          <a:lstStyle>
            <a:lvl1pPr>
              <a:defRPr smtClean="0"/>
            </a:lvl1pPr>
          </a:lstStyle>
          <a:p>
            <a:pPr>
              <a:defRPr/>
            </a:pPr>
            <a:fld id="{4024F2A0-51CA-4341-B8F3-6DF3CA2DC6FD}" type="slidenum">
              <a:rPr lang="en-US" altLang="en-US"/>
              <a:pPr>
                <a:defRPr/>
              </a:pPr>
              <a:t>‹#›</a:t>
            </a:fld>
            <a:endParaRPr lang="en-US" altLang="en-US"/>
          </a:p>
        </p:txBody>
      </p:sp>
    </p:spTree>
    <p:extLst>
      <p:ext uri="{BB962C8B-B14F-4D97-AF65-F5344CB8AC3E}">
        <p14:creationId xmlns:p14="http://schemas.microsoft.com/office/powerpoint/2010/main" val="538236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5"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276600" y="274638"/>
            <a:ext cx="5410200" cy="1143000"/>
          </a:xfrm>
        </p:spPr>
        <p:txBody>
          <a:bodyPr>
            <a:normAutofit/>
          </a:bodyPr>
          <a:lstStyle>
            <a:lvl1pPr marL="342900" indent="-342900" algn="l" defTabSz="457200" rtl="0" eaLnBrk="0" fontAlgn="base" hangingPunct="0">
              <a:spcBef>
                <a:spcPct val="0"/>
              </a:spcBef>
              <a:spcAft>
                <a:spcPct val="0"/>
              </a:spcAft>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905000"/>
            <a:ext cx="8382000" cy="4221163"/>
          </a:xfrm>
        </p:spPr>
        <p:txBody>
          <a:bodyPr>
            <a:normAutofit/>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1"/>
          </p:nvPr>
        </p:nvSpPr>
        <p:spPr/>
        <p:txBody>
          <a:bodyPr/>
          <a:lstStyle>
            <a:lvl1pPr>
              <a:defRPr smtClean="0"/>
            </a:lvl1pPr>
          </a:lstStyle>
          <a:p>
            <a:pPr>
              <a:defRPr/>
            </a:pPr>
            <a:fld id="{0DD07EA5-7FA9-4544-BF90-BB6CE27F818A}" type="slidenum">
              <a:rPr lang="en-US" altLang="en-US"/>
              <a:pPr>
                <a:defRPr/>
              </a:pPr>
              <a:t>‹#›</a:t>
            </a:fld>
            <a:endParaRPr lang="en-US" altLang="en-US"/>
          </a:p>
        </p:txBody>
      </p:sp>
    </p:spTree>
    <p:extLst>
      <p:ext uri="{BB962C8B-B14F-4D97-AF65-F5344CB8AC3E}">
        <p14:creationId xmlns:p14="http://schemas.microsoft.com/office/powerpoint/2010/main" val="1994249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lideCover_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5724525"/>
            <a:ext cx="7772400" cy="1362075"/>
          </a:xfrm>
        </p:spPr>
        <p:txBody>
          <a:bodyPr anchor="t"/>
          <a:lstStyle>
            <a:lvl1pPr algn="l">
              <a:defRPr sz="4000" b="1" cap="all">
                <a:solidFill>
                  <a:srgbClr val="542D6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68643" y="4191000"/>
            <a:ext cx="7772400" cy="1500187"/>
          </a:xfrm>
        </p:spPr>
        <p:txBody>
          <a:bodyPr anchor="b"/>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B51B05A7-4FC5-46D2-8628-D1D0801DD0BE}" type="datetimeFigureOut">
              <a:rPr lang="en-US" altLang="en-US"/>
              <a:pPr>
                <a:defRPr/>
              </a:pPr>
              <a:t>11/5/2018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56AF77D0-661B-4955-878D-DA6EBA82BCDC}" type="slidenum">
              <a:rPr lang="en-US" altLang="en-US"/>
              <a:pPr>
                <a:defRPr/>
              </a:pPr>
              <a:t>‹#›</a:t>
            </a:fld>
            <a:endParaRPr lang="en-US" altLang="en-US"/>
          </a:p>
        </p:txBody>
      </p:sp>
    </p:spTree>
    <p:extLst>
      <p:ext uri="{BB962C8B-B14F-4D97-AF65-F5344CB8AC3E}">
        <p14:creationId xmlns:p14="http://schemas.microsoft.com/office/powerpoint/2010/main" val="1163797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6"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352800" y="274638"/>
            <a:ext cx="5334000" cy="1143000"/>
          </a:xfrm>
        </p:spPr>
        <p:txBody>
          <a:bodyPr>
            <a:normAutofit/>
          </a:bodyPr>
          <a:lstStyle>
            <a:lvl1pPr algn="l">
              <a:defRPr lang="en-US" sz="2800" b="1" kern="1200" dirty="0">
                <a:solidFill>
                  <a:srgbClr val="FFFFFF"/>
                </a:solidFill>
                <a:latin typeface="Calibri" charset="0"/>
                <a:ea typeface="MS PGothic" charset="0"/>
                <a:cs typeface="MS PGothic"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defRPr sz="2800">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6"/>
          <p:cNvSpPr>
            <a:spLocks noGrp="1"/>
          </p:cNvSpPr>
          <p:nvPr>
            <p:ph type="sldNum" sz="quarter" idx="10"/>
          </p:nvPr>
        </p:nvSpPr>
        <p:spPr/>
        <p:txBody>
          <a:bodyPr/>
          <a:lstStyle>
            <a:lvl1pPr>
              <a:defRPr smtClean="0"/>
            </a:lvl1pPr>
          </a:lstStyle>
          <a:p>
            <a:pPr>
              <a:defRPr/>
            </a:pPr>
            <a:fld id="{1C4FCA4E-6DD8-4335-B664-4E102F068E29}" type="slidenum">
              <a:rPr lang="en-US" altLang="en-US"/>
              <a:pPr>
                <a:defRPr/>
              </a:pPr>
              <a:t>‹#›</a:t>
            </a:fld>
            <a:endParaRPr lang="en-US" altLang="en-US"/>
          </a:p>
        </p:txBody>
      </p:sp>
    </p:spTree>
    <p:extLst>
      <p:ext uri="{BB962C8B-B14F-4D97-AF65-F5344CB8AC3E}">
        <p14:creationId xmlns:p14="http://schemas.microsoft.com/office/powerpoint/2010/main" val="384511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p:nvSpPr>
        <p:spPr bwMode="auto">
          <a:xfrm>
            <a:off x="3101975" y="0"/>
            <a:ext cx="6042025" cy="1674813"/>
          </a:xfrm>
          <a:prstGeom prst="rect">
            <a:avLst/>
          </a:prstGeom>
          <a:solidFill>
            <a:srgbClr val="542D6E"/>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prstClr val="white"/>
              </a:solidFill>
              <a:latin typeface="Calibri"/>
            </a:endParaRPr>
          </a:p>
        </p:txBody>
      </p:sp>
      <p:pic>
        <p:nvPicPr>
          <p:cNvPr id="8" name="Picture 2"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a:cxnSpLocks noChangeShapeType="1"/>
          </p:cNvCxnSpPr>
          <p:nvPr/>
        </p:nvCxnSpPr>
        <p:spPr bwMode="auto">
          <a:xfrm>
            <a:off x="0" y="1682750"/>
            <a:ext cx="9144000" cy="0"/>
          </a:xfrm>
          <a:prstGeom prst="line">
            <a:avLst/>
          </a:prstGeom>
          <a:noFill/>
          <a:ln w="25400">
            <a:solidFill>
              <a:srgbClr val="542D6E"/>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3429000" y="274638"/>
            <a:ext cx="5257800" cy="1143000"/>
          </a:xfrm>
        </p:spPr>
        <p:txBody>
          <a:bodyPr/>
          <a:lstStyle>
            <a:lvl1pPr algn="l">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381000" y="1752600"/>
            <a:ext cx="4040188"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392362"/>
            <a:ext cx="4040188"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68825" y="1752600"/>
            <a:ext cx="4041775" cy="639762"/>
          </a:xfrm>
        </p:spPr>
        <p:txBody>
          <a:bodyPr anchor="b"/>
          <a:lstStyle>
            <a:lvl1pPr marL="0" indent="0">
              <a:buNone/>
              <a:defRPr sz="2400" b="1">
                <a:solidFill>
                  <a:srgbClr val="542D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68825" y="2392362"/>
            <a:ext cx="4041775" cy="3951288"/>
          </a:xfrm>
        </p:spPr>
        <p:txBody>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6"/>
          <p:cNvSpPr>
            <a:spLocks noGrp="1"/>
          </p:cNvSpPr>
          <p:nvPr>
            <p:ph type="dt" sz="half" idx="10"/>
          </p:nvPr>
        </p:nvSpPr>
        <p:spPr/>
        <p:txBody>
          <a:bodyPr/>
          <a:lstStyle>
            <a:lvl1pPr>
              <a:defRPr smtClean="0"/>
            </a:lvl1pPr>
          </a:lstStyle>
          <a:p>
            <a:pPr>
              <a:defRPr/>
            </a:pPr>
            <a:fld id="{6BC99355-921E-464F-BFC2-25EF1C215268}" type="datetimeFigureOut">
              <a:rPr lang="en-US" altLang="en-US"/>
              <a:pPr>
                <a:defRPr/>
              </a:pPr>
              <a:t>11/5/2018</a:t>
            </a:fld>
            <a:endParaRPr lang="en-US" altLang="en-US"/>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8"/>
          <p:cNvSpPr>
            <a:spLocks noGrp="1"/>
          </p:cNvSpPr>
          <p:nvPr>
            <p:ph type="sldNum" sz="quarter" idx="12"/>
          </p:nvPr>
        </p:nvSpPr>
        <p:spPr/>
        <p:txBody>
          <a:bodyPr/>
          <a:lstStyle>
            <a:lvl1pPr>
              <a:defRPr smtClean="0"/>
            </a:lvl1pPr>
          </a:lstStyle>
          <a:p>
            <a:pPr>
              <a:defRPr/>
            </a:pPr>
            <a:fld id="{7ECAC8A8-7BD4-4387-BA6B-F0C20B8BAD24}" type="slidenum">
              <a:rPr lang="en-US" altLang="en-US"/>
              <a:pPr>
                <a:defRPr/>
              </a:pPr>
              <a:t>‹#›</a:t>
            </a:fld>
            <a:endParaRPr lang="en-US" altLang="en-US"/>
          </a:p>
        </p:txBody>
      </p:sp>
    </p:spTree>
    <p:extLst>
      <p:ext uri="{BB962C8B-B14F-4D97-AF65-F5344CB8AC3E}">
        <p14:creationId xmlns:p14="http://schemas.microsoft.com/office/powerpoint/2010/main" val="1328927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s Standard">
    <p:spTree>
      <p:nvGrpSpPr>
        <p:cNvPr id="1" name=""/>
        <p:cNvGrpSpPr/>
        <p:nvPr/>
      </p:nvGrpSpPr>
      <p:grpSpPr>
        <a:xfrm>
          <a:off x="0" y="0"/>
          <a:ext cx="0" cy="0"/>
          <a:chOff x="0" y="0"/>
          <a:chExt cx="0" cy="0"/>
        </a:xfrm>
      </p:grpSpPr>
      <p:sp>
        <p:nvSpPr>
          <p:cNvPr id="4" name="Rectangle 3"/>
          <p:cNvSpPr>
            <a:spLocks noChangeArrowheads="1"/>
          </p:cNvSpPr>
          <p:nvPr/>
        </p:nvSpPr>
        <p:spPr bwMode="auto">
          <a:xfrm>
            <a:off x="3101975" y="0"/>
            <a:ext cx="6042025" cy="6858000"/>
          </a:xfrm>
          <a:prstGeom prst="rect">
            <a:avLst/>
          </a:prstGeom>
          <a:solidFill>
            <a:srgbClr val="532D6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prstClr val="white"/>
              </a:solidFill>
              <a:latin typeface="Calibri"/>
            </a:endParaRPr>
          </a:p>
        </p:txBody>
      </p:sp>
      <p:pic>
        <p:nvPicPr>
          <p:cNvPr id="5" name="Picture 7" descr="Prolacta logo_full-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404813"/>
            <a:ext cx="19510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567114" y="404814"/>
            <a:ext cx="5111750" cy="5853113"/>
          </a:xfrm>
        </p:spPr>
        <p:txBody>
          <a:bodyPr/>
          <a:lstStyle>
            <a:lvl1pPr defTabSz="914400" eaLnBrk="1" hangingPunct="1">
              <a:lnSpc>
                <a:spcPct val="150000"/>
              </a:lnSpc>
              <a:spcBef>
                <a:spcPct val="20000"/>
              </a:spcBef>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a:p>
        </p:txBody>
      </p:sp>
      <p:sp>
        <p:nvSpPr>
          <p:cNvPr id="6" name="Slide Number Placeholder 6"/>
          <p:cNvSpPr>
            <a:spLocks noGrp="1"/>
          </p:cNvSpPr>
          <p:nvPr>
            <p:ph type="sldNum" sz="quarter" idx="10"/>
          </p:nvPr>
        </p:nvSpPr>
        <p:spPr/>
        <p:txBody>
          <a:bodyPr/>
          <a:lstStyle>
            <a:lvl1pPr>
              <a:defRPr smtClean="0"/>
            </a:lvl1pPr>
          </a:lstStyle>
          <a:p>
            <a:pPr>
              <a:defRPr/>
            </a:pPr>
            <a:fld id="{FF8FD69D-41CA-4B2D-8D2C-23CFDAACAEC5}" type="slidenum">
              <a:rPr lang="en-US" altLang="en-US"/>
              <a:pPr>
                <a:defRPr/>
              </a:pPr>
              <a:t>‹#›</a:t>
            </a:fld>
            <a:endParaRPr lang="en-US" altLang="en-US"/>
          </a:p>
        </p:txBody>
      </p:sp>
    </p:spTree>
    <p:extLst>
      <p:ext uri="{BB962C8B-B14F-4D97-AF65-F5344CB8AC3E}">
        <p14:creationId xmlns:p14="http://schemas.microsoft.com/office/powerpoint/2010/main" val="32592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theme" Target="../theme/theme10.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4.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theme" Target="../theme/theme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theme" Target="../theme/theme7.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theme" Target="../theme/theme9.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5468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3"/>
          </p:nvPr>
        </p:nvSpPr>
        <p:spPr>
          <a:xfrm>
            <a:off x="3124200" y="65468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5468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fld id="{8C3E155E-D342-4DA9-ADA7-E15CB15538A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846EA59-808E-482B-AD40-C1B1E18A4D18}" type="datetimeFigureOut">
              <a:rPr lang="en-US" smtClean="0"/>
              <a:pPr/>
              <a:t>11/5/2018</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C3E155E-D342-4DA9-ADA7-E15CB15538A7}"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134" r:id="rId13"/>
    <p:sldLayoutId id="2147484135" r:id="rId14"/>
    <p:sldLayoutId id="2147484136" r:id="rId15"/>
    <p:sldLayoutId id="2147484263" r:id="rId1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B362F857-1115-4789-B09A-495F4968ED3D}" type="datetimeFigureOut">
              <a:rPr lang="en-US" altLang="en-US">
                <a:latin typeface="Calibri"/>
              </a:rPr>
              <a:pPr>
                <a:defRPr/>
              </a:pPr>
              <a:t>11/5/2018</a:t>
            </a:fld>
            <a:endParaRPr lang="en-US" alt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ea typeface="MS PGothic" pitchFamily="34" charset="-128"/>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6F2C58D9-AF29-4E47-9F43-F3686022F1DA}" type="slidenum">
              <a:rPr lang="en-US" altLang="en-US">
                <a:latin typeface="Calibri"/>
              </a:rPr>
              <a:pPr>
                <a:defRPr/>
              </a:pPr>
              <a:t>‹#›</a:t>
            </a:fld>
            <a:endParaRPr lang="en-US" altLang="en-US">
              <a:latin typeface="Calibri"/>
            </a:endParaRPr>
          </a:p>
        </p:txBody>
      </p:sp>
    </p:spTree>
    <p:extLst>
      <p:ext uri="{BB962C8B-B14F-4D97-AF65-F5344CB8AC3E}">
        <p14:creationId xmlns:p14="http://schemas.microsoft.com/office/powerpoint/2010/main" val="2756040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Lst>
  <p:txStyles>
    <p:titleStyle>
      <a:lvl1pPr algn="ctr"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5468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3"/>
          </p:nvPr>
        </p:nvSpPr>
        <p:spPr>
          <a:xfrm>
            <a:off x="3124200" y="65468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5468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fld id="{8C3E155E-D342-4DA9-ADA7-E15CB15538A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7" r:id="rId20"/>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B362F857-1115-4789-B09A-495F4968ED3D}" type="datetimeFigureOut">
              <a:rPr lang="en-US" altLang="en-US">
                <a:latin typeface="Calibri"/>
              </a:rPr>
              <a:pPr>
                <a:defRPr/>
              </a:pPr>
              <a:t>11/5/2018</a:t>
            </a:fld>
            <a:endParaRPr lang="en-US" alt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ea typeface="MS PGothic" pitchFamily="34" charset="-128"/>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6F2C58D9-AF29-4E47-9F43-F3686022F1DA}" type="slidenum">
              <a:rPr lang="en-US" altLang="en-US">
                <a:latin typeface="Calibri"/>
              </a:rPr>
              <a:pPr>
                <a:defRPr/>
              </a:pPr>
              <a:t>‹#›</a:t>
            </a:fld>
            <a:endParaRPr lang="en-US" altLang="en-US">
              <a:latin typeface="Calibri"/>
            </a:endParaRPr>
          </a:p>
        </p:txBody>
      </p:sp>
    </p:spTree>
    <p:extLst>
      <p:ext uri="{BB962C8B-B14F-4D97-AF65-F5344CB8AC3E}">
        <p14:creationId xmlns:p14="http://schemas.microsoft.com/office/powerpoint/2010/main" val="2756040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 id="2147484113" r:id="rId23"/>
  </p:sldLayoutIdLst>
  <p:txStyles>
    <p:titleStyle>
      <a:lvl1pPr algn="ctr"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5468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fld id="{A846EA59-808E-482B-AD40-C1B1E18A4D18}" type="datetimeFigureOut">
              <a:rPr lang="en-US" smtClean="0"/>
              <a:pPr/>
              <a:t>11/5/2018</a:t>
            </a:fld>
            <a:endParaRPr lang="en-US" dirty="0"/>
          </a:p>
        </p:txBody>
      </p:sp>
      <p:sp>
        <p:nvSpPr>
          <p:cNvPr id="5" name="Footer Placeholder 4"/>
          <p:cNvSpPr>
            <a:spLocks noGrp="1"/>
          </p:cNvSpPr>
          <p:nvPr>
            <p:ph type="ftr" sz="quarter" idx="3"/>
          </p:nvPr>
        </p:nvSpPr>
        <p:spPr>
          <a:xfrm>
            <a:off x="3124200" y="65468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5468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fld id="{8C3E155E-D342-4DA9-ADA7-E15CB15538A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B362F857-1115-4789-B09A-495F4968ED3D}" type="datetimeFigureOut">
              <a:rPr lang="en-US" altLang="en-US">
                <a:latin typeface="Calibri"/>
              </a:rPr>
              <a:pPr>
                <a:defRPr/>
              </a:pPr>
              <a:t>11/5/2018</a:t>
            </a:fld>
            <a:endParaRPr lang="en-US" alt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ea typeface="MS PGothic" pitchFamily="34" charset="-128"/>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6F2C58D9-AF29-4E47-9F43-F3686022F1DA}" type="slidenum">
              <a:rPr lang="en-US" altLang="en-US">
                <a:latin typeface="Calibri"/>
              </a:rPr>
              <a:pPr>
                <a:defRPr/>
              </a:pPr>
              <a:t>‹#›</a:t>
            </a:fld>
            <a:endParaRPr lang="en-US" altLang="en-US">
              <a:latin typeface="Calibri"/>
            </a:endParaRPr>
          </a:p>
        </p:txBody>
      </p:sp>
    </p:spTree>
    <p:extLst>
      <p:ext uri="{BB962C8B-B14F-4D97-AF65-F5344CB8AC3E}">
        <p14:creationId xmlns:p14="http://schemas.microsoft.com/office/powerpoint/2010/main" val="27560403"/>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Lst>
  <p:txStyles>
    <p:titleStyle>
      <a:lvl1pPr algn="ctr"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1" fontAlgn="base" hangingPunct="1">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url?sa=i&amp;rct=j&amp;q=&amp;esrc=s&amp;source=images&amp;cd=&amp;cad=rja&amp;uact=8&amp;ved=0ahUKEwinzqbI5fvOAhVM34MKHaDiBiMQjRwIBw&amp;url=http://www.liebertpub.com/overview/breastfeeding-medicine/173/&amp;psig=AFQjCNGAmLzeKzr63Gtv_0-R8BVVVzvbMw&amp;ust=1473287268243777" TargetMode="External"/><Relationship Id="rId1" Type="http://schemas.openxmlformats.org/officeDocument/2006/relationships/slideLayout" Target="../slideLayouts/slideLayout16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6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64.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3.xml"/></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4.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2" Type="http://schemas.openxmlformats.org/officeDocument/2006/relationships/hyperlink" Target="http://www.cps.ca/en/documents/position/human-milk-banking" TargetMode="External"/><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64.xml"/><Relationship Id="rId5" Type="http://schemas.openxmlformats.org/officeDocument/2006/relationships/image" Target="../media/image41.jpeg"/><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2" Type="http://schemas.openxmlformats.org/officeDocument/2006/relationships/hyperlink" Target="file:///\\dx.doi.org\10.1186\s40168-016-0214-x" TargetMode="Externa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2" Type="http://schemas.openxmlformats.org/officeDocument/2006/relationships/hyperlink" Target="file:///\\dx.doi.org\10.1186\s40168-016-0214-x" TargetMode="Externa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318" y="715557"/>
            <a:ext cx="2904451" cy="3658265"/>
          </a:xfrm>
          <a:prstGeom prst="rect">
            <a:avLst/>
          </a:prstGeom>
        </p:spPr>
      </p:pic>
      <p:sp>
        <p:nvSpPr>
          <p:cNvPr id="2" name="Title 1"/>
          <p:cNvSpPr>
            <a:spLocks noGrp="1"/>
          </p:cNvSpPr>
          <p:nvPr>
            <p:ph type="title"/>
          </p:nvPr>
        </p:nvSpPr>
        <p:spPr>
          <a:xfrm>
            <a:off x="470826" y="637717"/>
            <a:ext cx="4804390" cy="3515539"/>
          </a:xfrm>
          <a:ln>
            <a:noFill/>
          </a:ln>
        </p:spPr>
        <p:txBody>
          <a:bodyPr anchor="ctr">
            <a:noAutofit/>
          </a:bodyPr>
          <a:lstStyle/>
          <a:p>
            <a:r>
              <a:rPr lang="en-US" sz="4000" dirty="0" smtClean="0">
                <a:ln w="6350">
                  <a:noFill/>
                </a:ln>
                <a:solidFill>
                  <a:schemeClr val="accent1">
                    <a:lumMod val="75000"/>
                  </a:schemeClr>
                </a:solidFill>
                <a:effectLst>
                  <a:outerShdw blurRad="38100" dist="38100" dir="2700000" algn="tl">
                    <a:srgbClr val="000000">
                      <a:alpha val="43137"/>
                    </a:srgbClr>
                  </a:outerShdw>
                </a:effectLst>
              </a:rPr>
              <a:t>Nutrition in the NICU:</a:t>
            </a:r>
            <a:br>
              <a:rPr lang="en-US" sz="4000" dirty="0" smtClean="0">
                <a:ln w="6350">
                  <a:noFill/>
                </a:ln>
                <a:solidFill>
                  <a:schemeClr val="accent1">
                    <a:lumMod val="75000"/>
                  </a:schemeClr>
                </a:solidFill>
                <a:effectLst>
                  <a:outerShdw blurRad="38100" dist="38100" dir="2700000" algn="tl">
                    <a:srgbClr val="000000">
                      <a:alpha val="43137"/>
                    </a:srgbClr>
                  </a:outerShdw>
                </a:effectLst>
              </a:rPr>
            </a:br>
            <a:r>
              <a:rPr lang="en-US" sz="4000" dirty="0" smtClean="0">
                <a:ln w="6350">
                  <a:noFill/>
                </a:ln>
                <a:solidFill>
                  <a:schemeClr val="accent1">
                    <a:lumMod val="75000"/>
                  </a:schemeClr>
                </a:solidFill>
                <a:effectLst>
                  <a:outerShdw blurRad="38100" dist="38100" dir="2700000" algn="tl">
                    <a:srgbClr val="000000">
                      <a:alpha val="43137"/>
                    </a:srgbClr>
                  </a:outerShdw>
                </a:effectLst>
              </a:rPr>
              <a:t>Human Milk Diet Provides Better Tolerance, Growth &amp; Cost Effectiveness</a:t>
            </a:r>
            <a:endParaRPr lang="en-US" sz="4000" dirty="0">
              <a:ln w="6350">
                <a:noFill/>
              </a:ln>
              <a:solidFill>
                <a:schemeClr val="accent1">
                  <a:lumMod val="75000"/>
                </a:schemeClr>
              </a:solidFill>
              <a:effectLst>
                <a:outerShdw blurRad="38100" dist="38100" dir="2700000" algn="tl">
                  <a:srgbClr val="000000">
                    <a:alpha val="43137"/>
                  </a:srgbClr>
                </a:outerShdw>
              </a:effectLst>
            </a:endParaRPr>
          </a:p>
        </p:txBody>
      </p:sp>
      <p:sp>
        <p:nvSpPr>
          <p:cNvPr id="5" name="Rectangle 4"/>
          <p:cNvSpPr/>
          <p:nvPr/>
        </p:nvSpPr>
        <p:spPr>
          <a:xfrm>
            <a:off x="5751318" y="5123202"/>
            <a:ext cx="2904451" cy="1384995"/>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smtClean="0">
                <a:solidFill>
                  <a:schemeClr val="accent1">
                    <a:lumMod val="75000"/>
                  </a:schemeClr>
                </a:solidFill>
              </a:rPr>
              <a:t>Melinda </a:t>
            </a:r>
            <a:r>
              <a:rPr lang="en-US" sz="1400" kern="0" dirty="0">
                <a:solidFill>
                  <a:schemeClr val="accent1">
                    <a:lumMod val="75000"/>
                  </a:schemeClr>
                </a:solidFill>
              </a:rPr>
              <a:t>Elliott, </a:t>
            </a:r>
            <a:r>
              <a:rPr lang="en-US" sz="1400" kern="0" dirty="0" smtClean="0">
                <a:solidFill>
                  <a:schemeClr val="accent1">
                    <a:lumMod val="75000"/>
                  </a:schemeClr>
                </a:solidFill>
              </a:rPr>
              <a:t>M.D. </a:t>
            </a:r>
            <a:endParaRPr lang="en-US" sz="1400" kern="0" dirty="0">
              <a:solidFill>
                <a:schemeClr val="accent1">
                  <a:lumMod val="75000"/>
                </a:schemeClr>
              </a:solidFill>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smtClean="0">
                <a:solidFill>
                  <a:schemeClr val="accent1">
                    <a:lumMod val="75000"/>
                  </a:schemeClr>
                </a:solidFill>
              </a:rPr>
              <a:t>Senior </a:t>
            </a:r>
            <a:r>
              <a:rPr lang="en-US" sz="1400" kern="0" dirty="0">
                <a:solidFill>
                  <a:schemeClr val="accent1">
                    <a:lumMod val="75000"/>
                  </a:schemeClr>
                </a:solidFill>
              </a:rPr>
              <a:t>Director, Clinical Education </a:t>
            </a:r>
            <a:r>
              <a:rPr lang="en-US" sz="1400" kern="0" dirty="0" smtClean="0">
                <a:solidFill>
                  <a:schemeClr val="accent1">
                    <a:lumMod val="75000"/>
                  </a:schemeClr>
                </a:solidFill>
              </a:rPr>
              <a:t>&amp; Professional </a:t>
            </a:r>
            <a:r>
              <a:rPr lang="en-US" sz="1400" kern="0" dirty="0">
                <a:solidFill>
                  <a:schemeClr val="accent1">
                    <a:lumMod val="75000"/>
                  </a:schemeClr>
                </a:solidFill>
              </a:rPr>
              <a:t>Development,</a:t>
            </a:r>
          </a:p>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smtClean="0">
                <a:solidFill>
                  <a:schemeClr val="accent1">
                    <a:lumMod val="75000"/>
                  </a:schemeClr>
                </a:solidFill>
              </a:rPr>
              <a:t>Prolacta Bioscience</a:t>
            </a:r>
            <a:endParaRPr lang="en-US" sz="1400" kern="0" dirty="0">
              <a:solidFill>
                <a:schemeClr val="accent1">
                  <a:lumMod val="75000"/>
                </a:schemeClr>
              </a:solidFill>
            </a:endParaRPr>
          </a:p>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accent1">
                    <a:lumMod val="75000"/>
                  </a:schemeClr>
                </a:solidFill>
              </a:rPr>
              <a:t>Neonatologist, Pediatrix Medical Group of Maryland</a:t>
            </a:r>
          </a:p>
        </p:txBody>
      </p:sp>
      <p:sp>
        <p:nvSpPr>
          <p:cNvPr id="6" name="TextBox 5"/>
          <p:cNvSpPr txBox="1"/>
          <p:nvPr/>
        </p:nvSpPr>
        <p:spPr>
          <a:xfrm>
            <a:off x="470826" y="4219049"/>
            <a:ext cx="4736831" cy="646331"/>
          </a:xfrm>
          <a:prstGeom prst="rect">
            <a:avLst/>
          </a:prstGeom>
          <a:noFill/>
        </p:spPr>
        <p:txBody>
          <a:bodyPr wrap="square" rtlCol="0">
            <a:spAutoFit/>
          </a:bodyPr>
          <a:lstStyle/>
          <a:p>
            <a:r>
              <a:rPr lang="en-US" dirty="0" smtClean="0">
                <a:solidFill>
                  <a:schemeClr val="accent1">
                    <a:lumMod val="75000"/>
                  </a:schemeClr>
                </a:solidFill>
              </a:rPr>
              <a:t>A webinar for HealthTrust Members</a:t>
            </a:r>
          </a:p>
          <a:p>
            <a:r>
              <a:rPr lang="en-US" dirty="0" smtClean="0">
                <a:solidFill>
                  <a:schemeClr val="accent1">
                    <a:lumMod val="75000"/>
                  </a:schemeClr>
                </a:solidFill>
              </a:rPr>
              <a:t>November 5, 2018</a:t>
            </a:r>
            <a:endParaRPr lang="en-US" dirty="0">
              <a:solidFill>
                <a:schemeClr val="accent1">
                  <a:lumMod val="75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946" t="7777" r="11148" b="24533"/>
          <a:stretch/>
        </p:blipFill>
        <p:spPr>
          <a:xfrm>
            <a:off x="4436709" y="5123202"/>
            <a:ext cx="1089967" cy="1384995"/>
          </a:xfrm>
          <a:prstGeom prst="rect">
            <a:avLst/>
          </a:prstGeom>
        </p:spPr>
      </p:pic>
    </p:spTree>
    <p:extLst>
      <p:ext uri="{BB962C8B-B14F-4D97-AF65-F5344CB8AC3E}">
        <p14:creationId xmlns:p14="http://schemas.microsoft.com/office/powerpoint/2010/main" val="1520457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bg1"/>
                </a:solidFill>
              </a:rPr>
              <a:t>Preterm Gut </a:t>
            </a:r>
            <a:r>
              <a:rPr lang="en-US" sz="3400" dirty="0" err="1">
                <a:solidFill>
                  <a:schemeClr val="bg1"/>
                </a:solidFill>
              </a:rPr>
              <a:t>Microbiome</a:t>
            </a:r>
            <a:r>
              <a:rPr lang="en-US" sz="3400" dirty="0">
                <a:solidFill>
                  <a:schemeClr val="bg1"/>
                </a:solidFill>
              </a:rPr>
              <a:t> </a:t>
            </a:r>
            <a:r>
              <a:rPr lang="en-US" sz="3400" dirty="0" smtClean="0">
                <a:solidFill>
                  <a:schemeClr val="bg1"/>
                </a:solidFill>
              </a:rPr>
              <a:t>&amp; </a:t>
            </a:r>
            <a:r>
              <a:rPr lang="en-US" sz="3400" dirty="0">
                <a:solidFill>
                  <a:schemeClr val="bg1"/>
                </a:solidFill>
              </a:rPr>
              <a:t>Feeding Type</a:t>
            </a:r>
          </a:p>
        </p:txBody>
      </p:sp>
      <p:sp>
        <p:nvSpPr>
          <p:cNvPr id="3" name="Content Placeholder 2"/>
          <p:cNvSpPr>
            <a:spLocks noGrp="1"/>
          </p:cNvSpPr>
          <p:nvPr>
            <p:ph sz="half" idx="1"/>
          </p:nvPr>
        </p:nvSpPr>
        <p:spPr>
          <a:xfrm>
            <a:off x="457200" y="2150827"/>
            <a:ext cx="3849880" cy="3463765"/>
          </a:xfrm>
        </p:spPr>
        <p:txBody>
          <a:bodyPr>
            <a:normAutofit/>
          </a:bodyPr>
          <a:lstStyle/>
          <a:p>
            <a:r>
              <a:rPr lang="en-US" sz="2400" dirty="0" smtClean="0">
                <a:solidFill>
                  <a:schemeClr val="accent1">
                    <a:lumMod val="75000"/>
                  </a:schemeClr>
                </a:solidFill>
                <a:latin typeface="+mj-lt"/>
              </a:rPr>
              <a:t>MOM: </a:t>
            </a:r>
          </a:p>
          <a:p>
            <a:pPr lvl="1">
              <a:buFont typeface="Wingdings" panose="05000000000000000000" pitchFamily="2" charset="2"/>
              <a:buChar char="§"/>
            </a:pPr>
            <a:r>
              <a:rPr lang="en-US" sz="2000" dirty="0" smtClean="0">
                <a:solidFill>
                  <a:schemeClr val="accent1">
                    <a:lumMod val="75000"/>
                  </a:schemeClr>
                </a:solidFill>
                <a:latin typeface="+mj-lt"/>
              </a:rPr>
              <a:t>Greater </a:t>
            </a:r>
            <a:r>
              <a:rPr lang="en-US" sz="2000" dirty="0" err="1" smtClean="0">
                <a:solidFill>
                  <a:schemeClr val="accent1">
                    <a:lumMod val="75000"/>
                  </a:schemeClr>
                </a:solidFill>
                <a:latin typeface="+mj-lt"/>
              </a:rPr>
              <a:t>Bifidobacteriaceae</a:t>
            </a:r>
            <a:r>
              <a:rPr lang="en-US" sz="2000" dirty="0" smtClean="0">
                <a:solidFill>
                  <a:schemeClr val="accent1">
                    <a:lumMod val="75000"/>
                  </a:schemeClr>
                </a:solidFill>
                <a:latin typeface="+mj-lt"/>
              </a:rPr>
              <a:t> </a:t>
            </a:r>
          </a:p>
          <a:p>
            <a:pPr lvl="1">
              <a:buFont typeface="Wingdings" panose="05000000000000000000" pitchFamily="2" charset="2"/>
              <a:buChar char="§"/>
            </a:pPr>
            <a:r>
              <a:rPr lang="en-US" sz="2000" dirty="0" smtClean="0">
                <a:solidFill>
                  <a:schemeClr val="accent1">
                    <a:lumMod val="75000"/>
                  </a:schemeClr>
                </a:solidFill>
                <a:latin typeface="+mj-lt"/>
              </a:rPr>
              <a:t>Lower </a:t>
            </a:r>
            <a:r>
              <a:rPr lang="en-US" sz="2000" dirty="0" err="1" smtClean="0">
                <a:solidFill>
                  <a:schemeClr val="accent1">
                    <a:lumMod val="75000"/>
                  </a:schemeClr>
                </a:solidFill>
                <a:latin typeface="+mj-lt"/>
              </a:rPr>
              <a:t>Staphylococcaceae</a:t>
            </a:r>
            <a:r>
              <a:rPr lang="en-US" sz="2000" dirty="0">
                <a:solidFill>
                  <a:schemeClr val="accent1">
                    <a:lumMod val="75000"/>
                  </a:schemeClr>
                </a:solidFill>
                <a:latin typeface="+mj-lt"/>
              </a:rPr>
              <a:t>, </a:t>
            </a:r>
            <a:r>
              <a:rPr lang="en-US" sz="2000" dirty="0" err="1" smtClean="0">
                <a:solidFill>
                  <a:schemeClr val="accent1">
                    <a:lumMod val="75000"/>
                  </a:schemeClr>
                </a:solidFill>
                <a:latin typeface="+mj-lt"/>
              </a:rPr>
              <a:t>Clostridiaceae</a:t>
            </a:r>
            <a:r>
              <a:rPr lang="en-US" sz="2000" dirty="0" smtClean="0">
                <a:solidFill>
                  <a:schemeClr val="accent1">
                    <a:lumMod val="75000"/>
                  </a:schemeClr>
                </a:solidFill>
                <a:latin typeface="+mj-lt"/>
              </a:rPr>
              <a:t> &amp; </a:t>
            </a:r>
            <a:r>
              <a:rPr lang="en-US" sz="2000" dirty="0" err="1" smtClean="0">
                <a:solidFill>
                  <a:schemeClr val="accent1">
                    <a:lumMod val="75000"/>
                  </a:schemeClr>
                </a:solidFill>
                <a:latin typeface="+mj-lt"/>
              </a:rPr>
              <a:t>Pasteurellaceae</a:t>
            </a:r>
            <a:r>
              <a:rPr lang="en-US" sz="2000" dirty="0" smtClean="0">
                <a:solidFill>
                  <a:schemeClr val="accent1">
                    <a:lumMod val="75000"/>
                  </a:schemeClr>
                </a:solidFill>
                <a:latin typeface="+mj-lt"/>
              </a:rPr>
              <a:t> than donor milk BUT</a:t>
            </a:r>
          </a:p>
          <a:p>
            <a:r>
              <a:rPr lang="en-US" sz="2400" dirty="0" smtClean="0">
                <a:solidFill>
                  <a:schemeClr val="accent1">
                    <a:lumMod val="75000"/>
                  </a:schemeClr>
                </a:solidFill>
                <a:latin typeface="+mj-lt"/>
              </a:rPr>
              <a:t>Donor Milk:</a:t>
            </a:r>
          </a:p>
          <a:p>
            <a:pPr lvl="1">
              <a:buFont typeface="Wingdings" panose="05000000000000000000" pitchFamily="2" charset="2"/>
              <a:buChar char="§"/>
            </a:pPr>
            <a:r>
              <a:rPr lang="en-US" sz="2000" dirty="0" smtClean="0">
                <a:solidFill>
                  <a:schemeClr val="accent1">
                    <a:lumMod val="75000"/>
                  </a:schemeClr>
                </a:solidFill>
                <a:latin typeface="+mj-lt"/>
              </a:rPr>
              <a:t>Closer microbial profile to MOM than preterm formula</a:t>
            </a:r>
            <a:endParaRPr lang="en-US" sz="2000" dirty="0">
              <a:solidFill>
                <a:schemeClr val="accent1">
                  <a:lumMod val="75000"/>
                </a:schemeClr>
              </a:solidFill>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46575"/>
            <a:ext cx="3962400" cy="247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923" y="6276307"/>
            <a:ext cx="5683658" cy="338554"/>
          </a:xfrm>
          <a:prstGeom prst="rect">
            <a:avLst/>
          </a:prstGeom>
          <a:noFill/>
        </p:spPr>
        <p:txBody>
          <a:bodyPr wrap="square" rtlCol="0">
            <a:spAutoFit/>
          </a:bodyPr>
          <a:lstStyle/>
          <a:p>
            <a:r>
              <a:rPr lang="en-US" sz="1600" dirty="0" smtClean="0">
                <a:solidFill>
                  <a:schemeClr val="accent1">
                    <a:lumMod val="75000"/>
                  </a:schemeClr>
                </a:solidFill>
              </a:rPr>
              <a:t>Source: Parra-</a:t>
            </a:r>
            <a:r>
              <a:rPr lang="en-US" sz="1600" dirty="0" err="1" smtClean="0">
                <a:solidFill>
                  <a:schemeClr val="accent1">
                    <a:lumMod val="75000"/>
                  </a:schemeClr>
                </a:solidFill>
              </a:rPr>
              <a:t>Llorca</a:t>
            </a:r>
            <a:r>
              <a:rPr lang="en-US" sz="1600" dirty="0" smtClean="0">
                <a:solidFill>
                  <a:schemeClr val="accent1">
                    <a:lumMod val="75000"/>
                  </a:schemeClr>
                </a:solidFill>
              </a:rPr>
              <a:t> et.al. </a:t>
            </a:r>
            <a:r>
              <a:rPr lang="en-US" sz="1600" dirty="0" err="1" smtClean="0">
                <a:solidFill>
                  <a:schemeClr val="accent1">
                    <a:lumMod val="75000"/>
                  </a:schemeClr>
                </a:solidFill>
              </a:rPr>
              <a:t>Front.Microbiol</a:t>
            </a:r>
            <a:r>
              <a:rPr lang="en-US" sz="1600" dirty="0" smtClean="0">
                <a:solidFill>
                  <a:schemeClr val="accent1">
                    <a:lumMod val="75000"/>
                  </a:schemeClr>
                </a:solidFill>
              </a:rPr>
              <a:t>. 2018</a:t>
            </a:r>
            <a:endParaRPr lang="en-US" sz="1600" dirty="0">
              <a:solidFill>
                <a:schemeClr val="accent1">
                  <a:lumMod val="75000"/>
                </a:schemeClr>
              </a:solidFill>
            </a:endParaRPr>
          </a:p>
        </p:txBody>
      </p:sp>
    </p:spTree>
    <p:extLst>
      <p:ext uri="{BB962C8B-B14F-4D97-AF65-F5344CB8AC3E}">
        <p14:creationId xmlns:p14="http://schemas.microsoft.com/office/powerpoint/2010/main" val="25997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729"/>
            <a:ext cx="8229600" cy="1143000"/>
          </a:xfrm>
        </p:spPr>
        <p:txBody>
          <a:bodyPr>
            <a:noAutofit/>
          </a:bodyPr>
          <a:lstStyle/>
          <a:p>
            <a:r>
              <a:rPr lang="en-US" sz="3400" dirty="0">
                <a:solidFill>
                  <a:schemeClr val="bg1"/>
                </a:solidFill>
              </a:rPr>
              <a:t>What </a:t>
            </a:r>
            <a:r>
              <a:rPr lang="en-US" sz="3400" dirty="0" smtClean="0">
                <a:solidFill>
                  <a:schemeClr val="bg1"/>
                </a:solidFill>
              </a:rPr>
              <a:t>Is </a:t>
            </a:r>
            <a:r>
              <a:rPr lang="en-US" sz="3400" dirty="0">
                <a:solidFill>
                  <a:schemeClr val="bg1"/>
                </a:solidFill>
              </a:rPr>
              <a:t>an Exclusive Human Milk Diet (EHMD)?</a:t>
            </a:r>
          </a:p>
        </p:txBody>
      </p:sp>
      <p:sp>
        <p:nvSpPr>
          <p:cNvPr id="3" name="Content Placeholder 2"/>
          <p:cNvSpPr>
            <a:spLocks noGrp="1"/>
          </p:cNvSpPr>
          <p:nvPr>
            <p:ph idx="1"/>
          </p:nvPr>
        </p:nvSpPr>
        <p:spPr>
          <a:xfrm>
            <a:off x="457200" y="2670418"/>
            <a:ext cx="8229600" cy="3209088"/>
          </a:xfrm>
        </p:spPr>
        <p:txBody>
          <a:bodyPr/>
          <a:lstStyle/>
          <a:p>
            <a:r>
              <a:rPr lang="en-US" dirty="0" smtClean="0">
                <a:solidFill>
                  <a:schemeClr val="accent1">
                    <a:lumMod val="75000"/>
                  </a:schemeClr>
                </a:solidFill>
                <a:latin typeface="+mj-lt"/>
              </a:rPr>
              <a:t>Diet consisting of 100% Human Milk Derived Products</a:t>
            </a:r>
          </a:p>
          <a:p>
            <a:r>
              <a:rPr lang="en-US" dirty="0" smtClean="0">
                <a:solidFill>
                  <a:schemeClr val="accent1">
                    <a:lumMod val="75000"/>
                  </a:schemeClr>
                </a:solidFill>
                <a:latin typeface="+mj-lt"/>
              </a:rPr>
              <a:t>Mother’s Own Milk (MOM) Preferred</a:t>
            </a:r>
          </a:p>
          <a:p>
            <a:r>
              <a:rPr lang="en-US" dirty="0" smtClean="0">
                <a:solidFill>
                  <a:schemeClr val="accent1">
                    <a:lumMod val="75000"/>
                  </a:schemeClr>
                </a:solidFill>
                <a:latin typeface="+mj-lt"/>
              </a:rPr>
              <a:t>Donor Milk if MOM not available</a:t>
            </a:r>
          </a:p>
          <a:p>
            <a:r>
              <a:rPr lang="en-US" b="1" dirty="0" smtClean="0">
                <a:solidFill>
                  <a:schemeClr val="accent1">
                    <a:lumMod val="75000"/>
                  </a:schemeClr>
                </a:solidFill>
                <a:latin typeface="+mj-lt"/>
              </a:rPr>
              <a:t>Only</a:t>
            </a:r>
            <a:r>
              <a:rPr lang="en-US" dirty="0" smtClean="0">
                <a:solidFill>
                  <a:schemeClr val="accent1">
                    <a:lumMod val="75000"/>
                  </a:schemeClr>
                </a:solidFill>
                <a:latin typeface="+mj-lt"/>
              </a:rPr>
              <a:t> Human Milk Derived Fortifiers (Protein, Fats, Carbohydrates)</a:t>
            </a:r>
          </a:p>
        </p:txBody>
      </p:sp>
    </p:spTree>
    <p:extLst>
      <p:ext uri="{BB962C8B-B14F-4D97-AF65-F5344CB8AC3E}">
        <p14:creationId xmlns:p14="http://schemas.microsoft.com/office/powerpoint/2010/main" val="4139632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7028"/>
            <a:ext cx="8229600" cy="772131"/>
          </a:xfrm>
        </p:spPr>
        <p:txBody>
          <a:bodyPr anchor="t">
            <a:normAutofit/>
          </a:bodyPr>
          <a:lstStyle/>
          <a:p>
            <a:r>
              <a:rPr lang="en-US" sz="3400" dirty="0" smtClean="0">
                <a:solidFill>
                  <a:schemeClr val="bg1"/>
                </a:solidFill>
              </a:rPr>
              <a:t>Available </a:t>
            </a:r>
            <a:r>
              <a:rPr lang="en-US" sz="3400" dirty="0">
                <a:solidFill>
                  <a:schemeClr val="bg1"/>
                </a:solidFill>
              </a:rPr>
              <a:t>Human </a:t>
            </a:r>
            <a:r>
              <a:rPr lang="en-US" sz="3400" dirty="0" smtClean="0">
                <a:solidFill>
                  <a:schemeClr val="bg1"/>
                </a:solidFill>
              </a:rPr>
              <a:t>Milk-based </a:t>
            </a:r>
            <a:r>
              <a:rPr lang="en-US" sz="3400" dirty="0">
                <a:solidFill>
                  <a:schemeClr val="bg1"/>
                </a:solidFill>
              </a:rPr>
              <a:t>Fortifiers</a:t>
            </a:r>
          </a:p>
        </p:txBody>
      </p:sp>
      <p:sp>
        <p:nvSpPr>
          <p:cNvPr id="3" name="Content Placeholder 2"/>
          <p:cNvSpPr>
            <a:spLocks noGrp="1"/>
          </p:cNvSpPr>
          <p:nvPr>
            <p:ph idx="1"/>
          </p:nvPr>
        </p:nvSpPr>
        <p:spPr>
          <a:xfrm>
            <a:off x="457200" y="2273923"/>
            <a:ext cx="8229600" cy="3195385"/>
          </a:xfrm>
        </p:spPr>
        <p:txBody>
          <a:bodyPr/>
          <a:lstStyle/>
          <a:p>
            <a:r>
              <a:rPr lang="en-US" dirty="0" smtClean="0">
                <a:solidFill>
                  <a:schemeClr val="accent1">
                    <a:lumMod val="75000"/>
                  </a:schemeClr>
                </a:solidFill>
                <a:latin typeface="+mj-lt"/>
              </a:rPr>
              <a:t>Available in Four Concentrations</a:t>
            </a:r>
          </a:p>
          <a:p>
            <a:r>
              <a:rPr lang="en-US" dirty="0" smtClean="0">
                <a:solidFill>
                  <a:schemeClr val="accent1">
                    <a:lumMod val="75000"/>
                  </a:schemeClr>
                </a:solidFill>
                <a:latin typeface="+mj-lt"/>
              </a:rPr>
              <a:t>Designed to add 4, 6, 8 or 10 calories per ounce to MOM or DM</a:t>
            </a:r>
          </a:p>
          <a:p>
            <a:r>
              <a:rPr lang="en-US" dirty="0" smtClean="0">
                <a:solidFill>
                  <a:schemeClr val="accent1">
                    <a:lumMod val="75000"/>
                  </a:schemeClr>
                </a:solidFill>
                <a:latin typeface="+mj-lt"/>
              </a:rPr>
              <a:t>Caloric Fortifier made from Human Milk Cream also available with 2.5 cal/ml of product</a:t>
            </a:r>
            <a:endParaRPr lang="en-US" dirty="0">
              <a:solidFill>
                <a:schemeClr val="accent1">
                  <a:lumMod val="75000"/>
                </a:schemeClr>
              </a:solidFill>
              <a:latin typeface="+mj-lt"/>
            </a:endParaRPr>
          </a:p>
        </p:txBody>
      </p:sp>
    </p:spTree>
    <p:extLst>
      <p:ext uri="{BB962C8B-B14F-4D97-AF65-F5344CB8AC3E}">
        <p14:creationId xmlns:p14="http://schemas.microsoft.com/office/powerpoint/2010/main" val="1629528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5400" b="1" dirty="0" smtClean="0">
                <a:solidFill>
                  <a:schemeClr val="accent1">
                    <a:lumMod val="75000"/>
                  </a:schemeClr>
                </a:solidFill>
                <a:latin typeface="+mj-lt"/>
              </a:rPr>
              <a:t>Benefits of an Exclusive Human Milk Diet</a:t>
            </a:r>
            <a:endParaRPr lang="en-US" sz="5400" b="1" dirty="0">
              <a:solidFill>
                <a:schemeClr val="accent1">
                  <a:lumMod val="75000"/>
                </a:schemeClr>
              </a:solidFill>
              <a:latin typeface="+mj-lt"/>
            </a:endParaRPr>
          </a:p>
        </p:txBody>
      </p:sp>
    </p:spTree>
    <p:extLst>
      <p:ext uri="{BB962C8B-B14F-4D97-AF65-F5344CB8AC3E}">
        <p14:creationId xmlns:p14="http://schemas.microsoft.com/office/powerpoint/2010/main" val="298083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912"/>
            <a:ext cx="8229600" cy="1143000"/>
          </a:xfrm>
        </p:spPr>
        <p:txBody>
          <a:bodyPr anchor="ctr">
            <a:normAutofit/>
          </a:bodyPr>
          <a:lstStyle/>
          <a:p>
            <a:r>
              <a:rPr lang="en-US" sz="3400" dirty="0">
                <a:solidFill>
                  <a:schemeClr val="bg1"/>
                </a:solidFill>
              </a:rPr>
              <a:t>Initial Outcomes Centered Around NEC </a:t>
            </a:r>
            <a:r>
              <a:rPr lang="en-US" sz="3400" dirty="0" smtClean="0">
                <a:solidFill>
                  <a:schemeClr val="bg1"/>
                </a:solidFill>
              </a:rPr>
              <a:t>&amp; </a:t>
            </a:r>
            <a:r>
              <a:rPr lang="en-US" sz="3400" dirty="0">
                <a:solidFill>
                  <a:schemeClr val="bg1"/>
                </a:solidFill>
              </a:rPr>
              <a:t>PN</a:t>
            </a:r>
          </a:p>
        </p:txBody>
      </p:sp>
      <p:sp>
        <p:nvSpPr>
          <p:cNvPr id="3" name="Content Placeholder 2"/>
          <p:cNvSpPr>
            <a:spLocks noGrp="1"/>
          </p:cNvSpPr>
          <p:nvPr>
            <p:ph idx="1"/>
          </p:nvPr>
        </p:nvSpPr>
        <p:spPr>
          <a:xfrm>
            <a:off x="457200" y="1935480"/>
            <a:ext cx="8229600" cy="4012833"/>
          </a:xfrm>
        </p:spPr>
        <p:txBody>
          <a:bodyPr>
            <a:normAutofit/>
          </a:bodyPr>
          <a:lstStyle/>
          <a:p>
            <a:r>
              <a:rPr lang="en-US" sz="2800" dirty="0" smtClean="0">
                <a:solidFill>
                  <a:schemeClr val="accent1">
                    <a:lumMod val="75000"/>
                  </a:schemeClr>
                </a:solidFill>
                <a:latin typeface="+mj-lt"/>
              </a:rPr>
              <a:t>EHMD had lower rate of NEC than diet of MOM/Donor Milk and Bovine fortifier </a:t>
            </a:r>
            <a:r>
              <a:rPr lang="en-US" sz="1400" dirty="0" smtClean="0">
                <a:solidFill>
                  <a:schemeClr val="accent1">
                    <a:lumMod val="75000"/>
                  </a:schemeClr>
                </a:solidFill>
                <a:latin typeface="+mj-lt"/>
              </a:rPr>
              <a:t>(Sullivan S. </a:t>
            </a:r>
            <a:r>
              <a:rPr lang="en-US" sz="1400" i="1" dirty="0" smtClean="0">
                <a:solidFill>
                  <a:schemeClr val="accent1">
                    <a:lumMod val="75000"/>
                  </a:schemeClr>
                </a:solidFill>
                <a:latin typeface="+mj-lt"/>
              </a:rPr>
              <a:t>J </a:t>
            </a:r>
            <a:r>
              <a:rPr lang="en-US" sz="1400" i="1" dirty="0" err="1" smtClean="0">
                <a:solidFill>
                  <a:schemeClr val="accent1">
                    <a:lumMod val="75000"/>
                  </a:schemeClr>
                </a:solidFill>
                <a:latin typeface="+mj-lt"/>
              </a:rPr>
              <a:t>Pediatr</a:t>
            </a:r>
            <a:r>
              <a:rPr lang="en-US" sz="1400" i="1" dirty="0" smtClean="0">
                <a:solidFill>
                  <a:schemeClr val="accent1">
                    <a:lumMod val="75000"/>
                  </a:schemeClr>
                </a:solidFill>
                <a:latin typeface="+mj-lt"/>
              </a:rPr>
              <a:t>, </a:t>
            </a:r>
            <a:r>
              <a:rPr lang="en-US" sz="1400" dirty="0" smtClean="0">
                <a:solidFill>
                  <a:schemeClr val="accent1">
                    <a:lumMod val="75000"/>
                  </a:schemeClr>
                </a:solidFill>
                <a:latin typeface="+mj-lt"/>
              </a:rPr>
              <a:t>2010).</a:t>
            </a:r>
          </a:p>
          <a:p>
            <a:endParaRPr lang="en-US" sz="2800" dirty="0" smtClean="0">
              <a:solidFill>
                <a:schemeClr val="accent1">
                  <a:lumMod val="75000"/>
                </a:schemeClr>
              </a:solidFill>
              <a:latin typeface="+mj-lt"/>
            </a:endParaRPr>
          </a:p>
          <a:p>
            <a:r>
              <a:rPr lang="en-US" sz="2800" dirty="0" smtClean="0">
                <a:solidFill>
                  <a:schemeClr val="accent1">
                    <a:lumMod val="75000"/>
                  </a:schemeClr>
                </a:solidFill>
                <a:latin typeface="+mj-lt"/>
              </a:rPr>
              <a:t>EHMD (Donor Milk/Human Milk Based Fortifiers) had lower PN days and lower NEC </a:t>
            </a:r>
            <a:r>
              <a:rPr lang="en-US" sz="1400" dirty="0" smtClean="0">
                <a:solidFill>
                  <a:schemeClr val="accent1">
                    <a:lumMod val="75000"/>
                  </a:schemeClr>
                </a:solidFill>
                <a:latin typeface="+mj-lt"/>
              </a:rPr>
              <a:t>(Cristafalo E. </a:t>
            </a:r>
            <a:r>
              <a:rPr lang="en-US" sz="1400" i="1" dirty="0" smtClean="0">
                <a:solidFill>
                  <a:schemeClr val="accent1">
                    <a:lumMod val="75000"/>
                  </a:schemeClr>
                </a:solidFill>
                <a:latin typeface="+mj-lt"/>
              </a:rPr>
              <a:t>J </a:t>
            </a:r>
            <a:r>
              <a:rPr lang="en-US" sz="1400" i="1" dirty="0" err="1" smtClean="0">
                <a:solidFill>
                  <a:schemeClr val="accent1">
                    <a:lumMod val="75000"/>
                  </a:schemeClr>
                </a:solidFill>
                <a:latin typeface="+mj-lt"/>
              </a:rPr>
              <a:t>Pediatr</a:t>
            </a:r>
            <a:r>
              <a:rPr lang="en-US" sz="1400" i="1" dirty="0" smtClean="0">
                <a:solidFill>
                  <a:schemeClr val="accent1">
                    <a:lumMod val="75000"/>
                  </a:schemeClr>
                </a:solidFill>
                <a:latin typeface="+mj-lt"/>
              </a:rPr>
              <a:t>, </a:t>
            </a:r>
            <a:r>
              <a:rPr lang="en-US" sz="1400" dirty="0" smtClean="0">
                <a:solidFill>
                  <a:schemeClr val="accent1">
                    <a:lumMod val="75000"/>
                  </a:schemeClr>
                </a:solidFill>
                <a:latin typeface="+mj-lt"/>
              </a:rPr>
              <a:t>2013)</a:t>
            </a:r>
          </a:p>
          <a:p>
            <a:endParaRPr lang="en-US" sz="2800" dirty="0" smtClean="0">
              <a:solidFill>
                <a:schemeClr val="accent1">
                  <a:lumMod val="75000"/>
                </a:schemeClr>
              </a:solidFill>
              <a:latin typeface="+mj-lt"/>
            </a:endParaRPr>
          </a:p>
          <a:p>
            <a:r>
              <a:rPr lang="en-US" sz="2800" dirty="0" smtClean="0">
                <a:solidFill>
                  <a:schemeClr val="accent1">
                    <a:lumMod val="75000"/>
                  </a:schemeClr>
                </a:solidFill>
                <a:latin typeface="+mj-lt"/>
              </a:rPr>
              <a:t>EHMD Reduced probability of remaining on PN </a:t>
            </a:r>
            <a:r>
              <a:rPr lang="en-US" sz="1400" dirty="0" smtClean="0">
                <a:solidFill>
                  <a:schemeClr val="accent1">
                    <a:lumMod val="75000"/>
                  </a:schemeClr>
                </a:solidFill>
                <a:latin typeface="+mj-lt"/>
              </a:rPr>
              <a:t>(</a:t>
            </a:r>
            <a:r>
              <a:rPr lang="en-US" sz="1400" dirty="0" err="1" smtClean="0">
                <a:solidFill>
                  <a:schemeClr val="accent1">
                    <a:lumMod val="75000"/>
                  </a:schemeClr>
                </a:solidFill>
                <a:latin typeface="+mj-lt"/>
              </a:rPr>
              <a:t>Ghandehari</a:t>
            </a:r>
            <a:r>
              <a:rPr lang="en-US" sz="1400" dirty="0" smtClean="0">
                <a:solidFill>
                  <a:schemeClr val="accent1">
                    <a:lumMod val="75000"/>
                  </a:schemeClr>
                </a:solidFill>
                <a:latin typeface="+mj-lt"/>
              </a:rPr>
              <a:t> H.</a:t>
            </a:r>
            <a:r>
              <a:rPr lang="en-US" sz="1400" i="1" dirty="0" smtClean="0">
                <a:solidFill>
                  <a:schemeClr val="accent1">
                    <a:lumMod val="75000"/>
                  </a:schemeClr>
                </a:solidFill>
                <a:latin typeface="+mj-lt"/>
              </a:rPr>
              <a:t> BMC Research Notes </a:t>
            </a:r>
            <a:r>
              <a:rPr lang="en-US" sz="1400" dirty="0" smtClean="0">
                <a:solidFill>
                  <a:schemeClr val="accent1">
                    <a:lumMod val="75000"/>
                  </a:schemeClr>
                </a:solidFill>
                <a:latin typeface="+mj-lt"/>
              </a:rPr>
              <a:t>2012)</a:t>
            </a:r>
          </a:p>
        </p:txBody>
      </p:sp>
      <p:sp>
        <p:nvSpPr>
          <p:cNvPr id="4" name="TextBox 3"/>
          <p:cNvSpPr txBox="1"/>
          <p:nvPr/>
        </p:nvSpPr>
        <p:spPr>
          <a:xfrm>
            <a:off x="3962430" y="6185802"/>
            <a:ext cx="4724370" cy="307777"/>
          </a:xfrm>
          <a:prstGeom prst="rect">
            <a:avLst/>
          </a:prstGeom>
          <a:noFill/>
        </p:spPr>
        <p:txBody>
          <a:bodyPr wrap="none" rtlCol="0">
            <a:spAutoFit/>
          </a:bodyPr>
          <a:lstStyle/>
          <a:p>
            <a:r>
              <a:rPr lang="en-US" sz="1400" dirty="0" smtClean="0">
                <a:solidFill>
                  <a:schemeClr val="accent1">
                    <a:lumMod val="75000"/>
                  </a:schemeClr>
                </a:solidFill>
              </a:rPr>
              <a:t>EHMD= Exclusive Human Milk Diet; PN= Parenteral Nutrition</a:t>
            </a:r>
            <a:endParaRPr lang="en-US" sz="1400" dirty="0">
              <a:solidFill>
                <a:schemeClr val="accent1">
                  <a:lumMod val="75000"/>
                </a:schemeClr>
              </a:solidFill>
            </a:endParaRPr>
          </a:p>
        </p:txBody>
      </p:sp>
    </p:spTree>
    <p:extLst>
      <p:ext uri="{BB962C8B-B14F-4D97-AF65-F5344CB8AC3E}">
        <p14:creationId xmlns:p14="http://schemas.microsoft.com/office/powerpoint/2010/main" val="860740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a:xfrm>
            <a:off x="4724400" y="4495800"/>
            <a:ext cx="4176747" cy="295835"/>
          </a:xfrm>
          <a:prstGeom prst="rect">
            <a:avLst/>
          </a:prstGeom>
          <a:solidFill>
            <a:srgbClr val="0070C0"/>
          </a:solidFill>
          <a:ln w="15875">
            <a:solidFill>
              <a:schemeClr val="bg1">
                <a:lumMod val="75000"/>
              </a:schemeClr>
            </a:solidFill>
          </a:ln>
          <a:effectLst>
            <a:outerShdw blurRad="381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1"/>
          <a:lstStyle/>
          <a:p>
            <a:pPr algn="ctr"/>
            <a:r>
              <a:rPr lang="en-US" sz="1300" b="1" dirty="0">
                <a:solidFill>
                  <a:srgbClr val="FFFFFF"/>
                </a:solidFill>
                <a:cs typeface="Calibri" pitchFamily="34" charset="0"/>
              </a:rPr>
              <a:t>Incidence of Surgical NEC</a:t>
            </a:r>
          </a:p>
        </p:txBody>
      </p:sp>
      <p:sp>
        <p:nvSpPr>
          <p:cNvPr id="7" name="Rectangle 6"/>
          <p:cNvSpPr>
            <a:spLocks/>
          </p:cNvSpPr>
          <p:nvPr/>
        </p:nvSpPr>
        <p:spPr>
          <a:xfrm>
            <a:off x="152400" y="4495800"/>
            <a:ext cx="4176747" cy="295835"/>
          </a:xfrm>
          <a:prstGeom prst="rect">
            <a:avLst/>
          </a:prstGeom>
          <a:solidFill>
            <a:srgbClr val="0070C0"/>
          </a:solidFill>
          <a:ln w="15875">
            <a:solidFill>
              <a:schemeClr val="bg1">
                <a:lumMod val="75000"/>
              </a:schemeClr>
            </a:solidFill>
          </a:ln>
          <a:effectLst>
            <a:outerShdw blurRad="381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1"/>
          <a:lstStyle/>
          <a:p>
            <a:pPr algn="ctr"/>
            <a:r>
              <a:rPr lang="en-US" sz="1300" b="1" dirty="0">
                <a:solidFill>
                  <a:srgbClr val="FFFFFF"/>
                </a:solidFill>
                <a:cs typeface="Calibri" pitchFamily="34" charset="0"/>
              </a:rPr>
              <a:t>Incidence of NEC</a:t>
            </a:r>
          </a:p>
        </p:txBody>
      </p:sp>
      <p:graphicFrame>
        <p:nvGraphicFramePr>
          <p:cNvPr id="8" name="Chart 7" descr="Any Cow Milk-Based Nutrition" title="Any Cow Milk-Based Nutrition"/>
          <p:cNvGraphicFramePr/>
          <p:nvPr>
            <p:extLst>
              <p:ext uri="{D42A27DB-BD31-4B8C-83A1-F6EECF244321}">
                <p14:modId xmlns:p14="http://schemas.microsoft.com/office/powerpoint/2010/main" val="2152449881"/>
              </p:ext>
            </p:extLst>
          </p:nvPr>
        </p:nvGraphicFramePr>
        <p:xfrm>
          <a:off x="228600" y="2258754"/>
          <a:ext cx="4156787" cy="219631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973064" y="3096250"/>
            <a:ext cx="815710" cy="461665"/>
          </a:xfrm>
          <a:prstGeom prst="rect">
            <a:avLst/>
          </a:prstGeom>
          <a:noFill/>
        </p:spPr>
        <p:txBody>
          <a:bodyPr wrap="square" rtlCol="0">
            <a:spAutoFit/>
          </a:bodyPr>
          <a:lstStyle/>
          <a:p>
            <a:pPr algn="ctr"/>
            <a:r>
              <a:rPr lang="en-US" sz="1200" dirty="0">
                <a:solidFill>
                  <a:schemeClr val="tx1">
                    <a:lumMod val="50000"/>
                  </a:schemeClr>
                </a:solidFill>
                <a:cs typeface="Calibri" pitchFamily="34" charset="0"/>
              </a:rPr>
              <a:t>5</a:t>
            </a:r>
            <a:r>
              <a:rPr lang="en-US" sz="1200" dirty="0" smtClean="0">
                <a:solidFill>
                  <a:schemeClr val="tx1">
                    <a:lumMod val="50000"/>
                  </a:schemeClr>
                </a:solidFill>
                <a:cs typeface="Calibri" pitchFamily="34" charset="0"/>
              </a:rPr>
              <a:t>%</a:t>
            </a:r>
            <a:r>
              <a:rPr lang="en-US" sz="1200" dirty="0">
                <a:solidFill>
                  <a:schemeClr val="tx1">
                    <a:lumMod val="50000"/>
                  </a:schemeClr>
                </a:solidFill>
                <a:cs typeface="Calibri" pitchFamily="34" charset="0"/>
              </a:rPr>
              <a:t/>
            </a:r>
            <a:br>
              <a:rPr lang="en-US" sz="1200" dirty="0">
                <a:solidFill>
                  <a:schemeClr val="tx1">
                    <a:lumMod val="50000"/>
                  </a:schemeClr>
                </a:solidFill>
                <a:cs typeface="Calibri" pitchFamily="34" charset="0"/>
              </a:rPr>
            </a:br>
            <a:r>
              <a:rPr lang="en-US" sz="1200" dirty="0">
                <a:solidFill>
                  <a:schemeClr val="tx1">
                    <a:lumMod val="50000"/>
                  </a:schemeClr>
                </a:solidFill>
                <a:cs typeface="Calibri" pitchFamily="34" charset="0"/>
              </a:rPr>
              <a:t>p=0.002</a:t>
            </a:r>
          </a:p>
        </p:txBody>
      </p:sp>
      <p:graphicFrame>
        <p:nvGraphicFramePr>
          <p:cNvPr id="14" name="Chart 13"/>
          <p:cNvGraphicFramePr/>
          <p:nvPr>
            <p:extLst>
              <p:ext uri="{D42A27DB-BD31-4B8C-83A1-F6EECF244321}">
                <p14:modId xmlns:p14="http://schemas.microsoft.com/office/powerpoint/2010/main" val="963857406"/>
              </p:ext>
            </p:extLst>
          </p:nvPr>
        </p:nvGraphicFramePr>
        <p:xfrm>
          <a:off x="4648200" y="2334954"/>
          <a:ext cx="4156787" cy="212011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5293576" y="3405867"/>
            <a:ext cx="1017680" cy="461665"/>
          </a:xfrm>
          <a:prstGeom prst="rect">
            <a:avLst/>
          </a:prstGeom>
          <a:noFill/>
        </p:spPr>
        <p:txBody>
          <a:bodyPr wrap="square" rtlCol="0">
            <a:spAutoFit/>
          </a:bodyPr>
          <a:lstStyle/>
          <a:p>
            <a:pPr algn="ctr"/>
            <a:r>
              <a:rPr lang="en-US" sz="1200" dirty="0">
                <a:solidFill>
                  <a:schemeClr val="tx1">
                    <a:lumMod val="50000"/>
                  </a:schemeClr>
                </a:solidFill>
                <a:cs typeface="Calibri" pitchFamily="34" charset="0"/>
              </a:rPr>
              <a:t>1</a:t>
            </a:r>
            <a:r>
              <a:rPr lang="en-US" sz="1200" dirty="0" smtClean="0">
                <a:solidFill>
                  <a:schemeClr val="tx1">
                    <a:lumMod val="50000"/>
                  </a:schemeClr>
                </a:solidFill>
                <a:cs typeface="Calibri" pitchFamily="34" charset="0"/>
              </a:rPr>
              <a:t>%</a:t>
            </a:r>
            <a:r>
              <a:rPr lang="en-US" sz="1200" dirty="0">
                <a:solidFill>
                  <a:schemeClr val="tx1">
                    <a:lumMod val="50000"/>
                  </a:schemeClr>
                </a:solidFill>
                <a:cs typeface="Calibri" pitchFamily="34" charset="0"/>
              </a:rPr>
              <a:t/>
            </a:r>
            <a:br>
              <a:rPr lang="en-US" sz="1200" dirty="0">
                <a:solidFill>
                  <a:schemeClr val="tx1">
                    <a:lumMod val="50000"/>
                  </a:schemeClr>
                </a:solidFill>
                <a:cs typeface="Calibri" pitchFamily="34" charset="0"/>
              </a:rPr>
            </a:br>
            <a:r>
              <a:rPr lang="en-US" sz="1200" dirty="0">
                <a:solidFill>
                  <a:schemeClr val="tx1">
                    <a:lumMod val="50000"/>
                  </a:schemeClr>
                </a:solidFill>
                <a:cs typeface="Calibri" pitchFamily="34" charset="0"/>
              </a:rPr>
              <a:t>p=0.0003</a:t>
            </a:r>
          </a:p>
        </p:txBody>
      </p:sp>
      <p:sp>
        <p:nvSpPr>
          <p:cNvPr id="2" name="TextBox 1"/>
          <p:cNvSpPr txBox="1"/>
          <p:nvPr/>
        </p:nvSpPr>
        <p:spPr>
          <a:xfrm>
            <a:off x="542696" y="5029200"/>
            <a:ext cx="8077200" cy="830997"/>
          </a:xfrm>
          <a:prstGeom prst="rect">
            <a:avLst/>
          </a:prstGeom>
          <a:noFill/>
        </p:spPr>
        <p:txBody>
          <a:bodyPr wrap="square" rtlCol="0">
            <a:spAutoFit/>
          </a:bodyPr>
          <a:lstStyle/>
          <a:p>
            <a:pPr algn="ctr"/>
            <a:r>
              <a:rPr lang="en-US" sz="1600" i="1" dirty="0">
                <a:solidFill>
                  <a:schemeClr val="tx1">
                    <a:lumMod val="50000"/>
                  </a:schemeClr>
                </a:solidFill>
              </a:rPr>
              <a:t>“An exclusive human milk diet, devoid of cow milk containing products, was associated with lower mortality and morbidity in extremely preterm infants without compromising growth and should be considered as an approach to nutritional care of these infants.”</a:t>
            </a:r>
          </a:p>
        </p:txBody>
      </p:sp>
      <p:sp>
        <p:nvSpPr>
          <p:cNvPr id="4" name="Rectangle 3"/>
          <p:cNvSpPr/>
          <p:nvPr/>
        </p:nvSpPr>
        <p:spPr>
          <a:xfrm>
            <a:off x="228600" y="1877754"/>
            <a:ext cx="8077200" cy="523220"/>
          </a:xfrm>
          <a:prstGeom prst="rect">
            <a:avLst/>
          </a:prstGeom>
        </p:spPr>
        <p:txBody>
          <a:bodyPr wrap="square">
            <a:spAutoFit/>
          </a:bodyPr>
          <a:lstStyle/>
          <a:p>
            <a:r>
              <a:rPr lang="en-US" sz="2800" b="1" dirty="0">
                <a:solidFill>
                  <a:srgbClr val="003399"/>
                </a:solidFill>
              </a:rPr>
              <a:t>Combined Clinical Trial Data Analysis-Results</a:t>
            </a:r>
            <a:endParaRPr lang="en-US" sz="2800" dirty="0">
              <a:solidFill>
                <a:srgbClr val="003399"/>
              </a:solidFill>
            </a:endParaRPr>
          </a:p>
        </p:txBody>
      </p:sp>
      <p:sp>
        <p:nvSpPr>
          <p:cNvPr id="17" name="Rectangle 16"/>
          <p:cNvSpPr/>
          <p:nvPr/>
        </p:nvSpPr>
        <p:spPr>
          <a:xfrm>
            <a:off x="228599" y="6364953"/>
            <a:ext cx="7425965" cy="307777"/>
          </a:xfrm>
          <a:prstGeom prst="rect">
            <a:avLst/>
          </a:prstGeom>
        </p:spPr>
        <p:txBody>
          <a:bodyPr wrap="square">
            <a:spAutoFit/>
          </a:bodyPr>
          <a:lstStyle/>
          <a:p>
            <a:r>
              <a:rPr lang="en-US" sz="1400" dirty="0">
                <a:solidFill>
                  <a:schemeClr val="accent1">
                    <a:lumMod val="75000"/>
                  </a:schemeClr>
                </a:solidFill>
                <a:ea typeface="+mj-ea"/>
                <a:cs typeface="+mj-cs"/>
              </a:rPr>
              <a:t>Source: </a:t>
            </a:r>
            <a:r>
              <a:rPr lang="ro-RO" sz="1400" dirty="0">
                <a:solidFill>
                  <a:schemeClr val="accent1">
                    <a:lumMod val="75000"/>
                  </a:schemeClr>
                </a:solidFill>
                <a:ea typeface="+mj-ea"/>
                <a:cs typeface="+mj-cs"/>
              </a:rPr>
              <a:t>Abrams S, et al. Breastfeed Med. 2014;9:29-37. doi:10.1089/bfm.2014.0024.</a:t>
            </a:r>
            <a:endParaRPr lang="en-US" sz="1400" dirty="0">
              <a:solidFill>
                <a:schemeClr val="accent1">
                  <a:lumMod val="75000"/>
                </a:schemeClr>
              </a:solidFill>
              <a:ea typeface="+mj-ea"/>
              <a:cs typeface="+mj-cs"/>
            </a:endParaRPr>
          </a:p>
        </p:txBody>
      </p:sp>
      <p:sp>
        <p:nvSpPr>
          <p:cNvPr id="12" name="Content Placeholder 2"/>
          <p:cNvSpPr txBox="1">
            <a:spLocks/>
          </p:cNvSpPr>
          <p:nvPr/>
        </p:nvSpPr>
        <p:spPr bwMode="auto">
          <a:xfrm>
            <a:off x="252451" y="841908"/>
            <a:ext cx="809912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a:lnSpc>
                <a:spcPct val="150000"/>
              </a:lnSpc>
              <a:spcBef>
                <a:spcPct val="20000"/>
              </a:spcBef>
              <a:defRPr/>
            </a:pPr>
            <a:r>
              <a:rPr lang="en-US" sz="3400" dirty="0">
                <a:solidFill>
                  <a:schemeClr val="bg1"/>
                </a:solidFill>
                <a:latin typeface="+mj-lt"/>
                <a:ea typeface="+mj-ea"/>
                <a:cs typeface="+mj-cs"/>
              </a:rPr>
              <a:t>The Exclusive Human Milk Diet and NEC</a:t>
            </a:r>
          </a:p>
        </p:txBody>
      </p:sp>
    </p:spTree>
    <p:extLst>
      <p:ext uri="{BB962C8B-B14F-4D97-AF65-F5344CB8AC3E}">
        <p14:creationId xmlns:p14="http://schemas.microsoft.com/office/powerpoint/2010/main" val="3488162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1937780"/>
          </a:xfrm>
        </p:spPr>
        <p:txBody>
          <a:bodyPr>
            <a:normAutofit/>
          </a:bodyPr>
          <a:lstStyle/>
          <a:p>
            <a:pPr marL="0" indent="0" algn="ctr">
              <a:buNone/>
            </a:pPr>
            <a:r>
              <a:rPr lang="en-US" sz="5400" b="1" dirty="0" smtClean="0">
                <a:solidFill>
                  <a:schemeClr val="accent1">
                    <a:lumMod val="75000"/>
                  </a:schemeClr>
                </a:solidFill>
                <a:latin typeface="+mj-lt"/>
              </a:rPr>
              <a:t>Other Benefits Beyond NEC</a:t>
            </a:r>
            <a:endParaRPr lang="en-US" sz="5400" b="1" dirty="0">
              <a:solidFill>
                <a:schemeClr val="accent1">
                  <a:lumMod val="75000"/>
                </a:schemeClr>
              </a:solidFill>
              <a:latin typeface="+mj-lt"/>
            </a:endParaRPr>
          </a:p>
        </p:txBody>
      </p:sp>
    </p:spTree>
    <p:extLst>
      <p:ext uri="{BB962C8B-B14F-4D97-AF65-F5344CB8AC3E}">
        <p14:creationId xmlns:p14="http://schemas.microsoft.com/office/powerpoint/2010/main" val="1505234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26522"/>
            <a:ext cx="8229600" cy="1594129"/>
          </a:xfrm>
        </p:spPr>
        <p:txBody>
          <a:bodyPr anchor="t">
            <a:noAutofit/>
          </a:bodyPr>
          <a:lstStyle/>
          <a:p>
            <a:pPr defTabSz="457200" fontAlgn="base">
              <a:lnSpc>
                <a:spcPct val="150000"/>
              </a:lnSpc>
              <a:spcAft>
                <a:spcPct val="0"/>
              </a:spcAft>
              <a:defRPr/>
            </a:pPr>
            <a:r>
              <a:rPr lang="en-US" sz="2800" dirty="0">
                <a:solidFill>
                  <a:schemeClr val="bg1"/>
                </a:solidFill>
              </a:rPr>
              <a:t>Greater Mortality &amp; Morbidity in Extremely Preterm Infants Fed a Diet Containing Cow Milk Protein Products</a:t>
            </a:r>
          </a:p>
        </p:txBody>
      </p:sp>
      <p:sp>
        <p:nvSpPr>
          <p:cNvPr id="3" name="Content Placeholder 2"/>
          <p:cNvSpPr>
            <a:spLocks noGrp="1"/>
          </p:cNvSpPr>
          <p:nvPr>
            <p:ph idx="1"/>
          </p:nvPr>
        </p:nvSpPr>
        <p:spPr>
          <a:xfrm>
            <a:off x="457200" y="3164249"/>
            <a:ext cx="8229600" cy="2589436"/>
          </a:xfrm>
        </p:spPr>
        <p:txBody>
          <a:bodyPr>
            <a:normAutofit/>
          </a:bodyPr>
          <a:lstStyle/>
          <a:p>
            <a:pPr marL="0" indent="0">
              <a:buNone/>
            </a:pPr>
            <a:r>
              <a:rPr lang="en-US" sz="2800" dirty="0">
                <a:solidFill>
                  <a:schemeClr val="accent1">
                    <a:lumMod val="75000"/>
                  </a:schemeClr>
                </a:solidFill>
                <a:latin typeface="+mj-lt"/>
              </a:rPr>
              <a:t>EHMD had lower Mortality, NEC, Surgical NEC, </a:t>
            </a:r>
            <a:r>
              <a:rPr lang="en-US" sz="2800" dirty="0" smtClean="0">
                <a:solidFill>
                  <a:schemeClr val="accent1">
                    <a:lumMod val="75000"/>
                  </a:schemeClr>
                </a:solidFill>
                <a:latin typeface="+mj-lt"/>
              </a:rPr>
              <a:t>Sepsis</a:t>
            </a:r>
            <a:endParaRPr lang="en-US" sz="2800" dirty="0">
              <a:solidFill>
                <a:schemeClr val="accent1">
                  <a:lumMod val="75000"/>
                </a:schemeClr>
              </a:solidFill>
              <a:latin typeface="+mj-lt"/>
            </a:endParaRPr>
          </a:p>
          <a:p>
            <a:pPr marL="0" indent="0">
              <a:buNone/>
            </a:pPr>
            <a:endParaRPr lang="en-US" sz="2000" i="1" dirty="0" smtClean="0">
              <a:solidFill>
                <a:schemeClr val="tx1">
                  <a:lumMod val="50000"/>
                </a:schemeClr>
              </a:solidFill>
              <a:latin typeface="Candara" pitchFamily="34" charset="0"/>
              <a:ea typeface="MS PGothic" pitchFamily="34" charset="-128"/>
            </a:endParaRPr>
          </a:p>
          <a:p>
            <a:pPr marL="0" indent="0" algn="ctr">
              <a:buNone/>
            </a:pPr>
            <a:r>
              <a:rPr lang="en-US" sz="2400" i="1" dirty="0" smtClean="0">
                <a:solidFill>
                  <a:schemeClr val="tx1">
                    <a:lumMod val="50000"/>
                  </a:schemeClr>
                </a:solidFill>
                <a:latin typeface="Candara" pitchFamily="34" charset="0"/>
                <a:ea typeface="MS PGothic" pitchFamily="34" charset="-128"/>
              </a:rPr>
              <a:t>“</a:t>
            </a:r>
            <a:r>
              <a:rPr lang="en-US" sz="2400" i="1" dirty="0">
                <a:solidFill>
                  <a:schemeClr val="tx1">
                    <a:lumMod val="50000"/>
                  </a:schemeClr>
                </a:solidFill>
                <a:latin typeface="Candara" pitchFamily="34" charset="0"/>
                <a:ea typeface="MS PGothic" pitchFamily="34" charset="-128"/>
              </a:rPr>
              <a:t>For each 10% increase in the intake of other than an EHMD, the risk of NEC increases by 11.8%, and the risk of surgical NEC increases by 21%....For each 10% increase in the intake of other than an EHMD, there was a 17.9% increase in risk of sepsis.” </a:t>
            </a:r>
            <a:endParaRPr lang="en-US" sz="2400" i="1" dirty="0" smtClean="0">
              <a:solidFill>
                <a:schemeClr val="tx1">
                  <a:lumMod val="50000"/>
                </a:schemeClr>
              </a:solidFill>
              <a:latin typeface="Candara" pitchFamily="34" charset="0"/>
              <a:ea typeface="MS PGothic" pitchFamily="34" charset="-128"/>
            </a:endParaRPr>
          </a:p>
          <a:p>
            <a:pPr marL="0" indent="0">
              <a:buNone/>
            </a:pPr>
            <a:endParaRPr lang="en-US" dirty="0">
              <a:solidFill>
                <a:schemeClr val="accent1">
                  <a:lumMod val="75000"/>
                </a:schemeClr>
              </a:solidFill>
            </a:endParaRPr>
          </a:p>
        </p:txBody>
      </p:sp>
      <p:sp>
        <p:nvSpPr>
          <p:cNvPr id="5" name="TextBox 4"/>
          <p:cNvSpPr txBox="1"/>
          <p:nvPr/>
        </p:nvSpPr>
        <p:spPr>
          <a:xfrm>
            <a:off x="457200" y="6297283"/>
            <a:ext cx="5602816" cy="338554"/>
          </a:xfrm>
          <a:prstGeom prst="rect">
            <a:avLst/>
          </a:prstGeom>
          <a:noFill/>
        </p:spPr>
        <p:txBody>
          <a:bodyPr wrap="none" rtlCol="0">
            <a:spAutoFit/>
          </a:bodyPr>
          <a:lstStyle/>
          <a:p>
            <a:r>
              <a:rPr lang="en-US" sz="1600" dirty="0" smtClean="0">
                <a:solidFill>
                  <a:schemeClr val="accent1">
                    <a:lumMod val="75000"/>
                  </a:schemeClr>
                </a:solidFill>
                <a:ea typeface="+mj-ea"/>
                <a:cs typeface="+mj-cs"/>
              </a:rPr>
              <a:t>Source: Abrams </a:t>
            </a:r>
            <a:r>
              <a:rPr lang="en-US" sz="1600" dirty="0">
                <a:solidFill>
                  <a:schemeClr val="accent1">
                    <a:lumMod val="75000"/>
                  </a:schemeClr>
                </a:solidFill>
                <a:ea typeface="+mj-ea"/>
                <a:cs typeface="+mj-cs"/>
              </a:rPr>
              <a:t>SA, et. Al.  Breastfeeding Medicine 2014:9;0:1-5</a:t>
            </a:r>
          </a:p>
        </p:txBody>
      </p:sp>
    </p:spTree>
    <p:extLst>
      <p:ext uri="{BB962C8B-B14F-4D97-AF65-F5344CB8AC3E}">
        <p14:creationId xmlns:p14="http://schemas.microsoft.com/office/powerpoint/2010/main" val="314319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157"/>
            <a:ext cx="8375715" cy="1743958"/>
          </a:xfrm>
        </p:spPr>
        <p:txBody>
          <a:bodyPr anchor="ctr">
            <a:noAutofit/>
          </a:bodyPr>
          <a:lstStyle/>
          <a:p>
            <a:pPr defTabSz="457200" fontAlgn="base">
              <a:lnSpc>
                <a:spcPct val="150000"/>
              </a:lnSpc>
              <a:spcAft>
                <a:spcPct val="0"/>
              </a:spcAft>
              <a:defRPr/>
            </a:pPr>
            <a:r>
              <a:rPr lang="en-US" sz="2800" dirty="0">
                <a:solidFill>
                  <a:schemeClr val="bg1"/>
                </a:solidFill>
              </a:rPr>
              <a:t>More Human Milk = More Chance of Remaining NEC Free, Combined Clinical Trial Data Analysis</a:t>
            </a:r>
            <a:br>
              <a:rPr lang="en-US" sz="2800" dirty="0">
                <a:solidFill>
                  <a:schemeClr val="bg1"/>
                </a:solidFill>
              </a:rPr>
            </a:br>
            <a:endParaRPr lang="en-US" sz="2800" dirty="0">
              <a:solidFill>
                <a:schemeClr val="bg1"/>
              </a:solidFill>
            </a:endParaRPr>
          </a:p>
        </p:txBody>
      </p:sp>
      <p:grpSp>
        <p:nvGrpSpPr>
          <p:cNvPr id="4" name="Group 3"/>
          <p:cNvGrpSpPr/>
          <p:nvPr/>
        </p:nvGrpSpPr>
        <p:grpSpPr>
          <a:xfrm>
            <a:off x="1066800" y="2514600"/>
            <a:ext cx="6096000" cy="3922597"/>
            <a:chOff x="260223" y="1102660"/>
            <a:chExt cx="4338869" cy="2735355"/>
          </a:xfrm>
        </p:grpSpPr>
        <p:graphicFrame>
          <p:nvGraphicFramePr>
            <p:cNvPr id="5" name="Chart 4"/>
            <p:cNvGraphicFramePr/>
            <p:nvPr>
              <p:extLst>
                <p:ext uri="{D42A27DB-BD31-4B8C-83A1-F6EECF244321}">
                  <p14:modId xmlns:p14="http://schemas.microsoft.com/office/powerpoint/2010/main" val="3489770246"/>
                </p:ext>
              </p:extLst>
            </p:nvPr>
          </p:nvGraphicFramePr>
          <p:xfrm>
            <a:off x="260223" y="1407460"/>
            <a:ext cx="4267201" cy="24305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p:cNvSpPr>
            <p:nvPr/>
          </p:nvSpPr>
          <p:spPr>
            <a:xfrm>
              <a:off x="301412" y="1102660"/>
              <a:ext cx="4297680" cy="295835"/>
            </a:xfrm>
            <a:prstGeom prst="rect">
              <a:avLst/>
            </a:prstGeom>
            <a:solidFill>
              <a:schemeClr val="bg1">
                <a:lumMod val="95000"/>
              </a:schemeClr>
            </a:solidFill>
            <a:ln w="15875">
              <a:solidFill>
                <a:schemeClr val="tx1"/>
              </a:solidFill>
            </a:ln>
            <a:effectLst>
              <a:outerShdw blurRad="381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 tIns="45720" rIns="45720" bIns="45720" rtlCol="0" anchor="ctr" anchorCtr="1"/>
            <a:lstStyle/>
            <a:p>
              <a:pPr algn="ctr" defTabSz="457200" eaLnBrk="0" fontAlgn="base" hangingPunct="0">
                <a:spcBef>
                  <a:spcPct val="0"/>
                </a:spcBef>
                <a:spcAft>
                  <a:spcPct val="0"/>
                </a:spcAft>
              </a:pPr>
              <a:r>
                <a:rPr lang="en-US" sz="1400" dirty="0">
                  <a:solidFill>
                    <a:prstClr val="black"/>
                  </a:solidFill>
                  <a:effectLst>
                    <a:outerShdw blurRad="38100" dist="38100" dir="2700000" algn="tl">
                      <a:srgbClr val="000000">
                        <a:alpha val="43137"/>
                      </a:srgbClr>
                    </a:outerShdw>
                  </a:effectLst>
                  <a:cs typeface="Calibri" pitchFamily="34" charset="0"/>
                </a:rPr>
                <a:t>Probability of Remaining NEC Free vs. </a:t>
              </a:r>
              <a:r>
                <a:rPr lang="en-US" sz="1400" dirty="0" smtClean="0">
                  <a:solidFill>
                    <a:prstClr val="black"/>
                  </a:solidFill>
                  <a:effectLst>
                    <a:outerShdw blurRad="38100" dist="38100" dir="2700000" algn="tl">
                      <a:srgbClr val="000000">
                        <a:alpha val="43137"/>
                      </a:srgbClr>
                    </a:outerShdw>
                  </a:effectLst>
                  <a:cs typeface="Calibri" pitchFamily="34" charset="0"/>
                </a:rPr>
                <a:t>% Cow </a:t>
              </a:r>
              <a:r>
                <a:rPr lang="en-US" sz="1400" dirty="0">
                  <a:solidFill>
                    <a:prstClr val="black"/>
                  </a:solidFill>
                  <a:effectLst>
                    <a:outerShdw blurRad="38100" dist="38100" dir="2700000" algn="tl">
                      <a:srgbClr val="000000">
                        <a:alpha val="43137"/>
                      </a:srgbClr>
                    </a:outerShdw>
                  </a:effectLst>
                  <a:cs typeface="Calibri" pitchFamily="34" charset="0"/>
                </a:rPr>
                <a:t>Milk-Based Diet</a:t>
              </a:r>
            </a:p>
          </p:txBody>
        </p:sp>
      </p:grpSp>
      <p:sp>
        <p:nvSpPr>
          <p:cNvPr id="7" name="Rectangle 6"/>
          <p:cNvSpPr/>
          <p:nvPr/>
        </p:nvSpPr>
        <p:spPr>
          <a:xfrm>
            <a:off x="457200" y="6349297"/>
            <a:ext cx="7696986" cy="307777"/>
          </a:xfrm>
          <a:prstGeom prst="rect">
            <a:avLst/>
          </a:prstGeom>
        </p:spPr>
        <p:txBody>
          <a:bodyPr wrap="square">
            <a:spAutoFit/>
          </a:bodyPr>
          <a:lstStyle/>
          <a:p>
            <a:pPr eaLnBrk="0" hangingPunct="0"/>
            <a:r>
              <a:rPr lang="en-US" sz="1400" dirty="0" smtClean="0">
                <a:solidFill>
                  <a:schemeClr val="accent1">
                    <a:lumMod val="75000"/>
                  </a:schemeClr>
                </a:solidFill>
                <a:ea typeface="+mj-ea"/>
                <a:cs typeface="+mj-cs"/>
              </a:rPr>
              <a:t>Source: </a:t>
            </a:r>
            <a:r>
              <a:rPr lang="ro-RO" sz="1400" dirty="0" smtClean="0">
                <a:solidFill>
                  <a:schemeClr val="accent1">
                    <a:lumMod val="75000"/>
                  </a:schemeClr>
                </a:solidFill>
                <a:ea typeface="+mj-ea"/>
                <a:cs typeface="+mj-cs"/>
              </a:rPr>
              <a:t>Abrams </a:t>
            </a:r>
            <a:r>
              <a:rPr lang="ro-RO" sz="1400" dirty="0">
                <a:solidFill>
                  <a:schemeClr val="accent1">
                    <a:lumMod val="75000"/>
                  </a:schemeClr>
                </a:solidFill>
                <a:ea typeface="+mj-ea"/>
                <a:cs typeface="+mj-cs"/>
              </a:rPr>
              <a:t>S, et al. Breastfeed Med. 2014;9:29-37. doi:10.1089/bfm.2014.0024.</a:t>
            </a:r>
            <a:endParaRPr lang="en-US" sz="1400" dirty="0">
              <a:solidFill>
                <a:schemeClr val="accent1">
                  <a:lumMod val="75000"/>
                </a:schemeClr>
              </a:solidFill>
              <a:ea typeface="+mj-ea"/>
              <a:cs typeface="+mj-cs"/>
            </a:endParaRPr>
          </a:p>
        </p:txBody>
      </p:sp>
    </p:spTree>
    <p:extLst>
      <p:ext uri="{BB962C8B-B14F-4D97-AF65-F5344CB8AC3E}">
        <p14:creationId xmlns:p14="http://schemas.microsoft.com/office/powerpoint/2010/main" val="1518612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873" y="421742"/>
            <a:ext cx="8163469" cy="1815882"/>
          </a:xfrm>
          <a:prstGeom prst="rect">
            <a:avLst/>
          </a:prstGeom>
        </p:spPr>
        <p:txBody>
          <a:bodyPr wrap="square">
            <a:spAutoFit/>
          </a:bodyPr>
          <a:lstStyle/>
          <a:p>
            <a:pPr>
              <a:lnSpc>
                <a:spcPct val="150000"/>
              </a:lnSpc>
              <a:defRPr/>
            </a:pPr>
            <a:r>
              <a:rPr lang="en-US" sz="2800" dirty="0">
                <a:solidFill>
                  <a:schemeClr val="bg1"/>
                </a:solidFill>
                <a:latin typeface="+mj-lt"/>
                <a:ea typeface="+mj-ea"/>
                <a:cs typeface="+mj-cs"/>
              </a:rPr>
              <a:t>More Human Milk = More Chance of Remaining Sepsis </a:t>
            </a:r>
            <a:r>
              <a:rPr lang="en-US" sz="2800" dirty="0" smtClean="0">
                <a:solidFill>
                  <a:schemeClr val="bg1"/>
                </a:solidFill>
                <a:latin typeface="+mj-lt"/>
                <a:ea typeface="+mj-ea"/>
                <a:cs typeface="+mj-cs"/>
              </a:rPr>
              <a:t>Free, Combined </a:t>
            </a:r>
            <a:r>
              <a:rPr lang="en-US" sz="2800" dirty="0">
                <a:solidFill>
                  <a:schemeClr val="bg1"/>
                </a:solidFill>
                <a:latin typeface="+mj-lt"/>
                <a:ea typeface="+mj-ea"/>
                <a:cs typeface="+mj-cs"/>
              </a:rPr>
              <a:t>Clinical Trial Data Analysis</a:t>
            </a:r>
          </a:p>
          <a:p>
            <a:pPr algn="ctr"/>
            <a:endParaRPr 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045" y="2683899"/>
            <a:ext cx="5242653" cy="354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93131" y="2286090"/>
            <a:ext cx="5686586" cy="307777"/>
          </a:xfrm>
          <a:prstGeom prst="rect">
            <a:avLst/>
          </a:prstGeom>
          <a:solidFill>
            <a:schemeClr val="bg1">
              <a:lumMod val="95000"/>
            </a:schemeClr>
          </a:solidFill>
          <a:ln>
            <a:solidFill>
              <a:schemeClr val="tx1"/>
            </a:solidFill>
          </a:ln>
        </p:spPr>
        <p:txBody>
          <a:bodyPr wrap="square">
            <a:spAutoFit/>
          </a:bodyPr>
          <a:lstStyle/>
          <a:p>
            <a:pPr algn="ctr" eaLnBrk="0" hangingPunct="0"/>
            <a:r>
              <a:rPr lang="en-US" sz="1400" dirty="0">
                <a:solidFill>
                  <a:prstClr val="black"/>
                </a:solidFill>
                <a:effectLst>
                  <a:outerShdw blurRad="38100" dist="38100" dir="2700000" algn="tl">
                    <a:srgbClr val="000000">
                      <a:alpha val="43137"/>
                    </a:srgbClr>
                  </a:outerShdw>
                </a:effectLst>
                <a:latin typeface="+mn-lt"/>
                <a:ea typeface="+mn-ea"/>
                <a:cs typeface="Calibri" pitchFamily="34" charset="0"/>
              </a:rPr>
              <a:t>Probability of Remaining Sepsis Free vs. % Cow Milk-Based Diet</a:t>
            </a:r>
          </a:p>
        </p:txBody>
      </p:sp>
      <p:sp>
        <p:nvSpPr>
          <p:cNvPr id="2" name="Rectangle 1"/>
          <p:cNvSpPr/>
          <p:nvPr/>
        </p:nvSpPr>
        <p:spPr>
          <a:xfrm>
            <a:off x="120767" y="6470030"/>
            <a:ext cx="7272071" cy="307777"/>
          </a:xfrm>
          <a:prstGeom prst="rect">
            <a:avLst/>
          </a:prstGeom>
        </p:spPr>
        <p:txBody>
          <a:bodyPr wrap="square">
            <a:spAutoFit/>
          </a:bodyPr>
          <a:lstStyle/>
          <a:p>
            <a:pPr eaLnBrk="0" hangingPunct="0"/>
            <a:r>
              <a:rPr lang="en-US" sz="1400" dirty="0" smtClean="0">
                <a:solidFill>
                  <a:schemeClr val="accent1">
                    <a:lumMod val="75000"/>
                  </a:schemeClr>
                </a:solidFill>
                <a:ea typeface="+mj-ea"/>
                <a:cs typeface="+mj-cs"/>
              </a:rPr>
              <a:t>Source: </a:t>
            </a:r>
            <a:r>
              <a:rPr lang="ro-RO" sz="1400" dirty="0" smtClean="0">
                <a:solidFill>
                  <a:schemeClr val="accent1">
                    <a:lumMod val="75000"/>
                  </a:schemeClr>
                </a:solidFill>
                <a:ea typeface="+mj-ea"/>
                <a:cs typeface="+mj-cs"/>
              </a:rPr>
              <a:t>Abrams </a:t>
            </a:r>
            <a:r>
              <a:rPr lang="ro-RO" sz="1400" dirty="0">
                <a:solidFill>
                  <a:schemeClr val="accent1">
                    <a:lumMod val="75000"/>
                  </a:schemeClr>
                </a:solidFill>
                <a:ea typeface="+mj-ea"/>
                <a:cs typeface="+mj-cs"/>
              </a:rPr>
              <a:t>S, et al. Breastfeed Med. 2014;9:29-37.</a:t>
            </a:r>
            <a:r>
              <a:rPr lang="en-US" sz="1400" dirty="0">
                <a:solidFill>
                  <a:schemeClr val="accent1">
                    <a:lumMod val="75000"/>
                  </a:schemeClr>
                </a:solidFill>
                <a:ea typeface="+mj-ea"/>
                <a:cs typeface="+mj-cs"/>
              </a:rPr>
              <a:t> </a:t>
            </a:r>
            <a:r>
              <a:rPr lang="ro-RO" sz="1400" dirty="0">
                <a:solidFill>
                  <a:schemeClr val="accent1">
                    <a:lumMod val="75000"/>
                  </a:schemeClr>
                </a:solidFill>
                <a:ea typeface="+mj-ea"/>
                <a:cs typeface="+mj-cs"/>
              </a:rPr>
              <a:t>doi:10.1089/bfm.2014.0024.</a:t>
            </a:r>
            <a:endParaRPr lang="en-US" sz="1400" dirty="0">
              <a:solidFill>
                <a:schemeClr val="accent1">
                  <a:lumMod val="75000"/>
                </a:schemeClr>
              </a:solidFill>
              <a:ea typeface="+mj-ea"/>
              <a:cs typeface="+mj-cs"/>
            </a:endParaRPr>
          </a:p>
        </p:txBody>
      </p:sp>
    </p:spTree>
    <p:extLst>
      <p:ext uri="{BB962C8B-B14F-4D97-AF65-F5344CB8AC3E}">
        <p14:creationId xmlns:p14="http://schemas.microsoft.com/office/powerpoint/2010/main" val="3822798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Disclosures</a:t>
            </a:r>
            <a:endParaRPr lang="en-US" dirty="0">
              <a:solidFill>
                <a:schemeClr val="bg1"/>
              </a:solidFill>
            </a:endParaRPr>
          </a:p>
        </p:txBody>
      </p:sp>
      <p:sp>
        <p:nvSpPr>
          <p:cNvPr id="3" name="Content Placeholder 2"/>
          <p:cNvSpPr>
            <a:spLocks noGrp="1"/>
          </p:cNvSpPr>
          <p:nvPr>
            <p:ph idx="1"/>
          </p:nvPr>
        </p:nvSpPr>
        <p:spPr/>
        <p:txBody>
          <a:bodyPr/>
          <a:lstStyle/>
          <a:p>
            <a:pPr marL="521208" indent="-457200"/>
            <a:r>
              <a:rPr lang="en-US" sz="2400" dirty="0" smtClean="0">
                <a:solidFill>
                  <a:schemeClr val="accent1">
                    <a:lumMod val="75000"/>
                  </a:schemeClr>
                </a:solidFill>
                <a:latin typeface="+mj-lt"/>
              </a:rPr>
              <a:t>I have had no disclosures until August 1, 2016 when I became a Prolacta Employee. I had no support from Prolacta Bioscience, financial or otherwise, at the time of my studies.</a:t>
            </a:r>
          </a:p>
          <a:p>
            <a:pPr marL="521208" indent="-457200"/>
            <a:endParaRPr lang="en-US" sz="2400" dirty="0" smtClean="0">
              <a:solidFill>
                <a:schemeClr val="accent1">
                  <a:lumMod val="75000"/>
                </a:schemeClr>
              </a:solidFill>
              <a:latin typeface="+mj-lt"/>
            </a:endParaRPr>
          </a:p>
          <a:p>
            <a:pPr marL="521208" indent="-457200"/>
            <a:r>
              <a:rPr lang="en-US" sz="2400" dirty="0" smtClean="0">
                <a:solidFill>
                  <a:schemeClr val="accent1">
                    <a:lumMod val="75000"/>
                  </a:schemeClr>
                </a:solidFill>
                <a:latin typeface="+mj-lt"/>
              </a:rPr>
              <a:t>This </a:t>
            </a:r>
            <a:r>
              <a:rPr lang="en-US" sz="2400" dirty="0">
                <a:solidFill>
                  <a:schemeClr val="accent1">
                    <a:lumMod val="75000"/>
                  </a:schemeClr>
                </a:solidFill>
                <a:latin typeface="+mj-lt"/>
              </a:rPr>
              <a:t>program may contain the mention of drugs or brands presented in a case study or comparative format using evidence-based research. Such examples are intended for educational and informational purposes and should not be perceived as an endorsement of any particular supplier, brand or drug.</a:t>
            </a:r>
          </a:p>
          <a:p>
            <a:pPr marL="521208" indent="-457200"/>
            <a:endParaRPr lang="en-US" dirty="0" smtClean="0">
              <a:solidFill>
                <a:schemeClr val="accent1">
                  <a:lumMod val="75000"/>
                </a:schemeClr>
              </a:solidFill>
              <a:latin typeface="+mj-lt"/>
            </a:endParaRPr>
          </a:p>
          <a:p>
            <a:endParaRPr lang="en-US" dirty="0"/>
          </a:p>
        </p:txBody>
      </p:sp>
    </p:spTree>
    <p:extLst>
      <p:ext uri="{BB962C8B-B14F-4D97-AF65-F5344CB8AC3E}">
        <p14:creationId xmlns:p14="http://schemas.microsoft.com/office/powerpoint/2010/main" val="1204484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101" y="2685691"/>
            <a:ext cx="4500971" cy="3696255"/>
          </a:xfrm>
        </p:spPr>
        <p:txBody>
          <a:bodyPr>
            <a:normAutofit/>
          </a:bodyPr>
          <a:lstStyle/>
          <a:p>
            <a:r>
              <a:rPr lang="en-US" sz="2400" dirty="0" smtClean="0">
                <a:solidFill>
                  <a:schemeClr val="accent1">
                    <a:lumMod val="75000"/>
                  </a:schemeClr>
                </a:solidFill>
                <a:latin typeface="+mj-lt"/>
              </a:rPr>
              <a:t>1587 Infants &lt;1250 g</a:t>
            </a:r>
          </a:p>
          <a:p>
            <a:r>
              <a:rPr lang="en-US" sz="2400" dirty="0" smtClean="0">
                <a:solidFill>
                  <a:schemeClr val="accent1">
                    <a:lumMod val="75000"/>
                  </a:schemeClr>
                </a:solidFill>
                <a:latin typeface="+mj-lt"/>
              </a:rPr>
              <a:t>4 Centers in 4 states</a:t>
            </a:r>
          </a:p>
          <a:p>
            <a:r>
              <a:rPr lang="en-US" sz="2400" dirty="0" smtClean="0">
                <a:solidFill>
                  <a:schemeClr val="accent1">
                    <a:lumMod val="75000"/>
                  </a:schemeClr>
                </a:solidFill>
                <a:latin typeface="+mj-lt"/>
              </a:rPr>
              <a:t>Retrospective cohort study</a:t>
            </a:r>
          </a:p>
          <a:p>
            <a:r>
              <a:rPr lang="en-US" sz="2400" b="1" i="1" dirty="0" smtClean="0">
                <a:solidFill>
                  <a:schemeClr val="accent1">
                    <a:lumMod val="75000"/>
                  </a:schemeClr>
                </a:solidFill>
                <a:latin typeface="+mj-lt"/>
              </a:rPr>
              <a:t>EHMD </a:t>
            </a:r>
            <a:r>
              <a:rPr lang="en-US" sz="2400" i="1" dirty="0" smtClean="0">
                <a:solidFill>
                  <a:schemeClr val="accent1">
                    <a:lumMod val="75000"/>
                  </a:schemeClr>
                </a:solidFill>
                <a:latin typeface="+mj-lt"/>
              </a:rPr>
              <a:t>had Significantly Lower</a:t>
            </a:r>
            <a:r>
              <a:rPr lang="en-US" sz="2400" dirty="0" smtClean="0">
                <a:solidFill>
                  <a:schemeClr val="accent1">
                    <a:lumMod val="75000"/>
                  </a:schemeClr>
                </a:solidFill>
                <a:latin typeface="+mj-lt"/>
              </a:rPr>
              <a:t>:</a:t>
            </a:r>
          </a:p>
          <a:p>
            <a:pPr lvl="1">
              <a:buFont typeface="Wingdings" panose="05000000000000000000" pitchFamily="2" charset="2"/>
              <a:buChar char="§"/>
            </a:pPr>
            <a:r>
              <a:rPr lang="en-US" sz="2000" dirty="0" smtClean="0">
                <a:solidFill>
                  <a:schemeClr val="accent1">
                    <a:lumMod val="75000"/>
                  </a:schemeClr>
                </a:solidFill>
                <a:latin typeface="+mj-lt"/>
              </a:rPr>
              <a:t>NEC</a:t>
            </a:r>
          </a:p>
          <a:p>
            <a:pPr lvl="1">
              <a:buFont typeface="Wingdings" panose="05000000000000000000" pitchFamily="2" charset="2"/>
              <a:buChar char="§"/>
            </a:pPr>
            <a:r>
              <a:rPr lang="en-US" sz="2000" dirty="0" smtClean="0">
                <a:solidFill>
                  <a:schemeClr val="accent1">
                    <a:lumMod val="75000"/>
                  </a:schemeClr>
                </a:solidFill>
                <a:latin typeface="+mj-lt"/>
              </a:rPr>
              <a:t>Mortality</a:t>
            </a:r>
          </a:p>
          <a:p>
            <a:pPr lvl="1">
              <a:buFont typeface="Wingdings" panose="05000000000000000000" pitchFamily="2" charset="2"/>
              <a:buChar char="§"/>
            </a:pPr>
            <a:r>
              <a:rPr lang="en-US" sz="2000" dirty="0" smtClean="0">
                <a:solidFill>
                  <a:schemeClr val="accent1">
                    <a:lumMod val="75000"/>
                  </a:schemeClr>
                </a:solidFill>
                <a:latin typeface="+mj-lt"/>
              </a:rPr>
              <a:t>Late Onset Sepsis</a:t>
            </a:r>
          </a:p>
          <a:p>
            <a:pPr lvl="1">
              <a:buFont typeface="Wingdings" panose="05000000000000000000" pitchFamily="2" charset="2"/>
              <a:buChar char="§"/>
            </a:pPr>
            <a:r>
              <a:rPr lang="en-US" sz="2000" dirty="0" smtClean="0">
                <a:solidFill>
                  <a:schemeClr val="accent1">
                    <a:lumMod val="75000"/>
                  </a:schemeClr>
                </a:solidFill>
                <a:latin typeface="+mj-lt"/>
              </a:rPr>
              <a:t>ROP</a:t>
            </a:r>
          </a:p>
          <a:p>
            <a:pPr lvl="1">
              <a:buFont typeface="Wingdings" panose="05000000000000000000" pitchFamily="2" charset="2"/>
              <a:buChar char="§"/>
            </a:pPr>
            <a:r>
              <a:rPr lang="en-US" sz="2000" dirty="0" smtClean="0">
                <a:solidFill>
                  <a:schemeClr val="accent1">
                    <a:lumMod val="75000"/>
                  </a:schemeClr>
                </a:solidFill>
                <a:latin typeface="+mj-lt"/>
              </a:rPr>
              <a:t>BPD</a:t>
            </a:r>
          </a:p>
          <a:p>
            <a:endParaRPr lang="en-US" sz="2800" dirty="0" smtClean="0"/>
          </a:p>
          <a:p>
            <a:pPr marL="0" indent="0">
              <a:buNone/>
            </a:pPr>
            <a:endParaRPr lang="en-US" sz="2800" dirty="0"/>
          </a:p>
        </p:txBody>
      </p:sp>
      <p:sp>
        <p:nvSpPr>
          <p:cNvPr id="4" name="TextBox 3"/>
          <p:cNvSpPr txBox="1"/>
          <p:nvPr/>
        </p:nvSpPr>
        <p:spPr>
          <a:xfrm>
            <a:off x="457200" y="6462909"/>
            <a:ext cx="4737194" cy="307777"/>
          </a:xfrm>
          <a:prstGeom prst="rect">
            <a:avLst/>
          </a:prstGeom>
          <a:noFill/>
        </p:spPr>
        <p:txBody>
          <a:bodyPr wrap="none" rtlCol="0">
            <a:spAutoFit/>
          </a:bodyPr>
          <a:lstStyle/>
          <a:p>
            <a:r>
              <a:rPr lang="en-US" sz="1400" dirty="0" smtClean="0">
                <a:solidFill>
                  <a:schemeClr val="accent1">
                    <a:lumMod val="75000"/>
                  </a:schemeClr>
                </a:solidFill>
              </a:rPr>
              <a:t>Source: Hair AB, et. al. Breastfeeding Medicine 2016;11(2):1-5.</a:t>
            </a:r>
            <a:endParaRPr lang="en-US" sz="1400" dirty="0">
              <a:solidFill>
                <a:schemeClr val="accent1">
                  <a:lumMod val="75000"/>
                </a:schemeClr>
              </a:solidFill>
            </a:endParaRPr>
          </a:p>
        </p:txBody>
      </p:sp>
      <p:pic>
        <p:nvPicPr>
          <p:cNvPr id="8194" name="Picture 2" descr="Image result for academy of breastfeeding medici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014" y="2793384"/>
            <a:ext cx="2662745" cy="34310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8101" y="1654611"/>
            <a:ext cx="8695899" cy="1138773"/>
          </a:xfrm>
          <a:prstGeom prst="rect">
            <a:avLst/>
          </a:prstGeom>
          <a:noFill/>
        </p:spPr>
        <p:txBody>
          <a:bodyPr wrap="square" rtlCol="0">
            <a:spAutoFit/>
          </a:bodyPr>
          <a:lstStyle/>
          <a:p>
            <a:r>
              <a:rPr lang="en-US" sz="2200" b="1" dirty="0" smtClean="0">
                <a:solidFill>
                  <a:schemeClr val="accent2">
                    <a:lumMod val="20000"/>
                    <a:lumOff val="80000"/>
                  </a:schemeClr>
                </a:solidFill>
                <a:latin typeface="+mj-lt"/>
              </a:rPr>
              <a:t>Beyond  </a:t>
            </a:r>
            <a:r>
              <a:rPr lang="en-US" sz="2200" b="1" dirty="0">
                <a:solidFill>
                  <a:schemeClr val="accent2">
                    <a:lumMod val="20000"/>
                    <a:lumOff val="80000"/>
                  </a:schemeClr>
                </a:solidFill>
                <a:latin typeface="+mj-lt"/>
              </a:rPr>
              <a:t>Necrotizing </a:t>
            </a:r>
            <a:r>
              <a:rPr lang="en-US" sz="2200" b="1" dirty="0" err="1">
                <a:solidFill>
                  <a:schemeClr val="accent2">
                    <a:lumMod val="20000"/>
                    <a:lumOff val="80000"/>
                  </a:schemeClr>
                </a:solidFill>
                <a:latin typeface="+mj-lt"/>
              </a:rPr>
              <a:t>Enterocolitis</a:t>
            </a:r>
            <a:r>
              <a:rPr lang="en-US" sz="2200" b="1" dirty="0">
                <a:solidFill>
                  <a:schemeClr val="accent2">
                    <a:lumMod val="20000"/>
                    <a:lumOff val="80000"/>
                  </a:schemeClr>
                </a:solidFill>
                <a:latin typeface="+mj-lt"/>
              </a:rPr>
              <a:t> Prevention: </a:t>
            </a:r>
            <a:endParaRPr lang="en-US" sz="2200" b="1" dirty="0" smtClean="0">
              <a:solidFill>
                <a:schemeClr val="accent2">
                  <a:lumMod val="20000"/>
                  <a:lumOff val="80000"/>
                </a:schemeClr>
              </a:solidFill>
              <a:latin typeface="+mj-lt"/>
            </a:endParaRPr>
          </a:p>
          <a:p>
            <a:r>
              <a:rPr lang="en-US" sz="2200" b="1" dirty="0" smtClean="0">
                <a:solidFill>
                  <a:schemeClr val="accent2">
                    <a:lumMod val="20000"/>
                    <a:lumOff val="80000"/>
                  </a:schemeClr>
                </a:solidFill>
                <a:latin typeface="+mj-lt"/>
              </a:rPr>
              <a:t>Improving </a:t>
            </a:r>
            <a:r>
              <a:rPr lang="en-US" sz="2200" b="1" dirty="0">
                <a:solidFill>
                  <a:schemeClr val="accent2">
                    <a:lumMod val="20000"/>
                    <a:lumOff val="80000"/>
                  </a:schemeClr>
                </a:solidFill>
                <a:latin typeface="+mj-lt"/>
              </a:rPr>
              <a:t>Outcomes with an Exclusive Human </a:t>
            </a:r>
            <a:r>
              <a:rPr lang="en-US" sz="2200" b="1" dirty="0" smtClean="0">
                <a:solidFill>
                  <a:schemeClr val="accent2">
                    <a:lumMod val="20000"/>
                    <a:lumOff val="80000"/>
                  </a:schemeClr>
                </a:solidFill>
                <a:latin typeface="+mj-lt"/>
              </a:rPr>
              <a:t>Milk-based </a:t>
            </a:r>
            <a:r>
              <a:rPr lang="en-US" sz="2200" b="1" dirty="0">
                <a:solidFill>
                  <a:schemeClr val="accent2">
                    <a:lumMod val="20000"/>
                    <a:lumOff val="80000"/>
                  </a:schemeClr>
                </a:solidFill>
                <a:latin typeface="+mj-lt"/>
              </a:rPr>
              <a:t>Diet</a:t>
            </a:r>
            <a:r>
              <a:rPr lang="en-US" sz="2400" b="1" dirty="0">
                <a:solidFill>
                  <a:schemeClr val="accent2">
                    <a:lumMod val="20000"/>
                    <a:lumOff val="80000"/>
                  </a:schemeClr>
                </a:solidFill>
                <a:latin typeface="+mj-lt"/>
              </a:rPr>
              <a:t/>
            </a:r>
            <a:br>
              <a:rPr lang="en-US" sz="2400" b="1" dirty="0">
                <a:solidFill>
                  <a:schemeClr val="accent2">
                    <a:lumMod val="20000"/>
                    <a:lumOff val="80000"/>
                  </a:schemeClr>
                </a:solidFill>
                <a:latin typeface="+mj-lt"/>
              </a:rPr>
            </a:br>
            <a:endParaRPr lang="en-US" sz="2400" b="1" dirty="0">
              <a:solidFill>
                <a:schemeClr val="accent2">
                  <a:lumMod val="20000"/>
                  <a:lumOff val="80000"/>
                </a:schemeClr>
              </a:solidFill>
              <a:latin typeface="+mj-lt"/>
            </a:endParaRPr>
          </a:p>
        </p:txBody>
      </p:sp>
      <p:sp>
        <p:nvSpPr>
          <p:cNvPr id="6" name="Title 5"/>
          <p:cNvSpPr>
            <a:spLocks noGrp="1"/>
          </p:cNvSpPr>
          <p:nvPr>
            <p:ph type="title"/>
          </p:nvPr>
        </p:nvSpPr>
        <p:spPr/>
        <p:txBody>
          <a:bodyPr anchor="ctr">
            <a:normAutofit/>
          </a:bodyPr>
          <a:lstStyle/>
          <a:p>
            <a:r>
              <a:rPr lang="en-US" sz="3400" dirty="0">
                <a:solidFill>
                  <a:schemeClr val="bg1"/>
                </a:solidFill>
              </a:rPr>
              <a:t>Beyond NEC</a:t>
            </a:r>
          </a:p>
        </p:txBody>
      </p:sp>
    </p:spTree>
    <p:extLst>
      <p:ext uri="{BB962C8B-B14F-4D97-AF65-F5344CB8AC3E}">
        <p14:creationId xmlns:p14="http://schemas.microsoft.com/office/powerpoint/2010/main" val="3108928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37" y="800926"/>
            <a:ext cx="8229600" cy="724658"/>
          </a:xfrm>
        </p:spPr>
        <p:txBody>
          <a:bodyPr anchor="t">
            <a:normAutofit/>
          </a:bodyPr>
          <a:lstStyle/>
          <a:p>
            <a:r>
              <a:rPr lang="en-US" sz="3400" dirty="0">
                <a:solidFill>
                  <a:schemeClr val="bg1"/>
                </a:solidFill>
              </a:rPr>
              <a:t>Beyond NEC</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3890" y="1562988"/>
            <a:ext cx="6232391" cy="441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798" y="6310877"/>
            <a:ext cx="5929745" cy="307777"/>
          </a:xfrm>
          <a:prstGeom prst="rect">
            <a:avLst/>
          </a:prstGeom>
        </p:spPr>
        <p:txBody>
          <a:bodyPr wrap="square">
            <a:spAutoFit/>
          </a:bodyPr>
          <a:lstStyle/>
          <a:p>
            <a:r>
              <a:rPr lang="en-US" sz="1400" dirty="0" smtClean="0">
                <a:solidFill>
                  <a:schemeClr val="accent1">
                    <a:lumMod val="75000"/>
                  </a:schemeClr>
                </a:solidFill>
              </a:rPr>
              <a:t>Source: Hair </a:t>
            </a:r>
            <a:r>
              <a:rPr lang="en-US" sz="1400" dirty="0">
                <a:solidFill>
                  <a:schemeClr val="accent1">
                    <a:lumMod val="75000"/>
                  </a:schemeClr>
                </a:solidFill>
              </a:rPr>
              <a:t>AB, et. al. Breastfeeding Medicine 2016;11(2):1-5.</a:t>
            </a:r>
          </a:p>
        </p:txBody>
      </p:sp>
      <p:sp>
        <p:nvSpPr>
          <p:cNvPr id="5" name="Left Arrow 4"/>
          <p:cNvSpPr/>
          <p:nvPr/>
        </p:nvSpPr>
        <p:spPr>
          <a:xfrm>
            <a:off x="7576281" y="2400369"/>
            <a:ext cx="9784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7576281" y="2909455"/>
            <a:ext cx="9784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619984" y="3893127"/>
            <a:ext cx="9784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7576281" y="4973781"/>
            <a:ext cx="978408" cy="24231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244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877" y="388544"/>
            <a:ext cx="6968836" cy="1143000"/>
          </a:xfrm>
        </p:spPr>
        <p:txBody>
          <a:bodyPr>
            <a:noAutofit/>
          </a:bodyPr>
          <a:lstStyle/>
          <a:p>
            <a:r>
              <a:rPr lang="en-US" sz="4000" dirty="0" smtClean="0">
                <a:solidFill>
                  <a:schemeClr val="bg1"/>
                </a:solidFill>
              </a:rPr>
              <a:t>Exclusive Human Milk Diet &amp; ROP</a:t>
            </a:r>
            <a:endParaRPr lang="en-US" sz="4000" dirty="0">
              <a:solidFill>
                <a:schemeClr val="bg1"/>
              </a:solidFill>
            </a:endParaRPr>
          </a:p>
        </p:txBody>
      </p:sp>
      <p:sp>
        <p:nvSpPr>
          <p:cNvPr id="3" name="Content Placeholder 2"/>
          <p:cNvSpPr>
            <a:spLocks noGrp="1"/>
          </p:cNvSpPr>
          <p:nvPr>
            <p:ph idx="1"/>
          </p:nvPr>
        </p:nvSpPr>
        <p:spPr>
          <a:xfrm>
            <a:off x="457200" y="1853153"/>
            <a:ext cx="8229600" cy="4165476"/>
          </a:xfrm>
        </p:spPr>
        <p:txBody>
          <a:bodyPr>
            <a:noAutofit/>
          </a:bodyPr>
          <a:lstStyle/>
          <a:p>
            <a:pPr>
              <a:buFont typeface="Arial" panose="020B0604020202020204" pitchFamily="34" charset="0"/>
              <a:buChar char="•"/>
            </a:pPr>
            <a:r>
              <a:rPr lang="en-US" sz="3200" dirty="0" smtClean="0">
                <a:solidFill>
                  <a:schemeClr val="accent1">
                    <a:lumMod val="75000"/>
                  </a:schemeClr>
                </a:solidFill>
                <a:latin typeface="Calibri" panose="020F0502020204030204" pitchFamily="34" charset="0"/>
              </a:rPr>
              <a:t>Small Randomized Trial in Canada (127 Infants)</a:t>
            </a:r>
          </a:p>
          <a:p>
            <a:pPr>
              <a:buFont typeface="Arial" panose="020B0604020202020204" pitchFamily="34" charset="0"/>
              <a:buChar char="•"/>
            </a:pPr>
            <a:r>
              <a:rPr lang="en-US" sz="3200" dirty="0" smtClean="0">
                <a:solidFill>
                  <a:schemeClr val="accent1">
                    <a:lumMod val="75000"/>
                  </a:schemeClr>
                </a:solidFill>
                <a:latin typeface="Calibri" panose="020F0502020204030204" pitchFamily="34" charset="0"/>
              </a:rPr>
              <a:t>Avg. 27 weeks, 890 g</a:t>
            </a:r>
            <a:endParaRPr lang="en-US" sz="3200" dirty="0">
              <a:solidFill>
                <a:schemeClr val="accent1">
                  <a:lumMod val="75000"/>
                </a:schemeClr>
              </a:solidFill>
              <a:latin typeface="Calibri" panose="020F0502020204030204" pitchFamily="34" charset="0"/>
            </a:endParaRPr>
          </a:p>
          <a:p>
            <a:pPr>
              <a:buFont typeface="Arial" panose="020B0604020202020204" pitchFamily="34" charset="0"/>
              <a:buChar char="•"/>
            </a:pPr>
            <a:r>
              <a:rPr lang="en-US" sz="3200" dirty="0" smtClean="0">
                <a:solidFill>
                  <a:schemeClr val="accent1">
                    <a:lumMod val="75000"/>
                  </a:schemeClr>
                </a:solidFill>
                <a:latin typeface="Calibri" panose="020F0502020204030204" pitchFamily="34" charset="0"/>
              </a:rPr>
              <a:t>Reduction in Severe ROP from 10.7% in Bovine fortifier group to 1.6% in EHMD group (p = 0.04)</a:t>
            </a:r>
          </a:p>
          <a:p>
            <a:pPr>
              <a:buFont typeface="Arial" panose="020B0604020202020204" pitchFamily="34" charset="0"/>
              <a:buChar char="•"/>
            </a:pPr>
            <a:r>
              <a:rPr lang="en-US" sz="3200" dirty="0" smtClean="0">
                <a:solidFill>
                  <a:schemeClr val="accent1">
                    <a:lumMod val="75000"/>
                  </a:schemeClr>
                </a:solidFill>
                <a:latin typeface="Calibri" panose="020F0502020204030204" pitchFamily="34" charset="0"/>
              </a:rPr>
              <a:t>Late Onset Sepsis 23% in </a:t>
            </a:r>
            <a:r>
              <a:rPr lang="en-US" sz="3200" dirty="0" err="1" smtClean="0">
                <a:solidFill>
                  <a:schemeClr val="accent1">
                    <a:lumMod val="75000"/>
                  </a:schemeClr>
                </a:solidFill>
                <a:latin typeface="Calibri" panose="020F0502020204030204" pitchFamily="34" charset="0"/>
              </a:rPr>
              <a:t>Bov</a:t>
            </a:r>
            <a:r>
              <a:rPr lang="en-US" sz="3200" dirty="0" smtClean="0">
                <a:solidFill>
                  <a:schemeClr val="accent1">
                    <a:lumMod val="75000"/>
                  </a:schemeClr>
                </a:solidFill>
                <a:latin typeface="Calibri" panose="020F0502020204030204" pitchFamily="34" charset="0"/>
              </a:rPr>
              <a:t> vs 12.5% in EHM but study too small for significance</a:t>
            </a:r>
            <a:endParaRPr lang="en-US" sz="3200" dirty="0">
              <a:solidFill>
                <a:schemeClr val="accent1">
                  <a:lumMod val="75000"/>
                </a:schemeClr>
              </a:solidFill>
              <a:latin typeface="Calibri" panose="020F0502020204030204" pitchFamily="34" charset="0"/>
            </a:endParaRPr>
          </a:p>
        </p:txBody>
      </p:sp>
      <p:sp>
        <p:nvSpPr>
          <p:cNvPr id="4" name="TextBox 3"/>
          <p:cNvSpPr txBox="1"/>
          <p:nvPr/>
        </p:nvSpPr>
        <p:spPr>
          <a:xfrm>
            <a:off x="565268" y="6340238"/>
            <a:ext cx="6322641" cy="307777"/>
          </a:xfrm>
          <a:prstGeom prst="rect">
            <a:avLst/>
          </a:prstGeom>
          <a:noFill/>
        </p:spPr>
        <p:txBody>
          <a:bodyPr wrap="square" rtlCol="0">
            <a:spAutoFit/>
          </a:bodyPr>
          <a:lstStyle/>
          <a:p>
            <a:r>
              <a:rPr lang="en-US" sz="1400" dirty="0">
                <a:solidFill>
                  <a:schemeClr val="accent1">
                    <a:lumMod val="75000"/>
                  </a:schemeClr>
                </a:solidFill>
              </a:rPr>
              <a:t>Source: O’Connor D. Am J </a:t>
            </a:r>
            <a:r>
              <a:rPr lang="en-US" sz="1400" dirty="0" err="1">
                <a:solidFill>
                  <a:schemeClr val="accent1">
                    <a:lumMod val="75000"/>
                  </a:schemeClr>
                </a:solidFill>
              </a:rPr>
              <a:t>Clin</a:t>
            </a:r>
            <a:r>
              <a:rPr lang="en-US" sz="1400" dirty="0">
                <a:solidFill>
                  <a:schemeClr val="accent1">
                    <a:lumMod val="75000"/>
                  </a:schemeClr>
                </a:solidFill>
              </a:rPr>
              <a:t> </a:t>
            </a:r>
            <a:r>
              <a:rPr lang="en-US" sz="1400" dirty="0" err="1">
                <a:solidFill>
                  <a:schemeClr val="accent1">
                    <a:lumMod val="75000"/>
                  </a:schemeClr>
                </a:solidFill>
              </a:rPr>
              <a:t>Nutr</a:t>
            </a:r>
            <a:r>
              <a:rPr lang="en-US" sz="1400" dirty="0">
                <a:solidFill>
                  <a:schemeClr val="accent1">
                    <a:lumMod val="75000"/>
                  </a:schemeClr>
                </a:solidFill>
              </a:rPr>
              <a:t>. 2018;9:1-9.</a:t>
            </a:r>
          </a:p>
        </p:txBody>
      </p:sp>
    </p:spTree>
    <p:extLst>
      <p:ext uri="{BB962C8B-B14F-4D97-AF65-F5344CB8AC3E}">
        <p14:creationId xmlns:p14="http://schemas.microsoft.com/office/powerpoint/2010/main" val="155699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58452" y="1416633"/>
            <a:ext cx="5627096" cy="421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rot="18416846">
            <a:off x="3108309" y="2596554"/>
            <a:ext cx="607731" cy="189071"/>
          </a:xfrm>
          <a:prstGeom prst="rect">
            <a:avLst/>
          </a:prstGeom>
          <a:solidFill>
            <a:schemeClr val="tx1">
              <a:lumMod val="50000"/>
              <a:lumOff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909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08" y="704088"/>
            <a:ext cx="8229600" cy="1143000"/>
          </a:xfrm>
        </p:spPr>
        <p:txBody>
          <a:bodyPr/>
          <a:lstStyle/>
          <a:p>
            <a:r>
              <a:rPr lang="en-US" sz="3200" b="0" dirty="0">
                <a:solidFill>
                  <a:schemeClr val="bg1"/>
                </a:solidFill>
                <a:ea typeface="MS PGothic" pitchFamily="34" charset="-128"/>
              </a:rPr>
              <a:t>Herman </a:t>
            </a:r>
            <a:r>
              <a:rPr lang="en-US" sz="3200" b="0" dirty="0" smtClean="0">
                <a:solidFill>
                  <a:schemeClr val="bg1"/>
                </a:solidFill>
                <a:ea typeface="MS PGothic" pitchFamily="34" charset="-128"/>
              </a:rPr>
              <a:t>&amp; </a:t>
            </a:r>
            <a:r>
              <a:rPr lang="en-US" sz="3200" b="0" dirty="0">
                <a:solidFill>
                  <a:schemeClr val="bg1"/>
                </a:solidFill>
                <a:ea typeface="MS PGothic" pitchFamily="34" charset="-128"/>
              </a:rPr>
              <a:t>Walter Samuelson Children’s Hospital at Sinai</a:t>
            </a:r>
            <a:endParaRPr lang="en-US" dirty="0">
              <a:solidFill>
                <a:schemeClr val="bg1"/>
              </a:solidFill>
            </a:endParaRPr>
          </a:p>
        </p:txBody>
      </p:sp>
      <p:sp>
        <p:nvSpPr>
          <p:cNvPr id="3" name="Content Placeholder 2"/>
          <p:cNvSpPr>
            <a:spLocks noGrp="1"/>
          </p:cNvSpPr>
          <p:nvPr>
            <p:ph idx="1"/>
          </p:nvPr>
        </p:nvSpPr>
        <p:spPr>
          <a:xfrm>
            <a:off x="294972" y="1935480"/>
            <a:ext cx="8229600" cy="4389120"/>
          </a:xfrm>
        </p:spPr>
        <p:txBody>
          <a:bodyPr>
            <a:noAutofit/>
          </a:bodyPr>
          <a:lstStyle/>
          <a:p>
            <a:pPr lvl="0" eaLnBrk="1" hangingPunct="1">
              <a:buFont typeface="Arial" panose="020B0604020202020204" pitchFamily="34" charset="0"/>
              <a:buChar char="•"/>
            </a:pPr>
            <a:r>
              <a:rPr lang="en-US" dirty="0" smtClean="0">
                <a:solidFill>
                  <a:schemeClr val="accent1">
                    <a:lumMod val="75000"/>
                  </a:schemeClr>
                </a:solidFill>
                <a:latin typeface="+mj-lt"/>
                <a:cs typeface="Arial" panose="020B0604020202020204" pitchFamily="34" charset="0"/>
              </a:rPr>
              <a:t>Level </a:t>
            </a:r>
            <a:r>
              <a:rPr lang="en-US" dirty="0">
                <a:solidFill>
                  <a:schemeClr val="accent1">
                    <a:lumMod val="75000"/>
                  </a:schemeClr>
                </a:solidFill>
                <a:latin typeface="+mj-lt"/>
                <a:cs typeface="Arial" panose="020B0604020202020204" pitchFamily="34" charset="0"/>
              </a:rPr>
              <a:t>3+ NICU</a:t>
            </a:r>
          </a:p>
          <a:p>
            <a:pPr lvl="0" eaLnBrk="1" hangingPunct="1">
              <a:buFont typeface="Arial" panose="020B0604020202020204" pitchFamily="34" charset="0"/>
              <a:buChar char="•"/>
            </a:pPr>
            <a:r>
              <a:rPr lang="en-US" dirty="0">
                <a:solidFill>
                  <a:schemeClr val="accent1">
                    <a:lumMod val="75000"/>
                  </a:schemeClr>
                </a:solidFill>
                <a:latin typeface="+mj-lt"/>
                <a:cs typeface="Arial" panose="020B0604020202020204" pitchFamily="34" charset="0"/>
              </a:rPr>
              <a:t>Community teaching hospital with pediatric residents, but no fellows</a:t>
            </a:r>
          </a:p>
          <a:p>
            <a:pPr lvl="0" eaLnBrk="1" hangingPunct="1">
              <a:buFont typeface="Arial" panose="020B0604020202020204" pitchFamily="34" charset="0"/>
              <a:buChar char="•"/>
            </a:pPr>
            <a:r>
              <a:rPr lang="en-US" dirty="0">
                <a:solidFill>
                  <a:schemeClr val="accent1">
                    <a:lumMod val="75000"/>
                  </a:schemeClr>
                </a:solidFill>
                <a:latin typeface="+mj-lt"/>
                <a:cs typeface="Arial" panose="020B0604020202020204" pitchFamily="34" charset="0"/>
              </a:rPr>
              <a:t>Incidence on NEC well within VON incidence</a:t>
            </a:r>
          </a:p>
          <a:p>
            <a:pPr lvl="0" eaLnBrk="1" hangingPunct="1">
              <a:buFont typeface="Arial" panose="020B0604020202020204" pitchFamily="34" charset="0"/>
              <a:buChar char="•"/>
            </a:pPr>
            <a:r>
              <a:rPr lang="en-US" dirty="0">
                <a:solidFill>
                  <a:schemeClr val="accent1">
                    <a:lumMod val="75000"/>
                  </a:schemeClr>
                </a:solidFill>
                <a:latin typeface="+mj-lt"/>
                <a:cs typeface="Arial" panose="020B0604020202020204" pitchFamily="34" charset="0"/>
              </a:rPr>
              <a:t>Length </a:t>
            </a:r>
            <a:r>
              <a:rPr lang="en-US" dirty="0" smtClean="0">
                <a:solidFill>
                  <a:schemeClr val="accent1">
                    <a:lumMod val="75000"/>
                  </a:schemeClr>
                </a:solidFill>
                <a:latin typeface="+mj-lt"/>
                <a:cs typeface="Arial" panose="020B0604020202020204" pitchFamily="34" charset="0"/>
              </a:rPr>
              <a:t>of </a:t>
            </a:r>
            <a:r>
              <a:rPr lang="en-US" dirty="0">
                <a:solidFill>
                  <a:schemeClr val="accent1">
                    <a:lumMod val="75000"/>
                  </a:schemeClr>
                </a:solidFill>
                <a:latin typeface="+mj-lt"/>
                <a:cs typeface="Arial" panose="020B0604020202020204" pitchFamily="34" charset="0"/>
              </a:rPr>
              <a:t>Stay at lower end of </a:t>
            </a:r>
            <a:r>
              <a:rPr lang="en-US" dirty="0" smtClean="0">
                <a:solidFill>
                  <a:schemeClr val="accent1">
                    <a:lumMod val="75000"/>
                  </a:schemeClr>
                </a:solidFill>
                <a:latin typeface="+mj-lt"/>
                <a:cs typeface="Arial" panose="020B0604020202020204" pitchFamily="34" charset="0"/>
              </a:rPr>
              <a:t>VON</a:t>
            </a:r>
          </a:p>
          <a:p>
            <a:pPr lvl="0" eaLnBrk="1" hangingPunct="1">
              <a:buFont typeface="Arial" panose="020B0604020202020204" pitchFamily="34" charset="0"/>
              <a:buChar char="•"/>
            </a:pPr>
            <a:r>
              <a:rPr lang="en-US" dirty="0" smtClean="0">
                <a:solidFill>
                  <a:schemeClr val="accent1">
                    <a:lumMod val="75000"/>
                  </a:schemeClr>
                </a:solidFill>
                <a:latin typeface="+mj-lt"/>
                <a:cs typeface="Arial" panose="020B0604020202020204" pitchFamily="34" charset="0"/>
              </a:rPr>
              <a:t>Stable neonatology attending staff</a:t>
            </a:r>
          </a:p>
          <a:p>
            <a:pPr lvl="0" eaLnBrk="1" hangingPunct="1">
              <a:buFont typeface="Arial" panose="020B0604020202020204" pitchFamily="34" charset="0"/>
              <a:buChar char="•"/>
            </a:pPr>
            <a:r>
              <a:rPr lang="en-US" dirty="0" smtClean="0">
                <a:solidFill>
                  <a:schemeClr val="accent1">
                    <a:lumMod val="75000"/>
                  </a:schemeClr>
                </a:solidFill>
                <a:latin typeface="+mj-lt"/>
                <a:cs typeface="Arial" panose="020B0604020202020204" pitchFamily="34" charset="0"/>
              </a:rPr>
              <a:t>Dedicated NICU Lactation Consultant</a:t>
            </a:r>
          </a:p>
          <a:p>
            <a:pPr lvl="0" eaLnBrk="1" hangingPunct="1">
              <a:buFont typeface="Arial" panose="020B0604020202020204" pitchFamily="34" charset="0"/>
              <a:buChar char="•"/>
            </a:pPr>
            <a:r>
              <a:rPr lang="en-US" dirty="0" smtClean="0">
                <a:solidFill>
                  <a:schemeClr val="accent1">
                    <a:lumMod val="75000"/>
                  </a:schemeClr>
                </a:solidFill>
                <a:latin typeface="+mj-lt"/>
                <a:cs typeface="Arial" panose="020B0604020202020204" pitchFamily="34" charset="0"/>
              </a:rPr>
              <a:t>Did not have Donor milk or Human milk-based fortifier at start of study</a:t>
            </a:r>
          </a:p>
          <a:p>
            <a:pPr lvl="0" eaLnBrk="1" hangingPunct="1">
              <a:buFont typeface="Arial" panose="020B0604020202020204" pitchFamily="34" charset="0"/>
              <a:buChar char="•"/>
            </a:pPr>
            <a:r>
              <a:rPr lang="en-US" dirty="0" smtClean="0">
                <a:solidFill>
                  <a:schemeClr val="accent1">
                    <a:lumMod val="75000"/>
                  </a:schemeClr>
                </a:solidFill>
                <a:latin typeface="+mj-lt"/>
                <a:cs typeface="Arial" panose="020B0604020202020204" pitchFamily="34" charset="0"/>
              </a:rPr>
              <a:t>Made decision to use EHMD</a:t>
            </a:r>
          </a:p>
        </p:txBody>
      </p:sp>
    </p:spTree>
    <p:extLst>
      <p:ext uri="{BB962C8B-B14F-4D97-AF65-F5344CB8AC3E}">
        <p14:creationId xmlns:p14="http://schemas.microsoft.com/office/powerpoint/2010/main" val="1599514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6638"/>
            <a:ext cx="8229600" cy="1143000"/>
          </a:xfrm>
        </p:spPr>
        <p:txBody>
          <a:bodyPr anchor="ctr">
            <a:normAutofit/>
          </a:bodyPr>
          <a:lstStyle/>
          <a:p>
            <a:r>
              <a:rPr lang="en-US" sz="3200" dirty="0" smtClean="0">
                <a:solidFill>
                  <a:schemeClr val="accent2">
                    <a:lumMod val="20000"/>
                    <a:lumOff val="80000"/>
                  </a:schemeClr>
                </a:solidFill>
              </a:rPr>
              <a:t>Why Adopt EHMD?</a:t>
            </a:r>
            <a:endParaRPr lang="en-US" sz="3200" dirty="0">
              <a:solidFill>
                <a:schemeClr val="accent2">
                  <a:lumMod val="20000"/>
                  <a:lumOff val="80000"/>
                </a:schemeClr>
              </a:solidFill>
            </a:endParaRPr>
          </a:p>
        </p:txBody>
      </p:sp>
      <p:sp>
        <p:nvSpPr>
          <p:cNvPr id="3" name="Content Placeholder 2"/>
          <p:cNvSpPr>
            <a:spLocks noGrp="1"/>
          </p:cNvSpPr>
          <p:nvPr>
            <p:ph idx="1"/>
          </p:nvPr>
        </p:nvSpPr>
        <p:spPr>
          <a:xfrm>
            <a:off x="457200" y="2191854"/>
            <a:ext cx="8229600" cy="3362913"/>
          </a:xfrm>
        </p:spPr>
        <p:txBody>
          <a:bodyPr>
            <a:normAutofit/>
          </a:bodyPr>
          <a:lstStyle/>
          <a:p>
            <a:pPr>
              <a:buFont typeface="Arial" panose="020B0604020202020204" pitchFamily="34" charset="0"/>
              <a:buChar char="•"/>
            </a:pPr>
            <a:r>
              <a:rPr lang="en-US" sz="2400" dirty="0" smtClean="0">
                <a:solidFill>
                  <a:schemeClr val="accent1">
                    <a:lumMod val="75000"/>
                  </a:schemeClr>
                </a:solidFill>
                <a:latin typeface="+mj-lt"/>
              </a:rPr>
              <a:t>AAP recommendations on the use of Human Milk in Premature Infants</a:t>
            </a:r>
          </a:p>
          <a:p>
            <a:pPr>
              <a:buFont typeface="Arial" panose="020B0604020202020204" pitchFamily="34" charset="0"/>
              <a:buChar char="•"/>
            </a:pPr>
            <a:r>
              <a:rPr lang="en-US" sz="2400" dirty="0" smtClean="0">
                <a:solidFill>
                  <a:schemeClr val="accent1">
                    <a:lumMod val="75000"/>
                  </a:schemeClr>
                </a:solidFill>
                <a:latin typeface="+mj-lt"/>
              </a:rPr>
              <a:t>NEC rate within VON rate, but on high end (babies &lt;1250 g)</a:t>
            </a:r>
          </a:p>
          <a:p>
            <a:pPr>
              <a:buFont typeface="Arial" panose="020B0604020202020204" pitchFamily="34" charset="0"/>
              <a:buChar char="•"/>
            </a:pPr>
            <a:r>
              <a:rPr lang="en-US" sz="2400" dirty="0" smtClean="0">
                <a:solidFill>
                  <a:schemeClr val="accent1">
                    <a:lumMod val="75000"/>
                  </a:schemeClr>
                </a:solidFill>
                <a:latin typeface="+mj-lt"/>
              </a:rPr>
              <a:t>Extreme LOS for some babies, but overall on low end of VON</a:t>
            </a:r>
          </a:p>
          <a:p>
            <a:pPr>
              <a:buFont typeface="Arial" panose="020B0604020202020204" pitchFamily="34" charset="0"/>
              <a:buChar char="•"/>
            </a:pPr>
            <a:r>
              <a:rPr lang="en-US" sz="2400" dirty="0" smtClean="0">
                <a:solidFill>
                  <a:schemeClr val="accent1">
                    <a:lumMod val="75000"/>
                  </a:schemeClr>
                </a:solidFill>
                <a:latin typeface="+mj-lt"/>
              </a:rPr>
              <a:t>Horrific case of uncomplicated 27-week infant with NEC, subsequent short bowel syndrome &amp; eventual death at 8 months of age from sepsis and liver failure</a:t>
            </a:r>
          </a:p>
          <a:p>
            <a:pPr>
              <a:buFont typeface="Arial" panose="020B0604020202020204" pitchFamily="34" charset="0"/>
              <a:buChar char="•"/>
            </a:pPr>
            <a:r>
              <a:rPr lang="en-US" sz="2400" dirty="0" smtClean="0">
                <a:solidFill>
                  <a:schemeClr val="accent1">
                    <a:lumMod val="75000"/>
                  </a:schemeClr>
                </a:solidFill>
                <a:latin typeface="+mj-lt"/>
              </a:rPr>
              <a:t>Human/Family costs</a:t>
            </a:r>
            <a:endParaRPr lang="en-US" sz="2400" dirty="0">
              <a:solidFill>
                <a:schemeClr val="accent1">
                  <a:lumMod val="75000"/>
                </a:schemeClr>
              </a:solidFill>
              <a:latin typeface="+mj-lt"/>
            </a:endParaRPr>
          </a:p>
        </p:txBody>
      </p:sp>
    </p:spTree>
    <p:extLst>
      <p:ext uri="{BB962C8B-B14F-4D97-AF65-F5344CB8AC3E}">
        <p14:creationId xmlns:p14="http://schemas.microsoft.com/office/powerpoint/2010/main" val="4071729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63523"/>
            <a:ext cx="8382000" cy="4368911"/>
          </a:xfrm>
        </p:spPr>
        <p:txBody>
          <a:bodyPr anchor="ctr">
            <a:normAutofit fontScale="25000" lnSpcReduction="20000"/>
          </a:bodyPr>
          <a:lstStyle/>
          <a:p>
            <a:pPr>
              <a:buFont typeface="Arial" panose="020B0604020202020204" pitchFamily="34" charset="0"/>
              <a:buChar char="•"/>
            </a:pPr>
            <a:r>
              <a:rPr lang="en-US" sz="8000" dirty="0" smtClean="0">
                <a:solidFill>
                  <a:schemeClr val="accent1">
                    <a:lumMod val="75000"/>
                  </a:schemeClr>
                </a:solidFill>
                <a:latin typeface="+mj-lt"/>
              </a:rPr>
              <a:t>EHMD qualifying criteria: BW </a:t>
            </a:r>
            <a:r>
              <a:rPr lang="en-US" sz="8000" u="sng" dirty="0" smtClean="0">
                <a:solidFill>
                  <a:schemeClr val="accent1">
                    <a:lumMod val="75000"/>
                  </a:schemeClr>
                </a:solidFill>
                <a:latin typeface="+mj-lt"/>
              </a:rPr>
              <a:t>&lt;</a:t>
            </a:r>
            <a:r>
              <a:rPr lang="en-US" sz="8000" dirty="0" smtClean="0">
                <a:solidFill>
                  <a:schemeClr val="accent1">
                    <a:lumMod val="75000"/>
                  </a:schemeClr>
                </a:solidFill>
                <a:latin typeface="+mj-lt"/>
              </a:rPr>
              <a:t> </a:t>
            </a:r>
            <a:r>
              <a:rPr lang="en-US" sz="8000" dirty="0">
                <a:solidFill>
                  <a:schemeClr val="accent1">
                    <a:lumMod val="75000"/>
                  </a:schemeClr>
                </a:solidFill>
                <a:latin typeface="+mj-lt"/>
              </a:rPr>
              <a:t>1250 grams or &lt;29 </a:t>
            </a:r>
            <a:r>
              <a:rPr lang="en-US" sz="8000" dirty="0" smtClean="0">
                <a:solidFill>
                  <a:schemeClr val="accent1">
                    <a:lumMod val="75000"/>
                  </a:schemeClr>
                </a:solidFill>
                <a:latin typeface="+mj-lt"/>
              </a:rPr>
              <a:t>weeks</a:t>
            </a:r>
            <a:r>
              <a:rPr lang="en-US" sz="8000" dirty="0">
                <a:solidFill>
                  <a:schemeClr val="accent1">
                    <a:lumMod val="75000"/>
                  </a:schemeClr>
                </a:solidFill>
                <a:latin typeface="+mj-lt"/>
              </a:rPr>
              <a:t> </a:t>
            </a:r>
            <a:r>
              <a:rPr lang="en-US" sz="8000" dirty="0" smtClean="0">
                <a:solidFill>
                  <a:schemeClr val="accent1">
                    <a:lumMod val="75000"/>
                  </a:schemeClr>
                </a:solidFill>
                <a:latin typeface="+mj-lt"/>
              </a:rPr>
              <a:t>(Babies </a:t>
            </a:r>
            <a:r>
              <a:rPr lang="en-US" sz="8000" dirty="0">
                <a:solidFill>
                  <a:schemeClr val="accent1">
                    <a:lumMod val="75000"/>
                  </a:schemeClr>
                </a:solidFill>
                <a:latin typeface="+mj-lt"/>
              </a:rPr>
              <a:t>at </a:t>
            </a:r>
            <a:r>
              <a:rPr lang="en-US" sz="8000" dirty="0" smtClean="0">
                <a:solidFill>
                  <a:schemeClr val="accent1">
                    <a:lumMod val="75000"/>
                  </a:schemeClr>
                </a:solidFill>
                <a:latin typeface="+mj-lt"/>
              </a:rPr>
              <a:t>high </a:t>
            </a:r>
            <a:r>
              <a:rPr lang="en-US" sz="8000" dirty="0">
                <a:solidFill>
                  <a:schemeClr val="accent1">
                    <a:lumMod val="75000"/>
                  </a:schemeClr>
                </a:solidFill>
                <a:latin typeface="+mj-lt"/>
              </a:rPr>
              <a:t>risk of NEC and extreme </a:t>
            </a:r>
            <a:r>
              <a:rPr lang="en-US" sz="8000" dirty="0" smtClean="0">
                <a:solidFill>
                  <a:schemeClr val="accent1">
                    <a:lumMod val="75000"/>
                  </a:schemeClr>
                </a:solidFill>
                <a:latin typeface="+mj-lt"/>
              </a:rPr>
              <a:t>LOS)</a:t>
            </a:r>
            <a:endParaRPr lang="en-US" sz="8000" dirty="0">
              <a:solidFill>
                <a:schemeClr val="accent1">
                  <a:lumMod val="75000"/>
                </a:schemeClr>
              </a:solidFill>
              <a:latin typeface="+mj-lt"/>
            </a:endParaRPr>
          </a:p>
          <a:p>
            <a:pPr>
              <a:buFont typeface="Arial" panose="020B0604020202020204" pitchFamily="34" charset="0"/>
              <a:buChar char="•"/>
            </a:pPr>
            <a:r>
              <a:rPr lang="en-US" sz="8000" dirty="0" smtClean="0">
                <a:solidFill>
                  <a:schemeClr val="accent1">
                    <a:lumMod val="75000"/>
                  </a:schemeClr>
                </a:solidFill>
                <a:latin typeface="+mj-lt"/>
              </a:rPr>
              <a:t>Breast Milk Feeds started at ~10-20 ml/kg/day on day 1-2</a:t>
            </a:r>
          </a:p>
          <a:p>
            <a:pPr>
              <a:buFont typeface="Arial" panose="020B0604020202020204" pitchFamily="34" charset="0"/>
              <a:buChar char="•"/>
            </a:pPr>
            <a:r>
              <a:rPr lang="en-US" sz="8000" dirty="0" smtClean="0">
                <a:solidFill>
                  <a:schemeClr val="accent1">
                    <a:lumMod val="75000"/>
                  </a:schemeClr>
                </a:solidFill>
                <a:latin typeface="+mj-lt"/>
              </a:rPr>
              <a:t>Bolus feeds, not continuous (due to fat loss in tubing)</a:t>
            </a:r>
          </a:p>
          <a:p>
            <a:pPr>
              <a:buFont typeface="Arial" panose="020B0604020202020204" pitchFamily="34" charset="0"/>
              <a:buChar char="•"/>
            </a:pPr>
            <a:r>
              <a:rPr lang="en-US" sz="8000" dirty="0" smtClean="0">
                <a:solidFill>
                  <a:schemeClr val="accent1">
                    <a:lumMod val="75000"/>
                  </a:schemeClr>
                </a:solidFill>
                <a:latin typeface="+mj-lt"/>
              </a:rPr>
              <a:t>EHMD started March 1, 2012</a:t>
            </a:r>
          </a:p>
          <a:p>
            <a:pPr>
              <a:buFont typeface="Arial" panose="020B0604020202020204" pitchFamily="34" charset="0"/>
              <a:buChar char="•"/>
            </a:pPr>
            <a:r>
              <a:rPr lang="en-US" sz="8000" dirty="0" smtClean="0">
                <a:solidFill>
                  <a:schemeClr val="accent1">
                    <a:lumMod val="75000"/>
                  </a:schemeClr>
                </a:solidFill>
                <a:latin typeface="+mj-lt"/>
              </a:rPr>
              <a:t>Donor milk used if mother cannot or will not express milk</a:t>
            </a:r>
          </a:p>
          <a:p>
            <a:pPr>
              <a:buFont typeface="Arial" panose="020B0604020202020204" pitchFamily="34" charset="0"/>
              <a:buChar char="•"/>
            </a:pPr>
            <a:r>
              <a:rPr lang="en-US" sz="8000" dirty="0" smtClean="0">
                <a:solidFill>
                  <a:schemeClr val="accent1">
                    <a:lumMod val="75000"/>
                  </a:schemeClr>
                </a:solidFill>
                <a:latin typeface="+mj-lt"/>
              </a:rPr>
              <a:t>Human Milk Based fortifier started at 120 ml/kg/day feeds (keeping feeding protocol consistent throughout study period)</a:t>
            </a:r>
          </a:p>
          <a:p>
            <a:pPr>
              <a:buFont typeface="Arial" panose="020B0604020202020204" pitchFamily="34" charset="0"/>
              <a:buChar char="•"/>
            </a:pPr>
            <a:r>
              <a:rPr lang="en-US" sz="8000" dirty="0" smtClean="0">
                <a:solidFill>
                  <a:schemeClr val="accent1">
                    <a:lumMod val="75000"/>
                  </a:schemeClr>
                </a:solidFill>
                <a:latin typeface="+mj-lt"/>
              </a:rPr>
              <a:t>Nurses mix milk and fortifier in milk room (one bottle at a time, not entire 24 hr. period) Maryland is a tissue license state, so BDRs and individual milk bottle log in required</a:t>
            </a:r>
          </a:p>
          <a:p>
            <a:pPr>
              <a:buFont typeface="Arial" panose="020B0604020202020204" pitchFamily="34" charset="0"/>
              <a:buChar char="•"/>
            </a:pPr>
            <a:r>
              <a:rPr lang="en-US" sz="8000" dirty="0" smtClean="0">
                <a:solidFill>
                  <a:schemeClr val="accent1">
                    <a:lumMod val="75000"/>
                  </a:schemeClr>
                </a:solidFill>
                <a:latin typeface="+mj-lt"/>
              </a:rPr>
              <a:t>Babies given Donor milk (as needed) and Human Milk Based fortifier until 34 weeks gestational age, then weaned gradually over 4 days</a:t>
            </a:r>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
        <p:nvSpPr>
          <p:cNvPr id="4" name="TextBox 3"/>
          <p:cNvSpPr txBox="1"/>
          <p:nvPr/>
        </p:nvSpPr>
        <p:spPr>
          <a:xfrm>
            <a:off x="537407" y="1082826"/>
            <a:ext cx="2345514" cy="584775"/>
          </a:xfrm>
          <a:prstGeom prst="rect">
            <a:avLst/>
          </a:prstGeom>
          <a:noFill/>
        </p:spPr>
        <p:txBody>
          <a:bodyPr wrap="none" rtlCol="0">
            <a:spAutoFit/>
          </a:bodyPr>
          <a:lstStyle/>
          <a:p>
            <a:r>
              <a:rPr lang="en-US" sz="3200" dirty="0">
                <a:solidFill>
                  <a:schemeClr val="bg1"/>
                </a:solidFill>
                <a:latin typeface="+mj-lt"/>
                <a:cs typeface="+mj-cs"/>
              </a:rPr>
              <a:t>Study Design</a:t>
            </a:r>
          </a:p>
        </p:txBody>
      </p:sp>
    </p:spTree>
    <p:extLst>
      <p:ext uri="{BB962C8B-B14F-4D97-AF65-F5344CB8AC3E}">
        <p14:creationId xmlns:p14="http://schemas.microsoft.com/office/powerpoint/2010/main" val="2541959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chor="ctr">
            <a:normAutofit/>
          </a:bodyPr>
          <a:lstStyle/>
          <a:p>
            <a:pPr defTabSz="457200" fontAlgn="base">
              <a:spcAft>
                <a:spcPct val="0"/>
              </a:spcAft>
            </a:pPr>
            <a:r>
              <a:rPr lang="en-US" sz="3200" dirty="0">
                <a:solidFill>
                  <a:schemeClr val="bg1"/>
                </a:solidFill>
                <a:ea typeface="MS PGothic" pitchFamily="34" charset="-128"/>
              </a:rPr>
              <a:t>Study Design </a:t>
            </a:r>
            <a:r>
              <a:rPr lang="en-US" sz="2400" dirty="0">
                <a:solidFill>
                  <a:schemeClr val="bg1"/>
                </a:solidFill>
                <a:ea typeface="MS PGothic" pitchFamily="34" charset="-128"/>
              </a:rPr>
              <a:t>(</a:t>
            </a:r>
            <a:r>
              <a:rPr lang="en-US" sz="2400" i="1" dirty="0">
                <a:solidFill>
                  <a:schemeClr val="bg1"/>
                </a:solidFill>
                <a:ea typeface="MS PGothic" pitchFamily="34" charset="-128"/>
              </a:rPr>
              <a:t>continued</a:t>
            </a:r>
            <a:r>
              <a:rPr lang="en-US" sz="2400" dirty="0">
                <a:solidFill>
                  <a:schemeClr val="bg1"/>
                </a:solidFill>
                <a:ea typeface="MS PGothic" pitchFamily="34" charset="-128"/>
              </a:rPr>
              <a:t>)</a:t>
            </a:r>
          </a:p>
        </p:txBody>
      </p:sp>
      <p:sp>
        <p:nvSpPr>
          <p:cNvPr id="3" name="Content Placeholder 2"/>
          <p:cNvSpPr>
            <a:spLocks noGrp="1"/>
          </p:cNvSpPr>
          <p:nvPr>
            <p:ph idx="1"/>
          </p:nvPr>
        </p:nvSpPr>
        <p:spPr/>
        <p:txBody>
          <a:bodyPr>
            <a:normAutofit/>
          </a:bodyPr>
          <a:lstStyle/>
          <a:p>
            <a:pPr marL="0" indent="0" eaLnBrk="1" fontAlgn="auto" hangingPunct="1">
              <a:spcAft>
                <a:spcPts val="0"/>
              </a:spcAft>
              <a:buFont typeface="Arial" charset="0"/>
              <a:buNone/>
              <a:defRPr/>
            </a:pPr>
            <a:r>
              <a:rPr lang="en-US" sz="3200" b="1" dirty="0">
                <a:solidFill>
                  <a:schemeClr val="accent1">
                    <a:lumMod val="75000"/>
                  </a:schemeClr>
                </a:solidFill>
                <a:latin typeface="+mj-lt"/>
                <a:ea typeface="ＭＳ Ｐゴシック" charset="0"/>
              </a:rPr>
              <a:t>Groups</a:t>
            </a:r>
            <a:endParaRPr lang="en-US" sz="3200" dirty="0">
              <a:solidFill>
                <a:schemeClr val="accent1">
                  <a:lumMod val="75000"/>
                </a:schemeClr>
              </a:solidFill>
              <a:latin typeface="+mj-lt"/>
              <a:ea typeface="ＭＳ Ｐゴシック" charset="0"/>
            </a:endParaRPr>
          </a:p>
          <a:p>
            <a:pPr marL="649224" lvl="1" indent="0" eaLnBrk="1" fontAlgn="auto" hangingPunct="1">
              <a:spcAft>
                <a:spcPts val="0"/>
              </a:spcAft>
              <a:buNone/>
              <a:defRPr/>
            </a:pPr>
            <a:r>
              <a:rPr lang="en-US" sz="3200" b="1" dirty="0">
                <a:solidFill>
                  <a:schemeClr val="accent1">
                    <a:lumMod val="75000"/>
                  </a:schemeClr>
                </a:solidFill>
                <a:latin typeface="+mj-lt"/>
                <a:ea typeface="ＭＳ Ｐゴシック" charset="0"/>
              </a:rPr>
              <a:t>Group</a:t>
            </a:r>
            <a:r>
              <a:rPr lang="en-US" sz="3200" b="1" dirty="0">
                <a:solidFill>
                  <a:srgbClr val="7030A0"/>
                </a:solidFill>
                <a:latin typeface="+mj-lt"/>
                <a:ea typeface="ＭＳ Ｐゴシック" charset="0"/>
              </a:rPr>
              <a:t> </a:t>
            </a:r>
            <a:r>
              <a:rPr lang="en-US" sz="3200" b="1" dirty="0">
                <a:solidFill>
                  <a:srgbClr val="0000FF"/>
                </a:solidFill>
                <a:effectLst>
                  <a:outerShdw blurRad="38100" dist="38100" dir="2700000" algn="tl">
                    <a:srgbClr val="000000">
                      <a:alpha val="43137"/>
                    </a:srgbClr>
                  </a:outerShdw>
                </a:effectLst>
                <a:latin typeface="+mj-lt"/>
                <a:ea typeface="ＭＳ Ｐゴシック" charset="0"/>
              </a:rPr>
              <a:t>H</a:t>
            </a:r>
            <a:r>
              <a:rPr lang="en-US" sz="3200" dirty="0">
                <a:solidFill>
                  <a:schemeClr val="accent1">
                    <a:lumMod val="75000"/>
                  </a:schemeClr>
                </a:solidFill>
                <a:latin typeface="+mj-lt"/>
                <a:ea typeface="ＭＳ Ｐゴシック" charset="0"/>
              </a:rPr>
              <a:t>: </a:t>
            </a:r>
            <a:r>
              <a:rPr lang="en-US" sz="3200" dirty="0" smtClean="0">
                <a:solidFill>
                  <a:schemeClr val="accent1">
                    <a:lumMod val="75000"/>
                  </a:schemeClr>
                </a:solidFill>
                <a:latin typeface="+mj-lt"/>
                <a:ea typeface="ＭＳ Ｐゴシック" charset="0"/>
              </a:rPr>
              <a:t>Exclusive </a:t>
            </a:r>
            <a:r>
              <a:rPr lang="en-US" sz="3200" dirty="0">
                <a:solidFill>
                  <a:schemeClr val="accent1">
                    <a:lumMod val="75000"/>
                  </a:schemeClr>
                </a:solidFill>
                <a:latin typeface="+mj-lt"/>
                <a:ea typeface="ＭＳ Ｐゴシック" charset="0"/>
              </a:rPr>
              <a:t>human </a:t>
            </a:r>
            <a:r>
              <a:rPr lang="en-US" sz="3200" dirty="0" smtClean="0">
                <a:solidFill>
                  <a:schemeClr val="accent1">
                    <a:lumMod val="75000"/>
                  </a:schemeClr>
                </a:solidFill>
                <a:latin typeface="+mj-lt"/>
                <a:ea typeface="ＭＳ Ｐゴシック" charset="0"/>
              </a:rPr>
              <a:t>milk (Mother’s or Donor)</a:t>
            </a:r>
            <a:endParaRPr lang="en-US" sz="3200" dirty="0">
              <a:solidFill>
                <a:schemeClr val="accent1">
                  <a:lumMod val="75000"/>
                </a:schemeClr>
              </a:solidFill>
              <a:latin typeface="+mj-lt"/>
              <a:ea typeface="ＭＳ Ｐゴシック" charset="0"/>
            </a:endParaRPr>
          </a:p>
          <a:p>
            <a:pPr marL="649224" lvl="1" indent="0" eaLnBrk="1" fontAlgn="auto" hangingPunct="1">
              <a:spcAft>
                <a:spcPts val="0"/>
              </a:spcAft>
              <a:buNone/>
              <a:defRPr/>
            </a:pPr>
            <a:r>
              <a:rPr lang="en-US" sz="3200" b="1" dirty="0">
                <a:solidFill>
                  <a:schemeClr val="accent1">
                    <a:lumMod val="75000"/>
                  </a:schemeClr>
                </a:solidFill>
                <a:latin typeface="+mj-lt"/>
                <a:ea typeface="ＭＳ Ｐゴシック" charset="0"/>
              </a:rPr>
              <a:t>Group</a:t>
            </a:r>
            <a:r>
              <a:rPr lang="en-US" sz="3200" b="1" dirty="0">
                <a:solidFill>
                  <a:srgbClr val="7030A0"/>
                </a:solidFill>
                <a:latin typeface="+mj-lt"/>
                <a:ea typeface="ＭＳ Ｐゴシック" charset="0"/>
              </a:rPr>
              <a:t> </a:t>
            </a:r>
            <a:r>
              <a:rPr lang="en-US" sz="3200" b="1" dirty="0">
                <a:solidFill>
                  <a:srgbClr val="FFFF00"/>
                </a:solidFill>
                <a:effectLst>
                  <a:outerShdw blurRad="38100" dist="38100" dir="2700000" algn="tl">
                    <a:srgbClr val="000000">
                      <a:alpha val="43137"/>
                    </a:srgbClr>
                  </a:outerShdw>
                </a:effectLst>
                <a:latin typeface="+mj-lt"/>
                <a:ea typeface="ＭＳ Ｐゴシック" charset="0"/>
              </a:rPr>
              <a:t>B</a:t>
            </a:r>
            <a:r>
              <a:rPr lang="en-US" sz="3200" b="1" dirty="0">
                <a:solidFill>
                  <a:schemeClr val="accent1">
                    <a:lumMod val="75000"/>
                  </a:schemeClr>
                </a:solidFill>
                <a:latin typeface="+mj-lt"/>
                <a:ea typeface="ＭＳ Ｐゴシック" charset="0"/>
              </a:rPr>
              <a:t>:</a:t>
            </a:r>
            <a:r>
              <a:rPr lang="en-US" sz="3200" b="1" dirty="0">
                <a:solidFill>
                  <a:srgbClr val="7030A0"/>
                </a:solidFill>
                <a:latin typeface="+mj-lt"/>
                <a:ea typeface="ＭＳ Ｐゴシック" charset="0"/>
              </a:rPr>
              <a:t> </a:t>
            </a:r>
            <a:r>
              <a:rPr lang="en-US" sz="3200" dirty="0" smtClean="0">
                <a:solidFill>
                  <a:schemeClr val="accent1">
                    <a:lumMod val="75000"/>
                  </a:schemeClr>
                </a:solidFill>
                <a:latin typeface="+mj-lt"/>
                <a:ea typeface="ＭＳ Ｐゴシック" charset="0"/>
              </a:rPr>
              <a:t>Mother’s milk </a:t>
            </a:r>
            <a:r>
              <a:rPr lang="en-US" sz="3200" dirty="0">
                <a:solidFill>
                  <a:schemeClr val="accent1">
                    <a:lumMod val="75000"/>
                  </a:schemeClr>
                </a:solidFill>
                <a:latin typeface="+mj-lt"/>
                <a:ea typeface="ＭＳ Ｐゴシック" charset="0"/>
              </a:rPr>
              <a:t>+ </a:t>
            </a:r>
            <a:r>
              <a:rPr lang="en-US" sz="3200" dirty="0" smtClean="0">
                <a:solidFill>
                  <a:schemeClr val="accent1">
                    <a:lumMod val="75000"/>
                  </a:schemeClr>
                </a:solidFill>
                <a:latin typeface="+mj-lt"/>
                <a:ea typeface="ＭＳ Ｐゴシック" charset="0"/>
              </a:rPr>
              <a:t>bovine-based fortifier</a:t>
            </a:r>
            <a:endParaRPr lang="en-US" sz="3200" dirty="0">
              <a:solidFill>
                <a:schemeClr val="accent1">
                  <a:lumMod val="75000"/>
                </a:schemeClr>
              </a:solidFill>
              <a:latin typeface="+mj-lt"/>
              <a:ea typeface="ＭＳ Ｐゴシック" charset="0"/>
            </a:endParaRPr>
          </a:p>
          <a:p>
            <a:pPr marL="649224" lvl="1" indent="0" eaLnBrk="1" fontAlgn="auto" hangingPunct="1">
              <a:spcAft>
                <a:spcPts val="0"/>
              </a:spcAft>
              <a:buNone/>
              <a:defRPr/>
            </a:pPr>
            <a:r>
              <a:rPr lang="en-US" sz="3200" b="1" dirty="0">
                <a:solidFill>
                  <a:schemeClr val="accent1">
                    <a:lumMod val="75000"/>
                  </a:schemeClr>
                </a:solidFill>
                <a:latin typeface="+mj-lt"/>
                <a:ea typeface="ＭＳ Ｐゴシック" charset="0"/>
              </a:rPr>
              <a:t>Group</a:t>
            </a:r>
            <a:r>
              <a:rPr lang="en-US" sz="3200" b="1" dirty="0">
                <a:solidFill>
                  <a:srgbClr val="7030A0"/>
                </a:solidFill>
                <a:latin typeface="+mj-lt"/>
                <a:ea typeface="ＭＳ Ｐゴシック" charset="0"/>
              </a:rPr>
              <a:t> </a:t>
            </a:r>
            <a:r>
              <a:rPr lang="en-US" sz="3200" b="1" dirty="0">
                <a:solidFill>
                  <a:srgbClr val="FF0000"/>
                </a:solidFill>
                <a:effectLst>
                  <a:outerShdw blurRad="38100" dist="38100" dir="2700000" algn="tl">
                    <a:srgbClr val="000000">
                      <a:alpha val="43137"/>
                    </a:srgbClr>
                  </a:outerShdw>
                </a:effectLst>
                <a:latin typeface="+mj-lt"/>
                <a:ea typeface="ＭＳ Ｐゴシック" charset="0"/>
              </a:rPr>
              <a:t>M</a:t>
            </a:r>
            <a:r>
              <a:rPr lang="en-US" sz="3200" b="1" dirty="0">
                <a:solidFill>
                  <a:schemeClr val="accent1">
                    <a:lumMod val="75000"/>
                  </a:schemeClr>
                </a:solidFill>
                <a:latin typeface="+mj-lt"/>
                <a:ea typeface="ＭＳ Ｐゴシック" charset="0"/>
              </a:rPr>
              <a:t>: </a:t>
            </a:r>
            <a:r>
              <a:rPr lang="en-US" sz="3200" dirty="0" smtClean="0">
                <a:solidFill>
                  <a:schemeClr val="accent1">
                    <a:lumMod val="75000"/>
                  </a:schemeClr>
                </a:solidFill>
                <a:latin typeface="+mj-lt"/>
                <a:ea typeface="ＭＳ Ｐゴシック" charset="0"/>
              </a:rPr>
              <a:t>Combination mother’s milk, bovine-based fortifier, and formula </a:t>
            </a:r>
            <a:endParaRPr lang="en-US" sz="3200" b="1" dirty="0">
              <a:solidFill>
                <a:schemeClr val="accent1">
                  <a:lumMod val="75000"/>
                </a:schemeClr>
              </a:solidFill>
              <a:latin typeface="+mj-lt"/>
              <a:ea typeface="ＭＳ Ｐゴシック" charset="0"/>
            </a:endParaRPr>
          </a:p>
          <a:p>
            <a:pPr marL="649224" lvl="1" indent="0" eaLnBrk="1" fontAlgn="auto" hangingPunct="1">
              <a:spcAft>
                <a:spcPts val="0"/>
              </a:spcAft>
              <a:buNone/>
              <a:defRPr/>
            </a:pPr>
            <a:r>
              <a:rPr lang="en-US" sz="3200" b="1" dirty="0">
                <a:solidFill>
                  <a:schemeClr val="accent1">
                    <a:lumMod val="75000"/>
                  </a:schemeClr>
                </a:solidFill>
                <a:latin typeface="+mj-lt"/>
                <a:ea typeface="ＭＳ Ｐゴシック" charset="0"/>
              </a:rPr>
              <a:t>Group</a:t>
            </a:r>
            <a:r>
              <a:rPr lang="en-US" sz="3200" b="1" dirty="0">
                <a:solidFill>
                  <a:srgbClr val="7030A0"/>
                </a:solidFill>
                <a:latin typeface="+mj-lt"/>
                <a:ea typeface="ＭＳ Ｐゴシック" charset="0"/>
              </a:rPr>
              <a:t> </a:t>
            </a:r>
            <a:r>
              <a:rPr lang="en-US" sz="3200" b="1" dirty="0">
                <a:solidFill>
                  <a:srgbClr val="339933"/>
                </a:solidFill>
                <a:effectLst>
                  <a:outerShdw blurRad="38100" dist="38100" dir="2700000" algn="tl">
                    <a:srgbClr val="000000">
                      <a:alpha val="43137"/>
                    </a:srgbClr>
                  </a:outerShdw>
                </a:effectLst>
                <a:latin typeface="+mj-lt"/>
                <a:ea typeface="ＭＳ Ｐゴシック" charset="0"/>
              </a:rPr>
              <a:t>F</a:t>
            </a:r>
            <a:r>
              <a:rPr lang="en-US" sz="3200" b="1" dirty="0">
                <a:solidFill>
                  <a:schemeClr val="accent1">
                    <a:lumMod val="75000"/>
                  </a:schemeClr>
                </a:solidFill>
                <a:latin typeface="+mj-lt"/>
                <a:ea typeface="ＭＳ Ｐゴシック" charset="0"/>
              </a:rPr>
              <a:t>: </a:t>
            </a:r>
            <a:r>
              <a:rPr lang="en-US" sz="3200" dirty="0" smtClean="0">
                <a:solidFill>
                  <a:schemeClr val="accent1">
                    <a:lumMod val="75000"/>
                  </a:schemeClr>
                </a:solidFill>
                <a:latin typeface="+mj-lt"/>
                <a:ea typeface="ＭＳ Ｐゴシック" charset="0"/>
              </a:rPr>
              <a:t>Formula </a:t>
            </a:r>
            <a:r>
              <a:rPr lang="en-US" sz="3200" dirty="0">
                <a:solidFill>
                  <a:schemeClr val="accent1">
                    <a:lumMod val="75000"/>
                  </a:schemeClr>
                </a:solidFill>
                <a:latin typeface="+mj-lt"/>
                <a:ea typeface="ＭＳ Ｐゴシック" charset="0"/>
              </a:rPr>
              <a:t>only</a:t>
            </a:r>
            <a:endParaRPr lang="en-US" sz="3200" b="1" dirty="0">
              <a:solidFill>
                <a:schemeClr val="accent1">
                  <a:lumMod val="75000"/>
                </a:schemeClr>
              </a:solidFill>
              <a:latin typeface="+mj-lt"/>
              <a:ea typeface="ＭＳ Ｐゴシック" charset="0"/>
            </a:endParaRPr>
          </a:p>
          <a:p>
            <a:pPr lvl="1">
              <a:buFont typeface="Arial" charset="0"/>
              <a:buChar char="•"/>
              <a:defRPr/>
            </a:pPr>
            <a:endParaRPr lang="en-US" dirty="0">
              <a:ea typeface="ＭＳ Ｐゴシック" charset="0"/>
            </a:endParaRPr>
          </a:p>
        </p:txBody>
      </p:sp>
    </p:spTree>
    <p:extLst>
      <p:ext uri="{BB962C8B-B14F-4D97-AF65-F5344CB8AC3E}">
        <p14:creationId xmlns:p14="http://schemas.microsoft.com/office/powerpoint/2010/main" val="440663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704088"/>
            <a:ext cx="3157671" cy="1143000"/>
          </a:xfrm>
        </p:spPr>
        <p:txBody>
          <a:bodyPr anchor="ctr"/>
          <a:lstStyle/>
          <a:p>
            <a:pPr eaLnBrk="1" hangingPunct="1"/>
            <a:r>
              <a:rPr lang="en-US" sz="3600" dirty="0" smtClean="0">
                <a:solidFill>
                  <a:schemeClr val="bg1"/>
                </a:solidFill>
              </a:rPr>
              <a:t>Definitions</a:t>
            </a:r>
          </a:p>
        </p:txBody>
      </p:sp>
      <p:sp>
        <p:nvSpPr>
          <p:cNvPr id="3" name="Content Placeholder 2"/>
          <p:cNvSpPr>
            <a:spLocks noGrp="1"/>
          </p:cNvSpPr>
          <p:nvPr>
            <p:ph idx="1"/>
          </p:nvPr>
        </p:nvSpPr>
        <p:spPr>
          <a:xfrm>
            <a:off x="388834" y="2123488"/>
            <a:ext cx="8229600" cy="2807436"/>
          </a:xfrm>
        </p:spPr>
        <p:txBody>
          <a:bodyPr>
            <a:normAutofit/>
          </a:bodyPr>
          <a:lstStyle/>
          <a:p>
            <a:pPr marL="731520" indent="-457200" eaLnBrk="1" fontAlgn="auto" hangingPunct="1">
              <a:spcAft>
                <a:spcPts val="0"/>
              </a:spcAft>
              <a:buFont typeface="Arial" panose="020B0604020202020204" pitchFamily="34" charset="0"/>
              <a:buChar char="•"/>
              <a:defRPr/>
            </a:pPr>
            <a:r>
              <a:rPr lang="en-US" sz="2800" b="1" dirty="0" smtClean="0">
                <a:solidFill>
                  <a:schemeClr val="accent1">
                    <a:lumMod val="75000"/>
                  </a:schemeClr>
                </a:solidFill>
                <a:latin typeface="+mj-lt"/>
                <a:ea typeface="+mn-ea"/>
              </a:rPr>
              <a:t>Time to full feeds: </a:t>
            </a:r>
            <a:r>
              <a:rPr lang="en-US" sz="2800" dirty="0" smtClean="0">
                <a:solidFill>
                  <a:schemeClr val="accent1">
                    <a:lumMod val="75000"/>
                  </a:schemeClr>
                </a:solidFill>
                <a:latin typeface="+mj-lt"/>
                <a:ea typeface="+mn-ea"/>
              </a:rPr>
              <a:t>Time from birth until receiving 150 mL/kg/day feeds</a:t>
            </a:r>
          </a:p>
          <a:p>
            <a:pPr marL="457200" indent="-457200" eaLnBrk="1" fontAlgn="auto" hangingPunct="1">
              <a:spcAft>
                <a:spcPts val="0"/>
              </a:spcAft>
              <a:buFont typeface="Arial" panose="020B0604020202020204" pitchFamily="34" charset="0"/>
              <a:buChar char="•"/>
              <a:defRPr/>
            </a:pPr>
            <a:endParaRPr lang="en-US" sz="2800" dirty="0" smtClean="0">
              <a:solidFill>
                <a:schemeClr val="accent1">
                  <a:lumMod val="75000"/>
                </a:schemeClr>
              </a:solidFill>
              <a:latin typeface="+mj-lt"/>
              <a:ea typeface="+mn-ea"/>
            </a:endParaRPr>
          </a:p>
          <a:p>
            <a:pPr marL="731520" indent="-457200" eaLnBrk="1" fontAlgn="auto" hangingPunct="1">
              <a:spcAft>
                <a:spcPts val="0"/>
              </a:spcAft>
              <a:buFont typeface="Arial" panose="020B0604020202020204" pitchFamily="34" charset="0"/>
              <a:buChar char="•"/>
              <a:defRPr/>
            </a:pPr>
            <a:r>
              <a:rPr lang="en-US" sz="2800" b="1" dirty="0" smtClean="0">
                <a:solidFill>
                  <a:schemeClr val="accent1">
                    <a:lumMod val="75000"/>
                  </a:schemeClr>
                </a:solidFill>
                <a:latin typeface="+mj-lt"/>
                <a:ea typeface="+mn-ea"/>
              </a:rPr>
              <a:t>Feeding intolerance: </a:t>
            </a:r>
            <a:r>
              <a:rPr lang="en-US" sz="2800" dirty="0">
                <a:solidFill>
                  <a:schemeClr val="accent1">
                    <a:lumMod val="75000"/>
                  </a:schemeClr>
                </a:solidFill>
                <a:latin typeface="+mj-lt"/>
                <a:ea typeface="+mn-ea"/>
              </a:rPr>
              <a:t>F</a:t>
            </a:r>
            <a:r>
              <a:rPr lang="en-US" sz="2800" dirty="0" smtClean="0">
                <a:solidFill>
                  <a:schemeClr val="accent1">
                    <a:lumMod val="75000"/>
                  </a:schemeClr>
                </a:solidFill>
                <a:latin typeface="+mj-lt"/>
                <a:ea typeface="+mn-ea"/>
              </a:rPr>
              <a:t>eeds interrupted and held for greater than 24 hours</a:t>
            </a:r>
            <a:endParaRPr lang="en-US" sz="2800" dirty="0">
              <a:solidFill>
                <a:schemeClr val="accent1">
                  <a:lumMod val="75000"/>
                </a:schemeClr>
              </a:solidFill>
              <a:latin typeface="+mj-lt"/>
              <a:ea typeface="+mn-ea"/>
            </a:endParaRPr>
          </a:p>
        </p:txBody>
      </p:sp>
    </p:spTree>
    <p:extLst>
      <p:ext uri="{BB962C8B-B14F-4D97-AF65-F5344CB8AC3E}">
        <p14:creationId xmlns:p14="http://schemas.microsoft.com/office/powerpoint/2010/main" val="4041376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5" y="132588"/>
            <a:ext cx="8229600" cy="764559"/>
          </a:xfrm>
        </p:spPr>
        <p:txBody>
          <a:bodyPr anchor="t">
            <a:normAutofit/>
          </a:bodyPr>
          <a:lstStyle/>
          <a:p>
            <a:r>
              <a:rPr lang="en-US" sz="3600" dirty="0">
                <a:solidFill>
                  <a:schemeClr val="bg1"/>
                </a:solidFill>
              </a:rPr>
              <a:t>Results</a:t>
            </a:r>
          </a:p>
        </p:txBody>
      </p:sp>
      <p:graphicFrame>
        <p:nvGraphicFramePr>
          <p:cNvPr id="8" name="Table 7"/>
          <p:cNvGraphicFramePr>
            <a:graphicFrameLocks noGrp="1"/>
          </p:cNvGraphicFramePr>
          <p:nvPr>
            <p:extLst>
              <p:ext uri="{D42A27DB-BD31-4B8C-83A1-F6EECF244321}">
                <p14:modId xmlns:p14="http://schemas.microsoft.com/office/powerpoint/2010/main" val="3875368948"/>
              </p:ext>
            </p:extLst>
          </p:nvPr>
        </p:nvGraphicFramePr>
        <p:xfrm>
          <a:off x="8625" y="1016637"/>
          <a:ext cx="9135375" cy="5204055"/>
        </p:xfrm>
        <a:graphic>
          <a:graphicData uri="http://schemas.openxmlformats.org/drawingml/2006/table">
            <a:tbl>
              <a:tblPr firstRow="1" firstCol="1" bandRow="1">
                <a:tableStyleId>{8A107856-5554-42FB-B03E-39F5DBC370BA}</a:tableStyleId>
              </a:tblPr>
              <a:tblGrid>
                <a:gridCol w="2394824">
                  <a:extLst>
                    <a:ext uri="{9D8B030D-6E8A-4147-A177-3AD203B41FA5}">
                      <a16:colId xmlns="" xmlns:a16="http://schemas.microsoft.com/office/drawing/2014/main" val="20000"/>
                    </a:ext>
                  </a:extLst>
                </a:gridCol>
                <a:gridCol w="1439757">
                  <a:extLst>
                    <a:ext uri="{9D8B030D-6E8A-4147-A177-3AD203B41FA5}">
                      <a16:colId xmlns="" xmlns:a16="http://schemas.microsoft.com/office/drawing/2014/main" val="20001"/>
                    </a:ext>
                  </a:extLst>
                </a:gridCol>
                <a:gridCol w="1354611">
                  <a:extLst>
                    <a:ext uri="{9D8B030D-6E8A-4147-A177-3AD203B41FA5}">
                      <a16:colId xmlns="" xmlns:a16="http://schemas.microsoft.com/office/drawing/2014/main" val="20002"/>
                    </a:ext>
                  </a:extLst>
                </a:gridCol>
                <a:gridCol w="1418643">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155940">
                  <a:extLst>
                    <a:ext uri="{9D8B030D-6E8A-4147-A177-3AD203B41FA5}">
                      <a16:colId xmlns="" xmlns:a16="http://schemas.microsoft.com/office/drawing/2014/main" val="20005"/>
                    </a:ext>
                  </a:extLst>
                </a:gridCol>
              </a:tblGrid>
              <a:tr h="633273">
                <a:tc>
                  <a:txBody>
                    <a:bodyPr/>
                    <a:lstStyle/>
                    <a:p>
                      <a:pPr marL="0" marR="0">
                        <a:lnSpc>
                          <a:spcPct val="115000"/>
                        </a:lnSpc>
                        <a:spcBef>
                          <a:spcPts val="0"/>
                        </a:spcBef>
                        <a:spcAft>
                          <a:spcPts val="0"/>
                        </a:spcAft>
                      </a:pPr>
                      <a:endParaRPr lang="en-US" sz="2200" baseline="0" dirty="0">
                        <a:solidFill>
                          <a:schemeClr val="accent1">
                            <a:lumMod val="75000"/>
                          </a:schemeClr>
                        </a:solidFill>
                        <a:effectLst>
                          <a:outerShdw blurRad="38100" dist="38100" dir="2700000" algn="tl">
                            <a:srgbClr val="000000">
                              <a:alpha val="43137"/>
                            </a:srgbClr>
                          </a:outerShdw>
                        </a:effectLst>
                        <a:latin typeface="+mj-lt"/>
                        <a:ea typeface="Calibri"/>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algn="ctr">
                        <a:lnSpc>
                          <a:spcPct val="115000"/>
                        </a:lnSpc>
                        <a:spcBef>
                          <a:spcPts val="0"/>
                        </a:spcBef>
                        <a:spcAft>
                          <a:spcPts val="0"/>
                        </a:spcAft>
                      </a:pPr>
                      <a:r>
                        <a:rPr lang="en-US" sz="2800" b="1" baseline="0" dirty="0">
                          <a:solidFill>
                            <a:schemeClr val="accent1">
                              <a:lumMod val="75000"/>
                            </a:schemeClr>
                          </a:solidFill>
                          <a:effectLst/>
                          <a:latin typeface="+mj-lt"/>
                          <a:cs typeface="Arial" panose="020B0604020202020204" pitchFamily="34" charset="0"/>
                        </a:rPr>
                        <a:t>N=293 </a:t>
                      </a:r>
                      <a:endParaRPr lang="en-US" sz="2800" b="1"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15000"/>
                        </a:lnSpc>
                        <a:spcBef>
                          <a:spcPts val="0"/>
                        </a:spcBef>
                        <a:spcAft>
                          <a:spcPts val="0"/>
                        </a:spcAft>
                      </a:pPr>
                      <a:endParaRPr lang="en-US" sz="1500" baseline="0" dirty="0">
                        <a:solidFill>
                          <a:schemeClr val="tx1"/>
                        </a:solidFill>
                        <a:effectLst/>
                        <a:latin typeface="Calibri"/>
                        <a:ea typeface="Calibri"/>
                        <a:cs typeface="Times New Roman"/>
                      </a:endParaRPr>
                    </a:p>
                  </a:txBody>
                  <a:tcPr marL="91416" marR="9141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15000"/>
                        </a:lnSpc>
                        <a:spcBef>
                          <a:spcPts val="0"/>
                        </a:spcBef>
                        <a:spcAft>
                          <a:spcPts val="0"/>
                        </a:spcAft>
                      </a:pPr>
                      <a:endParaRPr lang="en-US" sz="1500" baseline="0" dirty="0">
                        <a:solidFill>
                          <a:schemeClr val="tx1"/>
                        </a:solidFill>
                        <a:effectLst/>
                        <a:latin typeface="Calibri"/>
                        <a:ea typeface="Calibri"/>
                        <a:cs typeface="Times New Roman"/>
                      </a:endParaRPr>
                    </a:p>
                  </a:txBody>
                  <a:tcPr marL="91416" marR="9141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15000"/>
                        </a:lnSpc>
                        <a:spcBef>
                          <a:spcPts val="0"/>
                        </a:spcBef>
                        <a:spcAft>
                          <a:spcPts val="0"/>
                        </a:spcAft>
                      </a:pPr>
                      <a:endParaRPr lang="en-US" sz="1500" baseline="0" dirty="0">
                        <a:solidFill>
                          <a:schemeClr val="tx1"/>
                        </a:solidFill>
                        <a:effectLst/>
                        <a:latin typeface="Calibri"/>
                        <a:ea typeface="Calibri"/>
                        <a:cs typeface="Times New Roman"/>
                      </a:endParaRPr>
                    </a:p>
                  </a:txBody>
                  <a:tcPr marL="91416" marR="9141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 </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 </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1" u="sng" baseline="0" dirty="0">
                          <a:solidFill>
                            <a:schemeClr val="accent1">
                              <a:lumMod val="75000"/>
                            </a:schemeClr>
                          </a:solidFill>
                          <a:effectLst/>
                          <a:latin typeface="+mj-lt"/>
                        </a:rPr>
                        <a:t>Human</a:t>
                      </a:r>
                      <a:endParaRPr lang="en-US" sz="2200" b="1" u="sng"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1" u="sng" baseline="0" dirty="0">
                          <a:solidFill>
                            <a:schemeClr val="accent1">
                              <a:lumMod val="75000"/>
                            </a:schemeClr>
                          </a:solidFill>
                          <a:effectLst/>
                          <a:latin typeface="+mj-lt"/>
                        </a:rPr>
                        <a:t>Bovine</a:t>
                      </a:r>
                      <a:endParaRPr lang="en-US" sz="2200" b="1" u="sng"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1" u="sng" baseline="0" dirty="0">
                          <a:solidFill>
                            <a:schemeClr val="accent1">
                              <a:lumMod val="75000"/>
                            </a:schemeClr>
                          </a:solidFill>
                          <a:effectLst/>
                          <a:latin typeface="+mj-lt"/>
                        </a:rPr>
                        <a:t>Mixed</a:t>
                      </a:r>
                      <a:endParaRPr lang="en-US" sz="2200" b="1" u="sng"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1" u="sng" baseline="0" dirty="0">
                          <a:solidFill>
                            <a:schemeClr val="accent1">
                              <a:lumMod val="75000"/>
                            </a:schemeClr>
                          </a:solidFill>
                          <a:effectLst/>
                          <a:latin typeface="+mj-lt"/>
                        </a:rPr>
                        <a:t>Formula</a:t>
                      </a:r>
                      <a:endParaRPr lang="en-US" sz="2200" b="1" u="sng"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rPr>
                        <a:t> </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Total</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87(30%)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127 (43%)</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49 (17%)</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30 (10%)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 </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ROP</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11 (14%)</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40 (32%)</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19 (40%)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4 (14%)</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&lt;0.001 </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Sepsis</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 (</a:t>
                      </a:r>
                      <a:r>
                        <a:rPr lang="en-US" sz="2200" baseline="0" dirty="0" smtClean="0">
                          <a:solidFill>
                            <a:schemeClr val="accent1">
                              <a:lumMod val="75000"/>
                            </a:schemeClr>
                          </a:solidFill>
                          <a:effectLst/>
                          <a:latin typeface="+mj-lt"/>
                          <a:cs typeface="Arial" panose="020B0604020202020204" pitchFamily="34" charset="0"/>
                        </a:rPr>
                        <a:t>1.2%)</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3 </a:t>
                      </a:r>
                      <a:r>
                        <a:rPr lang="en-US" sz="2200" baseline="0" dirty="0" smtClean="0">
                          <a:solidFill>
                            <a:schemeClr val="accent1">
                              <a:lumMod val="75000"/>
                            </a:schemeClr>
                          </a:solidFill>
                          <a:effectLst/>
                          <a:latin typeface="+mj-lt"/>
                          <a:cs typeface="Arial" panose="020B0604020202020204" pitchFamily="34" charset="0"/>
                        </a:rPr>
                        <a:t>(2.3%)</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    3 </a:t>
                      </a:r>
                      <a:r>
                        <a:rPr lang="en-US" sz="2200" baseline="0" dirty="0" smtClean="0">
                          <a:solidFill>
                            <a:schemeClr val="accent1">
                              <a:lumMod val="75000"/>
                            </a:schemeClr>
                          </a:solidFill>
                          <a:effectLst/>
                          <a:latin typeface="+mj-lt"/>
                          <a:cs typeface="Arial" panose="020B0604020202020204" pitchFamily="34" charset="0"/>
                        </a:rPr>
                        <a:t>(6.1%)</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0 (0%)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0.545 </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BPD</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13 (15%)</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30 (24%)</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21 (42%)</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3 (10%)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&lt;0.001</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633273">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GA </a:t>
                      </a:r>
                      <a:r>
                        <a:rPr lang="en-US" sz="2200" baseline="0" dirty="0" err="1">
                          <a:solidFill>
                            <a:schemeClr val="accent1">
                              <a:lumMod val="75000"/>
                            </a:schemeClr>
                          </a:solidFill>
                          <a:effectLst/>
                          <a:latin typeface="+mj-lt"/>
                        </a:rPr>
                        <a:t>wks</a:t>
                      </a:r>
                      <a:r>
                        <a:rPr lang="en-US" sz="2200" baseline="0" dirty="0">
                          <a:solidFill>
                            <a:schemeClr val="accent1">
                              <a:lumMod val="75000"/>
                            </a:schemeClr>
                          </a:solidFill>
                          <a:effectLst/>
                          <a:latin typeface="+mj-lt"/>
                        </a:rPr>
                        <a:t> (+/-SD)</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27.7(±2.7)</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28.3(±2.8)</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27.6(±2.8)</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29.8(±2.5)</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&lt;0.002</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709459">
                <a:tc>
                  <a:txBody>
                    <a:bodyPr/>
                    <a:lstStyle/>
                    <a:p>
                      <a:pPr marL="0" marR="0">
                        <a:lnSpc>
                          <a:spcPct val="115000"/>
                        </a:lnSpc>
                        <a:spcBef>
                          <a:spcPts val="0"/>
                        </a:spcBef>
                        <a:spcAft>
                          <a:spcPts val="0"/>
                        </a:spcAft>
                      </a:pPr>
                      <a:r>
                        <a:rPr lang="en-US" sz="2200" baseline="0" dirty="0">
                          <a:solidFill>
                            <a:schemeClr val="accent1">
                              <a:lumMod val="75000"/>
                            </a:schemeClr>
                          </a:solidFill>
                          <a:effectLst/>
                          <a:latin typeface="+mj-lt"/>
                        </a:rPr>
                        <a:t>Growth Velocity g/kg/d (+/-SD)</a:t>
                      </a:r>
                      <a:endParaRPr lang="en-US" sz="2200" baseline="0" dirty="0">
                        <a:solidFill>
                          <a:schemeClr val="accent1">
                            <a:lumMod val="75000"/>
                          </a:schemeClr>
                        </a:solidFill>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11.6(±2.7)</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11.6 (±2.5) </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 11.2(±3.0)</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12.1(±3.2)</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tint val="66000"/>
                            <a:satMod val="160000"/>
                          </a:schemeClr>
                        </a:gs>
                        <a:gs pos="94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15000"/>
                        </a:lnSpc>
                        <a:spcBef>
                          <a:spcPts val="0"/>
                        </a:spcBef>
                        <a:spcAft>
                          <a:spcPts val="0"/>
                        </a:spcAft>
                      </a:pPr>
                      <a:r>
                        <a:rPr lang="en-US" sz="2200" baseline="0" dirty="0">
                          <a:solidFill>
                            <a:schemeClr val="accent1">
                              <a:lumMod val="75000"/>
                            </a:schemeClr>
                          </a:solidFill>
                          <a:effectLst/>
                          <a:latin typeface="+mj-lt"/>
                          <a:cs typeface="Arial" panose="020B0604020202020204" pitchFamily="34" charset="0"/>
                        </a:rPr>
                        <a:t>0.377</a:t>
                      </a:r>
                      <a:endParaRPr lang="en-US" sz="2200" baseline="0" dirty="0">
                        <a:solidFill>
                          <a:schemeClr val="accent1">
                            <a:lumMod val="75000"/>
                          </a:schemeClr>
                        </a:solidFill>
                        <a:effectLst/>
                        <a:latin typeface="+mj-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bl>
          </a:graphicData>
        </a:graphic>
      </p:graphicFrame>
      <p:sp>
        <p:nvSpPr>
          <p:cNvPr id="11" name="Oval 10"/>
          <p:cNvSpPr/>
          <p:nvPr/>
        </p:nvSpPr>
        <p:spPr>
          <a:xfrm>
            <a:off x="8032039" y="4326482"/>
            <a:ext cx="1136992" cy="381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ln w="57150">
                <a:solidFill>
                  <a:schemeClr val="tx1"/>
                </a:solidFill>
              </a:ln>
            </a:endParaRPr>
          </a:p>
        </p:txBody>
      </p:sp>
      <p:sp>
        <p:nvSpPr>
          <p:cNvPr id="12" name="Oval 11"/>
          <p:cNvSpPr/>
          <p:nvPr/>
        </p:nvSpPr>
        <p:spPr>
          <a:xfrm>
            <a:off x="8007008" y="4974823"/>
            <a:ext cx="1136992" cy="381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ln w="57150">
                <a:solidFill>
                  <a:schemeClr val="tx1"/>
                </a:solidFill>
              </a:ln>
            </a:endParaRPr>
          </a:p>
        </p:txBody>
      </p:sp>
      <p:sp>
        <p:nvSpPr>
          <p:cNvPr id="9" name="Oval 8">
            <a:extLst>
              <a:ext uri="{FF2B5EF4-FFF2-40B4-BE49-F238E27FC236}">
                <a16:creationId xmlns="" xmlns:a16="http://schemas.microsoft.com/office/drawing/2014/main" id="{59F61860-CA51-D545-8BD7-059889F206D5}"/>
              </a:ext>
            </a:extLst>
          </p:cNvPr>
          <p:cNvSpPr/>
          <p:nvPr/>
        </p:nvSpPr>
        <p:spPr>
          <a:xfrm>
            <a:off x="8032039" y="3076300"/>
            <a:ext cx="1136992" cy="381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ln w="57150">
                <a:solidFill>
                  <a:schemeClr val="tx1"/>
                </a:solidFill>
              </a:ln>
            </a:endParaRPr>
          </a:p>
        </p:txBody>
      </p:sp>
      <p:sp>
        <p:nvSpPr>
          <p:cNvPr id="3" name="Oval 2"/>
          <p:cNvSpPr/>
          <p:nvPr/>
        </p:nvSpPr>
        <p:spPr>
          <a:xfrm>
            <a:off x="2507673" y="3643745"/>
            <a:ext cx="2590800" cy="484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20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Learning Objectives </a:t>
            </a:r>
          </a:p>
        </p:txBody>
      </p:sp>
      <p:sp>
        <p:nvSpPr>
          <p:cNvPr id="3" name="Content Placeholder 2"/>
          <p:cNvSpPr>
            <a:spLocks noGrp="1"/>
          </p:cNvSpPr>
          <p:nvPr>
            <p:ph idx="1"/>
          </p:nvPr>
        </p:nvSpPr>
        <p:spPr/>
        <p:txBody>
          <a:bodyPr/>
          <a:lstStyle/>
          <a:p>
            <a:pPr marL="514350" lvl="0" indent="-514350">
              <a:buFont typeface="+mj-lt"/>
              <a:buAutoNum type="arabicPeriod"/>
            </a:pPr>
            <a:r>
              <a:rPr lang="en-US" sz="2400" dirty="0">
                <a:solidFill>
                  <a:schemeClr val="accent1">
                    <a:lumMod val="75000"/>
                  </a:schemeClr>
                </a:solidFill>
                <a:latin typeface="+mj-lt"/>
              </a:rPr>
              <a:t>Describe the American Academy of Pediatrics (AAP) and World Health Organization (WHO) recommendations for the use of human milk in preterm </a:t>
            </a:r>
            <a:r>
              <a:rPr lang="en-US" sz="2400" dirty="0" smtClean="0">
                <a:solidFill>
                  <a:schemeClr val="accent1">
                    <a:lumMod val="75000"/>
                  </a:schemeClr>
                </a:solidFill>
                <a:latin typeface="+mj-lt"/>
              </a:rPr>
              <a:t>infants</a:t>
            </a:r>
          </a:p>
          <a:p>
            <a:pPr marL="514350" indent="-514350">
              <a:buFont typeface="+mj-lt"/>
              <a:buAutoNum type="arabicPeriod"/>
            </a:pPr>
            <a:r>
              <a:rPr lang="en-US" sz="2400" dirty="0">
                <a:solidFill>
                  <a:schemeClr val="accent1">
                    <a:lumMod val="75000"/>
                  </a:schemeClr>
                </a:solidFill>
                <a:latin typeface="+mj-lt"/>
              </a:rPr>
              <a:t>Recall the published benefits of an Exclusive Human Milk Diet (EHMD) in premature </a:t>
            </a:r>
            <a:r>
              <a:rPr lang="en-US" sz="2400" dirty="0" smtClean="0">
                <a:solidFill>
                  <a:schemeClr val="accent1">
                    <a:lumMod val="75000"/>
                  </a:schemeClr>
                </a:solidFill>
                <a:latin typeface="+mj-lt"/>
              </a:rPr>
              <a:t>infants</a:t>
            </a:r>
          </a:p>
          <a:p>
            <a:pPr marL="514350" indent="-514350">
              <a:buFont typeface="+mj-lt"/>
              <a:buAutoNum type="arabicPeriod"/>
            </a:pPr>
            <a:r>
              <a:rPr lang="en-US" sz="2400" dirty="0" smtClean="0">
                <a:solidFill>
                  <a:schemeClr val="accent1">
                    <a:lumMod val="75000"/>
                  </a:schemeClr>
                </a:solidFill>
                <a:latin typeface="+mj-lt"/>
              </a:rPr>
              <a:t>Define </a:t>
            </a:r>
            <a:r>
              <a:rPr lang="en-US" sz="2400" dirty="0">
                <a:solidFill>
                  <a:schemeClr val="accent1">
                    <a:lumMod val="75000"/>
                  </a:schemeClr>
                </a:solidFill>
                <a:latin typeface="+mj-lt"/>
              </a:rPr>
              <a:t>some long-term outcomes of the EHMD in premature infants</a:t>
            </a:r>
          </a:p>
          <a:p>
            <a:pPr marL="514350" lvl="0" indent="-514350">
              <a:buFont typeface="+mj-lt"/>
              <a:buAutoNum type="arabicPeriod"/>
            </a:pPr>
            <a:endParaRPr lang="en-US" sz="2400" dirty="0">
              <a:solidFill>
                <a:schemeClr val="accent1">
                  <a:lumMod val="75000"/>
                </a:schemeClr>
              </a:solidFill>
              <a:latin typeface="+mj-lt"/>
            </a:endParaRPr>
          </a:p>
          <a:p>
            <a:pPr marL="514350" indent="-514350">
              <a:buFont typeface="+mj-lt"/>
              <a:buAutoNum type="arabicPeriod"/>
            </a:pPr>
            <a:endParaRPr lang="en-US" dirty="0"/>
          </a:p>
        </p:txBody>
      </p:sp>
    </p:spTree>
    <p:extLst>
      <p:ext uri="{BB962C8B-B14F-4D97-AF65-F5344CB8AC3E}">
        <p14:creationId xmlns:p14="http://schemas.microsoft.com/office/powerpoint/2010/main" val="2975892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8051" y="472362"/>
            <a:ext cx="8410755" cy="1143000"/>
          </a:xfrm>
        </p:spPr>
        <p:txBody>
          <a:bodyPr>
            <a:noAutofit/>
          </a:bodyPr>
          <a:lstStyle/>
          <a:p>
            <a:r>
              <a:rPr lang="en-US" sz="3600" dirty="0" smtClean="0">
                <a:solidFill>
                  <a:schemeClr val="bg1"/>
                </a:solidFill>
              </a:rPr>
              <a:t>Feeding Intolerance:</a:t>
            </a:r>
            <a:br>
              <a:rPr lang="en-US" sz="3600" dirty="0" smtClean="0">
                <a:solidFill>
                  <a:schemeClr val="bg1"/>
                </a:solidFill>
              </a:rPr>
            </a:br>
            <a:r>
              <a:rPr lang="en-US" sz="3600" dirty="0" smtClean="0">
                <a:solidFill>
                  <a:schemeClr val="bg1"/>
                </a:solidFill>
              </a:rPr>
              <a:t>Number of Times Feeds Held for </a:t>
            </a:r>
            <a:r>
              <a:rPr lang="en-US" sz="3600" u="sng" dirty="0" smtClean="0">
                <a:solidFill>
                  <a:schemeClr val="bg1"/>
                </a:solidFill>
              </a:rPr>
              <a:t>&gt;</a:t>
            </a:r>
            <a:r>
              <a:rPr lang="en-US" sz="3600" dirty="0" smtClean="0">
                <a:solidFill>
                  <a:schemeClr val="bg1"/>
                </a:solidFill>
              </a:rPr>
              <a:t>24 </a:t>
            </a:r>
            <a:r>
              <a:rPr lang="en-US" sz="3600" dirty="0" err="1" smtClean="0">
                <a:solidFill>
                  <a:schemeClr val="bg1"/>
                </a:solidFill>
              </a:rPr>
              <a:t>Hrs</a:t>
            </a:r>
            <a:endParaRPr lang="en-US" sz="3600" u="sng"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4563850"/>
              </p:ext>
            </p:extLst>
          </p:nvPr>
        </p:nvGraphicFramePr>
        <p:xfrm>
          <a:off x="254855" y="472362"/>
          <a:ext cx="8382000" cy="554181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946357" y="5791927"/>
            <a:ext cx="1134145" cy="461665"/>
          </a:xfrm>
          <a:prstGeom prst="rect">
            <a:avLst/>
          </a:prstGeom>
          <a:noFill/>
        </p:spPr>
        <p:txBody>
          <a:bodyPr wrap="none" rtlCol="0">
            <a:spAutoFit/>
          </a:bodyPr>
          <a:lstStyle/>
          <a:p>
            <a:r>
              <a:rPr lang="en-US" sz="2400" b="1" dirty="0" smtClean="0">
                <a:solidFill>
                  <a:srgbClr val="7030A0"/>
                </a:solidFill>
              </a:rPr>
              <a:t>Groups</a:t>
            </a:r>
            <a:endParaRPr lang="en-US" sz="2400" b="1" dirty="0">
              <a:solidFill>
                <a:srgbClr val="7030A0"/>
              </a:solidFill>
            </a:endParaRPr>
          </a:p>
        </p:txBody>
      </p:sp>
    </p:spTree>
    <p:extLst>
      <p:ext uri="{BB962C8B-B14F-4D97-AF65-F5344CB8AC3E}">
        <p14:creationId xmlns:p14="http://schemas.microsoft.com/office/powerpoint/2010/main" val="1549599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31417891"/>
              </p:ext>
            </p:extLst>
          </p:nvPr>
        </p:nvGraphicFramePr>
        <p:xfrm>
          <a:off x="0" y="347579"/>
          <a:ext cx="8594725" cy="6510421"/>
        </p:xfrm>
        <a:graphic>
          <a:graphicData uri="http://schemas.openxmlformats.org/drawingml/2006/chart">
            <c:chart xmlns:c="http://schemas.openxmlformats.org/drawingml/2006/chart" xmlns:r="http://schemas.openxmlformats.org/officeDocument/2006/relationships" r:id="rId3"/>
          </a:graphicData>
        </a:graphic>
      </p:graphicFrame>
      <p:sp>
        <p:nvSpPr>
          <p:cNvPr id="33794" name="TextBox 1"/>
          <p:cNvSpPr txBox="1">
            <a:spLocks noChangeArrowheads="1"/>
          </p:cNvSpPr>
          <p:nvPr/>
        </p:nvSpPr>
        <p:spPr bwMode="auto">
          <a:xfrm>
            <a:off x="6655377" y="2686740"/>
            <a:ext cx="1468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r>
              <a:rPr lang="en-US" sz="1800" b="1" dirty="0"/>
              <a:t>P=0.0001</a:t>
            </a:r>
          </a:p>
        </p:txBody>
      </p:sp>
      <p:sp>
        <p:nvSpPr>
          <p:cNvPr id="2" name="TextBox 1"/>
          <p:cNvSpPr txBox="1"/>
          <p:nvPr/>
        </p:nvSpPr>
        <p:spPr>
          <a:xfrm>
            <a:off x="685469" y="794250"/>
            <a:ext cx="5591852" cy="646331"/>
          </a:xfrm>
          <a:prstGeom prst="rect">
            <a:avLst/>
          </a:prstGeom>
          <a:noFill/>
        </p:spPr>
        <p:txBody>
          <a:bodyPr wrap="none" rtlCol="0">
            <a:spAutoFit/>
          </a:bodyPr>
          <a:lstStyle/>
          <a:p>
            <a:r>
              <a:rPr lang="en-US" sz="3600" dirty="0" smtClean="0">
                <a:solidFill>
                  <a:schemeClr val="bg1"/>
                </a:solidFill>
                <a:latin typeface="Calibri" panose="020F0502020204030204" pitchFamily="34" charset="0"/>
              </a:rPr>
              <a:t>Additional Days to Full Feeds</a:t>
            </a:r>
            <a:endParaRPr lang="en-US" sz="3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958018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66456664"/>
              </p:ext>
            </p:extLst>
          </p:nvPr>
        </p:nvGraphicFramePr>
        <p:xfrm>
          <a:off x="304800" y="1177636"/>
          <a:ext cx="8382000" cy="555567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592793" y="5356514"/>
            <a:ext cx="1227137" cy="368300"/>
          </a:xfrm>
          <a:prstGeom prst="rect">
            <a:avLst/>
          </a:prstGeom>
          <a:noFill/>
        </p:spPr>
        <p:txBody>
          <a:bodyPr>
            <a:spAutoFit/>
          </a:bodyPr>
          <a:lstStyle/>
          <a:p>
            <a:pPr>
              <a:defRPr/>
            </a:pPr>
            <a:r>
              <a:rPr lang="en-US" b="1" dirty="0">
                <a:latin typeface="+mn-lt"/>
                <a:ea typeface="ＭＳ Ｐゴシック" charset="0"/>
                <a:cs typeface="ＭＳ Ｐゴシック" charset="0"/>
              </a:rPr>
              <a:t>P=0.374</a:t>
            </a:r>
          </a:p>
        </p:txBody>
      </p:sp>
      <p:sp>
        <p:nvSpPr>
          <p:cNvPr id="35843" name="TextBox 2"/>
          <p:cNvSpPr txBox="1">
            <a:spLocks noChangeArrowheads="1"/>
          </p:cNvSpPr>
          <p:nvPr/>
        </p:nvSpPr>
        <p:spPr bwMode="auto">
          <a:xfrm>
            <a:off x="891323" y="1003793"/>
            <a:ext cx="6640224" cy="646331"/>
          </a:xfrm>
          <a:prstGeom prst="rect">
            <a:avLst/>
          </a:prstGeom>
          <a:noFill/>
          <a:ln>
            <a:noFill/>
          </a:ln>
          <a:extLst/>
        </p:spPr>
        <p:txBody>
          <a:bodyPr wrap="square">
            <a:spAutoFit/>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r>
              <a:rPr lang="en-US" sz="3600" dirty="0">
                <a:solidFill>
                  <a:schemeClr val="bg1"/>
                </a:solidFill>
                <a:latin typeface="Calibri" panose="020F0502020204030204" pitchFamily="34" charset="0"/>
              </a:rPr>
              <a:t>Additional Days of Hospitalization</a:t>
            </a:r>
          </a:p>
        </p:txBody>
      </p:sp>
    </p:spTree>
    <p:extLst>
      <p:ext uri="{BB962C8B-B14F-4D97-AF65-F5344CB8AC3E}">
        <p14:creationId xmlns:p14="http://schemas.microsoft.com/office/powerpoint/2010/main" val="928338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defTabSz="457200" fontAlgn="base">
              <a:spcAft>
                <a:spcPct val="0"/>
              </a:spcAft>
            </a:pPr>
            <a:r>
              <a:rPr lang="en-US" sz="3200" dirty="0">
                <a:solidFill>
                  <a:schemeClr val="bg1"/>
                </a:solidFill>
                <a:latin typeface="Calibri" panose="020F0502020204030204" pitchFamily="34" charset="0"/>
                <a:ea typeface="MS PGothic" pitchFamily="34" charset="-128"/>
                <a:cs typeface="+mn-cs"/>
              </a:rPr>
              <a:t>Incidence of Necrotizing Enterocolitis (&lt;1250 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1329748"/>
              </p:ext>
            </p:extLst>
          </p:nvPr>
        </p:nvGraphicFramePr>
        <p:xfrm>
          <a:off x="304800" y="1905000"/>
          <a:ext cx="8382000" cy="4772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3000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defTabSz="457200" fontAlgn="base">
              <a:spcAft>
                <a:spcPct val="0"/>
              </a:spcAft>
            </a:pPr>
            <a:r>
              <a:rPr lang="en-US" sz="3600" dirty="0">
                <a:solidFill>
                  <a:schemeClr val="bg1"/>
                </a:solidFill>
                <a:latin typeface="Calibri" panose="020F0502020204030204" pitchFamily="34" charset="0"/>
                <a:ea typeface="MS PGothic" pitchFamily="34" charset="-128"/>
                <a:cs typeface="+mn-cs"/>
              </a:rPr>
              <a:t>Additional Hospital Cost</a:t>
            </a:r>
            <a:br>
              <a:rPr lang="en-US" sz="3600" dirty="0">
                <a:solidFill>
                  <a:schemeClr val="bg1"/>
                </a:solidFill>
                <a:latin typeface="Calibri" panose="020F0502020204030204" pitchFamily="34" charset="0"/>
                <a:ea typeface="MS PGothic" pitchFamily="34" charset="-128"/>
                <a:cs typeface="+mn-cs"/>
              </a:rPr>
            </a:br>
            <a:r>
              <a:rPr lang="en-US" sz="1800" dirty="0">
                <a:solidFill>
                  <a:schemeClr val="bg1"/>
                </a:solidFill>
                <a:latin typeface="Calibri" panose="020F0502020204030204" pitchFamily="34" charset="0"/>
                <a:ea typeface="MS PGothic" pitchFamily="34" charset="-128"/>
                <a:cs typeface="+mn-cs"/>
              </a:rPr>
              <a:t>(283 Infants)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250690153"/>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
        <p:nvSpPr>
          <p:cNvPr id="38914" name="TextBox 1"/>
          <p:cNvSpPr txBox="1">
            <a:spLocks noChangeArrowheads="1"/>
          </p:cNvSpPr>
          <p:nvPr/>
        </p:nvSpPr>
        <p:spPr bwMode="auto">
          <a:xfrm>
            <a:off x="1899997" y="5251667"/>
            <a:ext cx="10715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algn="ctr" eaLnBrk="1" hangingPunct="1"/>
            <a:r>
              <a:rPr lang="en-US" sz="1400" b="1" dirty="0"/>
              <a:t>P=0.175</a:t>
            </a:r>
          </a:p>
        </p:txBody>
      </p:sp>
      <p:sp>
        <p:nvSpPr>
          <p:cNvPr id="38915" name="TextBox 2"/>
          <p:cNvSpPr txBox="1">
            <a:spLocks noChangeArrowheads="1"/>
          </p:cNvSpPr>
          <p:nvPr/>
        </p:nvSpPr>
        <p:spPr bwMode="auto">
          <a:xfrm>
            <a:off x="3796669" y="2100408"/>
            <a:ext cx="10874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algn="ctr" eaLnBrk="1" hangingPunct="1"/>
            <a:r>
              <a:rPr lang="en-US" sz="1500" b="1" dirty="0">
                <a:solidFill>
                  <a:schemeClr val="bg1"/>
                </a:solidFill>
              </a:rPr>
              <a:t>P=0.004</a:t>
            </a:r>
          </a:p>
        </p:txBody>
      </p:sp>
      <p:sp>
        <p:nvSpPr>
          <p:cNvPr id="2" name="Rectangle 1"/>
          <p:cNvSpPr/>
          <p:nvPr/>
        </p:nvSpPr>
        <p:spPr>
          <a:xfrm>
            <a:off x="1656272" y="6323812"/>
            <a:ext cx="6987396" cy="369332"/>
          </a:xfrm>
          <a:prstGeom prst="rect">
            <a:avLst/>
          </a:prstGeom>
        </p:spPr>
        <p:txBody>
          <a:bodyPr wrap="square">
            <a:spAutoFit/>
          </a:bodyPr>
          <a:lstStyle/>
          <a:p>
            <a:r>
              <a:rPr lang="en-US" dirty="0"/>
              <a:t>Human group includes cost of donor milk and fortifier products</a:t>
            </a:r>
          </a:p>
        </p:txBody>
      </p:sp>
    </p:spTree>
    <p:extLst>
      <p:ext uri="{BB962C8B-B14F-4D97-AF65-F5344CB8AC3E}">
        <p14:creationId xmlns:p14="http://schemas.microsoft.com/office/powerpoint/2010/main" val="4175845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88428"/>
            <a:ext cx="8229600" cy="1143000"/>
          </a:xfrm>
        </p:spPr>
        <p:txBody>
          <a:bodyPr>
            <a:normAutofit/>
          </a:bodyPr>
          <a:lstStyle/>
          <a:p>
            <a:pPr defTabSz="457200" fontAlgn="base">
              <a:spcAft>
                <a:spcPct val="0"/>
              </a:spcAft>
            </a:pPr>
            <a:r>
              <a:rPr lang="en-US" sz="3600" dirty="0">
                <a:solidFill>
                  <a:schemeClr val="bg1"/>
                </a:solidFill>
                <a:latin typeface="Calibri" panose="020F0502020204030204" pitchFamily="34" charset="0"/>
                <a:ea typeface="MS PGothic" pitchFamily="34" charset="-128"/>
                <a:cs typeface="+mn-cs"/>
              </a:rPr>
              <a:t>Additional Physician Charges</a:t>
            </a:r>
            <a:br>
              <a:rPr lang="en-US" sz="3600" dirty="0">
                <a:solidFill>
                  <a:schemeClr val="bg1"/>
                </a:solidFill>
                <a:latin typeface="Calibri" panose="020F0502020204030204" pitchFamily="34" charset="0"/>
                <a:ea typeface="MS PGothic" pitchFamily="34" charset="-128"/>
                <a:cs typeface="+mn-cs"/>
              </a:rPr>
            </a:br>
            <a:r>
              <a:rPr lang="en-US" sz="1800" dirty="0">
                <a:solidFill>
                  <a:schemeClr val="bg1"/>
                </a:solidFill>
                <a:latin typeface="Calibri" panose="020F0502020204030204" pitchFamily="34" charset="0"/>
                <a:ea typeface="MS PGothic" pitchFamily="34" charset="-128"/>
                <a:cs typeface="+mn-cs"/>
              </a:rPr>
              <a:t>(293 Infants)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7041945"/>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1733910" y="6485207"/>
            <a:ext cx="7944928" cy="369332"/>
          </a:xfrm>
          <a:prstGeom prst="rect">
            <a:avLst/>
          </a:prstGeom>
        </p:spPr>
        <p:txBody>
          <a:bodyPr wrap="square">
            <a:spAutoFit/>
          </a:bodyPr>
          <a:lstStyle/>
          <a:p>
            <a:r>
              <a:rPr lang="en-US" dirty="0"/>
              <a:t>Human group includes cost of donor milk and fortifier products</a:t>
            </a:r>
          </a:p>
        </p:txBody>
      </p:sp>
    </p:spTree>
    <p:extLst>
      <p:ext uri="{BB962C8B-B14F-4D97-AF65-F5344CB8AC3E}">
        <p14:creationId xmlns:p14="http://schemas.microsoft.com/office/powerpoint/2010/main" val="3121672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3522427"/>
            <a:ext cx="8055652" cy="1079783"/>
          </a:xfrm>
        </p:spPr>
        <p:txBody>
          <a:bodyPr>
            <a:noAutofit/>
          </a:bodyPr>
          <a:lstStyle/>
          <a:p>
            <a:pPr algn="l"/>
            <a:r>
              <a:rPr lang="en-US" sz="1800" dirty="0" err="1" smtClean="0">
                <a:solidFill>
                  <a:schemeClr val="accent1">
                    <a:lumMod val="75000"/>
                  </a:schemeClr>
                </a:solidFill>
                <a:latin typeface="+mj-lt"/>
              </a:rPr>
              <a:t>Maushumi</a:t>
            </a:r>
            <a:r>
              <a:rPr lang="en-US" sz="1800" dirty="0" smtClean="0">
                <a:solidFill>
                  <a:schemeClr val="accent1">
                    <a:lumMod val="75000"/>
                  </a:schemeClr>
                </a:solidFill>
                <a:latin typeface="+mj-lt"/>
              </a:rPr>
              <a:t> Assad, MD, MPH, Joseph H. Abraham, ScD, &amp; Melinda J. Elliott, MD, FAAP</a:t>
            </a:r>
          </a:p>
          <a:p>
            <a:pPr algn="l"/>
            <a:r>
              <a:rPr lang="en-US" sz="1800" dirty="0" smtClean="0">
                <a:solidFill>
                  <a:schemeClr val="accent1">
                    <a:lumMod val="75000"/>
                  </a:schemeClr>
                </a:solidFill>
                <a:latin typeface="+mj-lt"/>
              </a:rPr>
              <a:t>Herman and Walter Samuelson Children’s Hospital at Sinai</a:t>
            </a:r>
          </a:p>
          <a:p>
            <a:pPr algn="l"/>
            <a:r>
              <a:rPr lang="en-US" sz="1800" dirty="0" smtClean="0">
                <a:solidFill>
                  <a:schemeClr val="accent1">
                    <a:lumMod val="75000"/>
                  </a:schemeClr>
                </a:solidFill>
                <a:latin typeface="+mj-lt"/>
              </a:rPr>
              <a:t>Baltimore, MD</a:t>
            </a:r>
          </a:p>
          <a:p>
            <a:endParaRPr lang="en-US" dirty="0">
              <a:latin typeface="+mj-lt"/>
            </a:endParaRPr>
          </a:p>
        </p:txBody>
      </p:sp>
      <p:pic>
        <p:nvPicPr>
          <p:cNvPr id="4" name="Picture 3" descr="ChildrensSamuelson 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6835" y="4602210"/>
            <a:ext cx="4462217" cy="1558484"/>
          </a:xfrm>
          <a:prstGeom prst="rect">
            <a:avLst/>
          </a:prstGeom>
        </p:spPr>
      </p:pic>
      <p:sp>
        <p:nvSpPr>
          <p:cNvPr id="5" name="TextBox 4"/>
          <p:cNvSpPr txBox="1"/>
          <p:nvPr/>
        </p:nvSpPr>
        <p:spPr>
          <a:xfrm>
            <a:off x="451357" y="6441171"/>
            <a:ext cx="4728089" cy="307777"/>
          </a:xfrm>
          <a:prstGeom prst="rect">
            <a:avLst/>
          </a:prstGeom>
          <a:noFill/>
        </p:spPr>
        <p:txBody>
          <a:bodyPr wrap="none" rtlCol="0">
            <a:spAutoFit/>
          </a:bodyPr>
          <a:lstStyle/>
          <a:p>
            <a:r>
              <a:rPr lang="en-US" sz="1400" dirty="0" smtClean="0">
                <a:solidFill>
                  <a:schemeClr val="accent1">
                    <a:lumMod val="75000"/>
                  </a:schemeClr>
                </a:solidFill>
              </a:rPr>
              <a:t>Source: INAC Platform Presentation. Lyon, France. July 2017.</a:t>
            </a:r>
            <a:endParaRPr lang="en-US" sz="1400" dirty="0">
              <a:solidFill>
                <a:schemeClr val="accent1">
                  <a:lumMod val="75000"/>
                </a:schemeClr>
              </a:solidFill>
            </a:endParaRPr>
          </a:p>
        </p:txBody>
      </p:sp>
      <p:sp>
        <p:nvSpPr>
          <p:cNvPr id="10" name="TextBox 2"/>
          <p:cNvSpPr txBox="1">
            <a:spLocks noChangeArrowheads="1"/>
          </p:cNvSpPr>
          <p:nvPr/>
        </p:nvSpPr>
        <p:spPr bwMode="auto">
          <a:xfrm>
            <a:off x="451358" y="1003793"/>
            <a:ext cx="8137694" cy="2308324"/>
          </a:xfrm>
          <a:prstGeom prst="rect">
            <a:avLst/>
          </a:prstGeom>
          <a:noFill/>
          <a:ln>
            <a:noFill/>
          </a:ln>
          <a:extLst/>
        </p:spPr>
        <p:txBody>
          <a:bodyPr wrap="square">
            <a:spAutoFit/>
          </a:bodyPr>
          <a:lstStyle>
            <a:lvl1pPr eaLnBrk="0" hangingPunct="0">
              <a:defRPr sz="2400">
                <a:solidFill>
                  <a:schemeClr val="tx1"/>
                </a:solidFill>
                <a:latin typeface="Candara" pitchFamily="34" charset="0"/>
                <a:ea typeface="MS PGothic" pitchFamily="34" charset="-128"/>
              </a:defRPr>
            </a:lvl1pPr>
            <a:lvl2pPr marL="742950" indent="-285750" eaLnBrk="0" hangingPunct="0">
              <a:defRPr sz="2400">
                <a:solidFill>
                  <a:schemeClr val="tx1"/>
                </a:solidFill>
                <a:latin typeface="Candara" pitchFamily="34" charset="0"/>
                <a:ea typeface="MS PGothic" pitchFamily="34" charset="-128"/>
              </a:defRPr>
            </a:lvl2pPr>
            <a:lvl3pPr marL="1143000" indent="-228600" eaLnBrk="0" hangingPunct="0">
              <a:defRPr sz="2400">
                <a:solidFill>
                  <a:schemeClr val="tx1"/>
                </a:solidFill>
                <a:latin typeface="Candara" pitchFamily="34" charset="0"/>
                <a:ea typeface="MS PGothic" pitchFamily="34" charset="-128"/>
              </a:defRPr>
            </a:lvl3pPr>
            <a:lvl4pPr marL="1600200" indent="-228600" eaLnBrk="0" hangingPunct="0">
              <a:defRPr sz="2400">
                <a:solidFill>
                  <a:schemeClr val="tx1"/>
                </a:solidFill>
                <a:latin typeface="Candara" pitchFamily="34" charset="0"/>
                <a:ea typeface="MS PGothic" pitchFamily="34" charset="-128"/>
              </a:defRPr>
            </a:lvl4pPr>
            <a:lvl5pPr marL="2057400" indent="-228600" eaLnBrk="0" hangingPunct="0">
              <a:defRPr sz="2400">
                <a:solidFill>
                  <a:schemeClr val="tx1"/>
                </a:solidFill>
                <a:latin typeface="Candar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ndara" pitchFamily="34" charset="0"/>
                <a:ea typeface="MS PGothic" pitchFamily="34" charset="-128"/>
              </a:defRPr>
            </a:lvl9pPr>
          </a:lstStyle>
          <a:p>
            <a:pPr eaLnBrk="1" hangingPunct="1"/>
            <a:r>
              <a:rPr lang="en-US" sz="3600" dirty="0">
                <a:solidFill>
                  <a:schemeClr val="bg1"/>
                </a:solidFill>
                <a:latin typeface="Calibri" panose="020F0502020204030204" pitchFamily="34" charset="0"/>
              </a:rPr>
              <a:t>Additional </a:t>
            </a:r>
            <a:r>
              <a:rPr lang="en-US" sz="3600" dirty="0" smtClean="0">
                <a:solidFill>
                  <a:schemeClr val="bg1"/>
                </a:solidFill>
                <a:latin typeface="Calibri" panose="020F0502020204030204" pitchFamily="34" charset="0"/>
              </a:rPr>
              <a:t>Decreased Cost &amp; Improved Feeding Tolerance in VLBW Infants Fed an Exclusive Human Milk Diet (EHMD): A Reanalysis of the Data</a:t>
            </a:r>
            <a:endParaRPr lang="en-US" sz="3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42588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rmAutofit/>
          </a:bodyPr>
          <a:lstStyle/>
          <a:p>
            <a:r>
              <a:rPr lang="en-US" sz="3600" dirty="0" smtClean="0">
                <a:solidFill>
                  <a:schemeClr val="bg1"/>
                </a:solidFill>
              </a:rPr>
              <a:t>Increased Time to Full Feeds</a:t>
            </a:r>
            <a:br>
              <a:rPr lang="en-US" sz="3600" dirty="0" smtClean="0">
                <a:solidFill>
                  <a:schemeClr val="bg1"/>
                </a:solidFill>
              </a:rPr>
            </a:br>
            <a:r>
              <a:rPr lang="en-US" sz="1800" dirty="0">
                <a:solidFill>
                  <a:schemeClr val="bg1"/>
                </a:solidFill>
              </a:rPr>
              <a:t>(</a:t>
            </a:r>
            <a:r>
              <a:rPr lang="en-US" sz="1800" dirty="0" smtClean="0">
                <a:solidFill>
                  <a:schemeClr val="bg1"/>
                </a:solidFill>
              </a:rPr>
              <a:t>Adjusted for Gestational Age)</a:t>
            </a:r>
            <a:endParaRPr lang="en-US" sz="1800" dirty="0">
              <a:solidFill>
                <a:schemeClr val="bg1"/>
              </a:solidFill>
            </a:endParaRPr>
          </a:p>
        </p:txBody>
      </p:sp>
      <p:graphicFrame>
        <p:nvGraphicFramePr>
          <p:cNvPr id="4" name="Additional Days to Full Feeds"/>
          <p:cNvGraphicFramePr>
            <a:graphicFrameLocks noGrp="1"/>
          </p:cNvGraphicFramePr>
          <p:nvPr>
            <p:ph idx="1"/>
            <p:extLst>
              <p:ext uri="{D42A27DB-BD31-4B8C-83A1-F6EECF244321}">
                <p14:modId xmlns:p14="http://schemas.microsoft.com/office/powerpoint/2010/main" val="262079778"/>
              </p:ext>
            </p:extLst>
          </p:nvPr>
        </p:nvGraphicFramePr>
        <p:xfrm>
          <a:off x="381000" y="19050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697763" y="4739789"/>
            <a:ext cx="873809" cy="307777"/>
          </a:xfrm>
          <a:prstGeom prst="rect">
            <a:avLst/>
          </a:prstGeom>
          <a:noFill/>
        </p:spPr>
        <p:txBody>
          <a:bodyPr wrap="square">
            <a:spAutoFit/>
          </a:bodyPr>
          <a:lstStyle/>
          <a:p>
            <a:r>
              <a:rPr lang="en-US" sz="1400" dirty="0" smtClean="0"/>
              <a:t>p&lt;0.007</a:t>
            </a:r>
            <a:endParaRPr lang="en-US" sz="1400" dirty="0"/>
          </a:p>
        </p:txBody>
      </p:sp>
      <p:sp>
        <p:nvSpPr>
          <p:cNvPr id="6" name="Rectangle 5"/>
          <p:cNvSpPr/>
          <p:nvPr/>
        </p:nvSpPr>
        <p:spPr>
          <a:xfrm>
            <a:off x="3581400" y="4709011"/>
            <a:ext cx="514885" cy="338554"/>
          </a:xfrm>
          <a:prstGeom prst="rect">
            <a:avLst/>
          </a:prstGeom>
        </p:spPr>
        <p:txBody>
          <a:bodyPr wrap="none">
            <a:spAutoFit/>
          </a:bodyPr>
          <a:lstStyle/>
          <a:p>
            <a:r>
              <a:rPr lang="en-US" sz="1600" dirty="0"/>
              <a:t>p=0</a:t>
            </a:r>
          </a:p>
        </p:txBody>
      </p:sp>
      <p:sp>
        <p:nvSpPr>
          <p:cNvPr id="7" name="Rectangle 6"/>
          <p:cNvSpPr/>
          <p:nvPr/>
        </p:nvSpPr>
        <p:spPr>
          <a:xfrm>
            <a:off x="5333998" y="4726381"/>
            <a:ext cx="813043" cy="307777"/>
          </a:xfrm>
          <a:prstGeom prst="rect">
            <a:avLst/>
          </a:prstGeom>
        </p:spPr>
        <p:txBody>
          <a:bodyPr wrap="none">
            <a:spAutoFit/>
          </a:bodyPr>
          <a:lstStyle/>
          <a:p>
            <a:r>
              <a:rPr lang="en-US" sz="1400" dirty="0" smtClean="0"/>
              <a:t>p&lt;0.004</a:t>
            </a:r>
            <a:endParaRPr lang="en-US" sz="1400" dirty="0"/>
          </a:p>
        </p:txBody>
      </p:sp>
    </p:spTree>
    <p:extLst>
      <p:ext uri="{BB962C8B-B14F-4D97-AF65-F5344CB8AC3E}">
        <p14:creationId xmlns:p14="http://schemas.microsoft.com/office/powerpoint/2010/main" val="1159885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latin typeface="Calibri" panose="020F0502020204030204" pitchFamily="34" charset="0"/>
              </a:rPr>
              <a:t>Total Cost Difference After Paying for   EHMD Products</a:t>
            </a:r>
            <a:endParaRPr lang="en-US" sz="3600" dirty="0">
              <a:solidFill>
                <a:schemeClr val="bg1"/>
              </a:solidFill>
              <a:latin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0190711"/>
              </p:ext>
            </p:extLst>
          </p:nvPr>
        </p:nvGraphicFramePr>
        <p:xfrm>
          <a:off x="533400" y="1847088"/>
          <a:ext cx="8229600" cy="48545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590800" y="4689778"/>
            <a:ext cx="957634" cy="646331"/>
          </a:xfrm>
          <a:prstGeom prst="rect">
            <a:avLst/>
          </a:prstGeom>
          <a:noFill/>
        </p:spPr>
        <p:txBody>
          <a:bodyPr wrap="none" rtlCol="0">
            <a:spAutoFit/>
          </a:bodyPr>
          <a:lstStyle/>
          <a:p>
            <a:r>
              <a:rPr lang="en-US" dirty="0" smtClean="0"/>
              <a:t>P=0.850</a:t>
            </a:r>
          </a:p>
          <a:p>
            <a:pPr algn="ctr"/>
            <a:r>
              <a:rPr lang="en-US" b="1" dirty="0" smtClean="0"/>
              <a:t>NS</a:t>
            </a:r>
            <a:endParaRPr lang="en-US" b="1" dirty="0"/>
          </a:p>
        </p:txBody>
      </p:sp>
      <p:sp>
        <p:nvSpPr>
          <p:cNvPr id="6" name="TextBox 5"/>
          <p:cNvSpPr txBox="1"/>
          <p:nvPr/>
        </p:nvSpPr>
        <p:spPr>
          <a:xfrm>
            <a:off x="3886199" y="3657600"/>
            <a:ext cx="936795" cy="369332"/>
          </a:xfrm>
          <a:prstGeom prst="rect">
            <a:avLst/>
          </a:prstGeom>
          <a:noFill/>
        </p:spPr>
        <p:txBody>
          <a:bodyPr wrap="none" rtlCol="0">
            <a:spAutoFit/>
          </a:bodyPr>
          <a:lstStyle/>
          <a:p>
            <a:r>
              <a:rPr lang="en-US" dirty="0" smtClean="0"/>
              <a:t>P=0.031</a:t>
            </a:r>
            <a:endParaRPr lang="en-US" dirty="0"/>
          </a:p>
        </p:txBody>
      </p:sp>
      <p:sp>
        <p:nvSpPr>
          <p:cNvPr id="7" name="TextBox 6"/>
          <p:cNvSpPr txBox="1"/>
          <p:nvPr/>
        </p:nvSpPr>
        <p:spPr>
          <a:xfrm>
            <a:off x="5181598" y="4689777"/>
            <a:ext cx="976549" cy="646331"/>
          </a:xfrm>
          <a:prstGeom prst="rect">
            <a:avLst/>
          </a:prstGeom>
          <a:noFill/>
        </p:spPr>
        <p:txBody>
          <a:bodyPr wrap="none" rtlCol="0">
            <a:spAutoFit/>
          </a:bodyPr>
          <a:lstStyle/>
          <a:p>
            <a:r>
              <a:rPr lang="en-US" dirty="0" smtClean="0"/>
              <a:t>P=0.496</a:t>
            </a:r>
          </a:p>
          <a:p>
            <a:pPr algn="ctr"/>
            <a:r>
              <a:rPr lang="en-US" b="1" dirty="0" smtClean="0"/>
              <a:t>NS</a:t>
            </a:r>
            <a:endParaRPr lang="en-US" b="1" dirty="0"/>
          </a:p>
        </p:txBody>
      </p:sp>
    </p:spTree>
    <p:extLst>
      <p:ext uri="{BB962C8B-B14F-4D97-AF65-F5344CB8AC3E}">
        <p14:creationId xmlns:p14="http://schemas.microsoft.com/office/powerpoint/2010/main" val="3309184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4995" y="362870"/>
            <a:ext cx="8410755" cy="1143000"/>
          </a:xfrm>
        </p:spPr>
        <p:txBody>
          <a:bodyPr>
            <a:noAutofit/>
          </a:bodyPr>
          <a:lstStyle/>
          <a:p>
            <a:r>
              <a:rPr lang="en-US" sz="4000" dirty="0">
                <a:solidFill>
                  <a:schemeClr val="bg1"/>
                </a:solidFill>
              </a:rPr>
              <a:t>Remember Feeding Intolerance?</a:t>
            </a:r>
            <a:br>
              <a:rPr lang="en-US" sz="4000" dirty="0">
                <a:solidFill>
                  <a:schemeClr val="bg1"/>
                </a:solidFill>
              </a:rPr>
            </a:br>
            <a:r>
              <a:rPr lang="en-US" sz="2800" dirty="0">
                <a:solidFill>
                  <a:schemeClr val="bg1"/>
                </a:solidFill>
              </a:rPr>
              <a:t>(Number of Times Feeds Held for </a:t>
            </a:r>
            <a:r>
              <a:rPr lang="en-US" sz="2800" u="sng" dirty="0">
                <a:solidFill>
                  <a:schemeClr val="bg1"/>
                </a:solidFill>
              </a:rPr>
              <a:t>&gt;</a:t>
            </a:r>
            <a:r>
              <a:rPr lang="en-US" sz="2800" dirty="0">
                <a:solidFill>
                  <a:schemeClr val="bg1"/>
                </a:solidFill>
              </a:rPr>
              <a:t>24 </a:t>
            </a:r>
            <a:r>
              <a:rPr lang="en-US" sz="2800" dirty="0" err="1">
                <a:solidFill>
                  <a:schemeClr val="bg1"/>
                </a:solidFill>
              </a:rPr>
              <a:t>Hrs</a:t>
            </a:r>
            <a:r>
              <a:rPr lang="en-US" sz="2800" dirty="0">
                <a:solidFill>
                  <a:schemeClr val="bg1"/>
                </a:solidFill>
              </a:rPr>
              <a:t>)</a:t>
            </a:r>
            <a:endParaRPr lang="en-US" sz="2800" u="sng"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9235151"/>
              </p:ext>
            </p:extLst>
          </p:nvPr>
        </p:nvGraphicFramePr>
        <p:xfrm>
          <a:off x="322429" y="480941"/>
          <a:ext cx="8382000" cy="554181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946356" y="6116123"/>
            <a:ext cx="1134145" cy="461665"/>
          </a:xfrm>
          <a:prstGeom prst="rect">
            <a:avLst/>
          </a:prstGeom>
          <a:noFill/>
        </p:spPr>
        <p:txBody>
          <a:bodyPr wrap="none" rtlCol="0">
            <a:spAutoFit/>
          </a:bodyPr>
          <a:lstStyle/>
          <a:p>
            <a:r>
              <a:rPr lang="en-US" sz="2400" b="1" dirty="0" smtClean="0"/>
              <a:t>Groups</a:t>
            </a:r>
            <a:endParaRPr lang="en-US" sz="2400" b="1" dirty="0"/>
          </a:p>
        </p:txBody>
      </p:sp>
    </p:spTree>
    <p:extLst>
      <p:ext uri="{BB962C8B-B14F-4D97-AF65-F5344CB8AC3E}">
        <p14:creationId xmlns:p14="http://schemas.microsoft.com/office/powerpoint/2010/main" val="3535583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4"/>
          <p:cNvSpPr>
            <a:spLocks noGrp="1" noChangeArrowheads="1"/>
          </p:cNvSpPr>
          <p:nvPr>
            <p:ph type="title"/>
          </p:nvPr>
        </p:nvSpPr>
        <p:spPr>
          <a:xfrm>
            <a:off x="401781" y="2664548"/>
            <a:ext cx="8354291" cy="1143000"/>
          </a:xfrm>
        </p:spPr>
        <p:txBody>
          <a:bodyPr>
            <a:noAutofit/>
          </a:bodyPr>
          <a:lstStyle/>
          <a:p>
            <a:pPr algn="ctr"/>
            <a:r>
              <a:rPr lang="en-US" sz="4800" b="1" dirty="0" smtClean="0">
                <a:solidFill>
                  <a:schemeClr val="accent1">
                    <a:lumMod val="75000"/>
                  </a:schemeClr>
                </a:solidFill>
              </a:rPr>
              <a:t>Breast Milk is for Babies,</a:t>
            </a:r>
            <a:br>
              <a:rPr lang="en-US" sz="4800" b="1" dirty="0" smtClean="0">
                <a:solidFill>
                  <a:schemeClr val="accent1">
                    <a:lumMod val="75000"/>
                  </a:schemeClr>
                </a:solidFill>
              </a:rPr>
            </a:br>
            <a:r>
              <a:rPr lang="en-US" sz="4800" b="1" dirty="0" smtClean="0">
                <a:solidFill>
                  <a:schemeClr val="accent1">
                    <a:lumMod val="75000"/>
                  </a:schemeClr>
                </a:solidFill>
              </a:rPr>
              <a:t> Cows Milk is for Cows*</a:t>
            </a:r>
          </a:p>
        </p:txBody>
      </p:sp>
      <p:sp>
        <p:nvSpPr>
          <p:cNvPr id="4" name="TextBox 3"/>
          <p:cNvSpPr txBox="1"/>
          <p:nvPr/>
        </p:nvSpPr>
        <p:spPr>
          <a:xfrm>
            <a:off x="980660" y="4634441"/>
            <a:ext cx="7129670" cy="523220"/>
          </a:xfrm>
          <a:prstGeom prst="rect">
            <a:avLst/>
          </a:prstGeom>
          <a:noFill/>
        </p:spPr>
        <p:txBody>
          <a:bodyPr wrap="square" rtlCol="0">
            <a:spAutoFit/>
          </a:bodyPr>
          <a:lstStyle/>
          <a:p>
            <a:pPr algn="ctr"/>
            <a:r>
              <a:rPr lang="en-US" sz="2800" b="1" dirty="0" smtClean="0">
                <a:solidFill>
                  <a:schemeClr val="accent1">
                    <a:lumMod val="75000"/>
                  </a:schemeClr>
                </a:solidFill>
                <a:latin typeface="+mj-lt"/>
              </a:rPr>
              <a:t>*We need to stop using our “bovine brains!”</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2727284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206"/>
            <a:ext cx="8643937" cy="1328394"/>
          </a:xfrm>
        </p:spPr>
        <p:txBody>
          <a:bodyPr>
            <a:noAutofit/>
          </a:bodyPr>
          <a:lstStyle/>
          <a:p>
            <a:r>
              <a:rPr lang="en-US" sz="4000" dirty="0" smtClean="0">
                <a:solidFill>
                  <a:schemeClr val="bg1"/>
                </a:solidFill>
              </a:rPr>
              <a:t>Increased Cost Due to Feeding Intolerance </a:t>
            </a:r>
            <a:r>
              <a:rPr lang="en-US" sz="2000" dirty="0" smtClean="0">
                <a:solidFill>
                  <a:schemeClr val="bg1"/>
                </a:solidFill>
              </a:rPr>
              <a:t>(per patient, adjusted for gestational age, excluding NEC)</a:t>
            </a:r>
            <a:endParaRPr lang="en-US" sz="2000" dirty="0">
              <a:solidFill>
                <a:schemeClr val="bg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7313403"/>
              </p:ext>
            </p:extLst>
          </p:nvPr>
        </p:nvGraphicFramePr>
        <p:xfrm>
          <a:off x="457200" y="1752600"/>
          <a:ext cx="822960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819400" y="2819400"/>
            <a:ext cx="946862" cy="369332"/>
          </a:xfrm>
          <a:prstGeom prst="rect">
            <a:avLst/>
          </a:prstGeom>
          <a:noFill/>
        </p:spPr>
        <p:txBody>
          <a:bodyPr wrap="none" rtlCol="0">
            <a:spAutoFit/>
          </a:bodyPr>
          <a:lstStyle/>
          <a:p>
            <a:r>
              <a:rPr lang="en-US" dirty="0" smtClean="0"/>
              <a:t>$29,661</a:t>
            </a:r>
            <a:endParaRPr lang="en-US" dirty="0"/>
          </a:p>
        </p:txBody>
      </p:sp>
      <p:sp>
        <p:nvSpPr>
          <p:cNvPr id="8" name="TextBox 7"/>
          <p:cNvSpPr txBox="1"/>
          <p:nvPr/>
        </p:nvSpPr>
        <p:spPr>
          <a:xfrm>
            <a:off x="3048000" y="3219460"/>
            <a:ext cx="860685" cy="338554"/>
          </a:xfrm>
          <a:prstGeom prst="rect">
            <a:avLst/>
          </a:prstGeom>
          <a:noFill/>
        </p:spPr>
        <p:txBody>
          <a:bodyPr wrap="none" rtlCol="0">
            <a:spAutoFit/>
          </a:bodyPr>
          <a:lstStyle/>
          <a:p>
            <a:r>
              <a:rPr lang="en-US" sz="1600" dirty="0" smtClean="0"/>
              <a:t>P=0.023</a:t>
            </a:r>
            <a:endParaRPr lang="en-US" sz="1600" dirty="0"/>
          </a:p>
        </p:txBody>
      </p:sp>
    </p:spTree>
    <p:extLst>
      <p:ext uri="{BB962C8B-B14F-4D97-AF65-F5344CB8AC3E}">
        <p14:creationId xmlns:p14="http://schemas.microsoft.com/office/powerpoint/2010/main" val="4193447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457"/>
            <a:ext cx="8229600" cy="1143000"/>
          </a:xfrm>
        </p:spPr>
        <p:txBody>
          <a:bodyPr>
            <a:normAutofit/>
          </a:bodyPr>
          <a:lstStyle/>
          <a:p>
            <a:pPr algn="ctr"/>
            <a:r>
              <a:rPr lang="en-US" sz="5400" b="1" dirty="0" smtClean="0">
                <a:solidFill>
                  <a:schemeClr val="accent1">
                    <a:lumMod val="75000"/>
                  </a:schemeClr>
                </a:solidFill>
              </a:rPr>
              <a:t>Growth Is Important!</a:t>
            </a:r>
            <a:endParaRPr lang="en-US" b="1" dirty="0">
              <a:solidFill>
                <a:schemeClr val="accent1">
                  <a:lumMod val="75000"/>
                </a:schemeClr>
              </a:solidFill>
            </a:endParaRPr>
          </a:p>
        </p:txBody>
      </p:sp>
    </p:spTree>
    <p:extLst>
      <p:ext uri="{BB962C8B-B14F-4D97-AF65-F5344CB8AC3E}">
        <p14:creationId xmlns:p14="http://schemas.microsoft.com/office/powerpoint/2010/main" val="561749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0679"/>
            <a:ext cx="8229600" cy="1143000"/>
          </a:xfrm>
        </p:spPr>
        <p:txBody>
          <a:bodyPr>
            <a:normAutofit/>
          </a:bodyPr>
          <a:lstStyle/>
          <a:p>
            <a:r>
              <a:rPr lang="en-US" sz="4000" dirty="0" smtClean="0">
                <a:solidFill>
                  <a:schemeClr val="bg1"/>
                </a:solidFill>
                <a:latin typeface="+mj-lt"/>
              </a:rPr>
              <a:t>Feeding Guidelines</a:t>
            </a:r>
            <a:endParaRPr lang="en-US" sz="4000" dirty="0">
              <a:solidFill>
                <a:schemeClr val="bg1"/>
              </a:solidFill>
              <a:latin typeface="+mj-lt"/>
            </a:endParaRPr>
          </a:p>
        </p:txBody>
      </p:sp>
      <p:sp>
        <p:nvSpPr>
          <p:cNvPr id="3" name="Content Placeholder 2"/>
          <p:cNvSpPr>
            <a:spLocks noGrp="1"/>
          </p:cNvSpPr>
          <p:nvPr>
            <p:ph idx="1"/>
          </p:nvPr>
        </p:nvSpPr>
        <p:spPr>
          <a:xfrm>
            <a:off x="457200" y="1935479"/>
            <a:ext cx="8229600" cy="4742411"/>
          </a:xfrm>
        </p:spPr>
        <p:txBody>
          <a:bodyPr>
            <a:normAutofit/>
          </a:bodyPr>
          <a:lstStyle/>
          <a:p>
            <a:pPr marL="0" indent="0">
              <a:buNone/>
            </a:pPr>
            <a:r>
              <a:rPr lang="en-US" dirty="0" smtClean="0">
                <a:solidFill>
                  <a:schemeClr val="accent1">
                    <a:lumMod val="75000"/>
                  </a:schemeClr>
                </a:solidFill>
                <a:latin typeface="+mj-lt"/>
              </a:rPr>
              <a:t>Early enteral feedings and Standardized approach to feeding</a:t>
            </a:r>
          </a:p>
          <a:p>
            <a:pPr lvl="1">
              <a:buClr>
                <a:schemeClr val="accent3"/>
              </a:buClr>
              <a:buFont typeface="Arial" panose="020B0604020202020204" pitchFamily="34" charset="0"/>
              <a:buChar char="•"/>
            </a:pPr>
            <a:r>
              <a:rPr lang="en-US" dirty="0">
                <a:solidFill>
                  <a:schemeClr val="accent1">
                    <a:lumMod val="75000"/>
                  </a:schemeClr>
                </a:solidFill>
                <a:latin typeface="+mj-lt"/>
              </a:rPr>
              <a:t>I</a:t>
            </a:r>
            <a:r>
              <a:rPr lang="en-US" dirty="0" smtClean="0">
                <a:solidFill>
                  <a:schemeClr val="accent1">
                    <a:lumMod val="75000"/>
                  </a:schemeClr>
                </a:solidFill>
                <a:latin typeface="+mj-lt"/>
              </a:rPr>
              <a:t>mprove </a:t>
            </a:r>
            <a:r>
              <a:rPr lang="en-US" dirty="0">
                <a:solidFill>
                  <a:schemeClr val="accent1">
                    <a:lumMod val="75000"/>
                  </a:schemeClr>
                </a:solidFill>
                <a:latin typeface="+mj-lt"/>
              </a:rPr>
              <a:t>I</a:t>
            </a:r>
            <a:r>
              <a:rPr lang="en-US" dirty="0" smtClean="0">
                <a:solidFill>
                  <a:schemeClr val="accent1">
                    <a:lumMod val="75000"/>
                  </a:schemeClr>
                </a:solidFill>
                <a:latin typeface="+mj-lt"/>
              </a:rPr>
              <a:t>ntestinal </a:t>
            </a:r>
            <a:r>
              <a:rPr lang="en-US" dirty="0">
                <a:solidFill>
                  <a:schemeClr val="accent1">
                    <a:lumMod val="75000"/>
                  </a:schemeClr>
                </a:solidFill>
                <a:latin typeface="+mj-lt"/>
              </a:rPr>
              <a:t>M</a:t>
            </a:r>
            <a:r>
              <a:rPr lang="en-US" dirty="0" smtClean="0">
                <a:solidFill>
                  <a:schemeClr val="accent1">
                    <a:lumMod val="75000"/>
                  </a:schemeClr>
                </a:solidFill>
                <a:latin typeface="+mj-lt"/>
              </a:rPr>
              <a:t>otility</a:t>
            </a:r>
          </a:p>
          <a:p>
            <a:pPr lvl="1">
              <a:buClr>
                <a:schemeClr val="accent3"/>
              </a:buClr>
              <a:buFont typeface="Arial" panose="020B0604020202020204" pitchFamily="34" charset="0"/>
              <a:buChar char="•"/>
            </a:pPr>
            <a:r>
              <a:rPr lang="en-US" dirty="0">
                <a:solidFill>
                  <a:schemeClr val="accent1">
                    <a:lumMod val="75000"/>
                  </a:schemeClr>
                </a:solidFill>
                <a:latin typeface="+mj-lt"/>
              </a:rPr>
              <a:t>S</a:t>
            </a:r>
            <a:r>
              <a:rPr lang="en-US" dirty="0" smtClean="0">
                <a:solidFill>
                  <a:schemeClr val="accent1">
                    <a:lumMod val="75000"/>
                  </a:schemeClr>
                </a:solidFill>
                <a:latin typeface="+mj-lt"/>
              </a:rPr>
              <a:t>timulate Intestinal Hormonal Response</a:t>
            </a:r>
          </a:p>
          <a:p>
            <a:pPr lvl="1">
              <a:buClr>
                <a:schemeClr val="accent3"/>
              </a:buClr>
              <a:buFont typeface="Arial" panose="020B0604020202020204" pitchFamily="34" charset="0"/>
              <a:buChar char="•"/>
            </a:pPr>
            <a:r>
              <a:rPr lang="en-US" dirty="0">
                <a:solidFill>
                  <a:schemeClr val="accent1">
                    <a:lumMod val="75000"/>
                  </a:schemeClr>
                </a:solidFill>
                <a:latin typeface="+mj-lt"/>
              </a:rPr>
              <a:t>I</a:t>
            </a:r>
            <a:r>
              <a:rPr lang="en-US" dirty="0" smtClean="0">
                <a:solidFill>
                  <a:schemeClr val="accent1">
                    <a:lumMod val="75000"/>
                  </a:schemeClr>
                </a:solidFill>
                <a:latin typeface="+mj-lt"/>
              </a:rPr>
              <a:t>mprove </a:t>
            </a:r>
            <a:r>
              <a:rPr lang="en-US" dirty="0">
                <a:solidFill>
                  <a:schemeClr val="accent1">
                    <a:lumMod val="75000"/>
                  </a:schemeClr>
                </a:solidFill>
                <a:latin typeface="+mj-lt"/>
              </a:rPr>
              <a:t>F</a:t>
            </a:r>
            <a:r>
              <a:rPr lang="en-US" dirty="0" smtClean="0">
                <a:solidFill>
                  <a:schemeClr val="accent1">
                    <a:lumMod val="75000"/>
                  </a:schemeClr>
                </a:solidFill>
                <a:latin typeface="+mj-lt"/>
              </a:rPr>
              <a:t>eeding Tolerance</a:t>
            </a:r>
          </a:p>
          <a:p>
            <a:pPr lvl="1">
              <a:buClr>
                <a:schemeClr val="accent3"/>
              </a:buClr>
              <a:buFont typeface="Arial" panose="020B0604020202020204" pitchFamily="34" charset="0"/>
              <a:buChar char="•"/>
            </a:pPr>
            <a:r>
              <a:rPr lang="en-US" dirty="0">
                <a:solidFill>
                  <a:schemeClr val="accent1">
                    <a:lumMod val="75000"/>
                  </a:schemeClr>
                </a:solidFill>
                <a:latin typeface="+mj-lt"/>
              </a:rPr>
              <a:t>P</a:t>
            </a:r>
            <a:r>
              <a:rPr lang="en-US" dirty="0" smtClean="0">
                <a:solidFill>
                  <a:schemeClr val="accent1">
                    <a:lumMod val="75000"/>
                  </a:schemeClr>
                </a:solidFill>
                <a:latin typeface="+mj-lt"/>
              </a:rPr>
              <a:t>romote earlier achievement of full feeds</a:t>
            </a:r>
          </a:p>
          <a:p>
            <a:pPr lvl="1">
              <a:buClr>
                <a:schemeClr val="accent3"/>
              </a:buClr>
              <a:buFont typeface="Arial" panose="020B0604020202020204" pitchFamily="34" charset="0"/>
              <a:buChar char="•"/>
            </a:pPr>
            <a:r>
              <a:rPr lang="en-US" dirty="0">
                <a:solidFill>
                  <a:schemeClr val="accent1">
                    <a:lumMod val="75000"/>
                  </a:schemeClr>
                </a:solidFill>
                <a:latin typeface="+mj-lt"/>
              </a:rPr>
              <a:t>D</a:t>
            </a:r>
            <a:r>
              <a:rPr lang="en-US" dirty="0" smtClean="0">
                <a:solidFill>
                  <a:schemeClr val="accent1">
                    <a:lumMod val="75000"/>
                  </a:schemeClr>
                </a:solidFill>
                <a:latin typeface="+mj-lt"/>
              </a:rPr>
              <a:t>ecrease problems related to prolonged TPN </a:t>
            </a:r>
          </a:p>
          <a:p>
            <a:pPr marL="393192" lvl="1" indent="0">
              <a:buNone/>
            </a:pPr>
            <a:endParaRPr lang="en-US" dirty="0" smtClean="0">
              <a:solidFill>
                <a:schemeClr val="accent1">
                  <a:lumMod val="75000"/>
                </a:schemeClr>
              </a:solidFill>
            </a:endParaRPr>
          </a:p>
          <a:p>
            <a:pPr marL="0" lvl="1" indent="0" algn="ctr">
              <a:buClr>
                <a:schemeClr val="accent3"/>
              </a:buClr>
              <a:buSzPct val="95000"/>
              <a:buNone/>
            </a:pPr>
            <a:r>
              <a:rPr lang="en-US" sz="2600" b="1" dirty="0" smtClean="0">
                <a:solidFill>
                  <a:schemeClr val="accent1">
                    <a:lumMod val="75000"/>
                  </a:schemeClr>
                </a:solidFill>
                <a:latin typeface="+mj-lt"/>
              </a:rPr>
              <a:t>Babies </a:t>
            </a:r>
            <a:r>
              <a:rPr lang="en-US" sz="2600" b="1" dirty="0">
                <a:solidFill>
                  <a:schemeClr val="accent1">
                    <a:lumMod val="75000"/>
                  </a:schemeClr>
                </a:solidFill>
                <a:latin typeface="+mj-lt"/>
              </a:rPr>
              <a:t>can </a:t>
            </a:r>
            <a:r>
              <a:rPr lang="en-US" sz="2600" b="1" dirty="0" smtClean="0">
                <a:solidFill>
                  <a:schemeClr val="accent1">
                    <a:lumMod val="75000"/>
                  </a:schemeClr>
                </a:solidFill>
                <a:latin typeface="+mj-lt"/>
              </a:rPr>
              <a:t>safely be </a:t>
            </a:r>
            <a:r>
              <a:rPr lang="en-US" sz="2600" b="1" dirty="0">
                <a:solidFill>
                  <a:schemeClr val="accent1">
                    <a:lumMod val="75000"/>
                  </a:schemeClr>
                </a:solidFill>
                <a:latin typeface="+mj-lt"/>
              </a:rPr>
              <a:t>fed more rapidly with the EHMD!</a:t>
            </a:r>
          </a:p>
          <a:p>
            <a:pPr algn="ctr">
              <a:buFont typeface="Arial" panose="020B0604020202020204" pitchFamily="34" charset="0"/>
              <a:buChar char="•"/>
            </a:pPr>
            <a:endParaRPr lang="en-US" dirty="0">
              <a:solidFill>
                <a:schemeClr val="accent1">
                  <a:lumMod val="75000"/>
                </a:schemeClr>
              </a:solidFill>
              <a:latin typeface="+mj-lt"/>
            </a:endParaRPr>
          </a:p>
        </p:txBody>
      </p:sp>
    </p:spTree>
    <p:extLst>
      <p:ext uri="{BB962C8B-B14F-4D97-AF65-F5344CB8AC3E}">
        <p14:creationId xmlns:p14="http://schemas.microsoft.com/office/powerpoint/2010/main" val="3444570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4972"/>
            <a:ext cx="8229600" cy="1970202"/>
          </a:xfrm>
        </p:spPr>
        <p:txBody>
          <a:bodyPr>
            <a:noAutofit/>
          </a:bodyPr>
          <a:lstStyle/>
          <a:p>
            <a:r>
              <a:rPr lang="en-US" sz="3200" dirty="0">
                <a:solidFill>
                  <a:schemeClr val="bg1"/>
                </a:solidFill>
              </a:rPr>
              <a:t>Human Milk Feeding Supports Adequate Growth</a:t>
            </a:r>
            <a:br>
              <a:rPr lang="en-US" sz="3200" dirty="0">
                <a:solidFill>
                  <a:schemeClr val="bg1"/>
                </a:solidFill>
              </a:rPr>
            </a:br>
            <a:r>
              <a:rPr lang="en-US" sz="3200" dirty="0">
                <a:solidFill>
                  <a:schemeClr val="bg1"/>
                </a:solidFill>
              </a:rPr>
              <a:t>in Infants ≤ 1250 Grams Birth </a:t>
            </a:r>
            <a:r>
              <a:rPr lang="en-US" sz="3200" dirty="0" smtClean="0">
                <a:solidFill>
                  <a:schemeClr val="bg1"/>
                </a:solidFill>
              </a:rPr>
              <a:t>Weight</a:t>
            </a:r>
            <a:br>
              <a:rPr lang="en-US" sz="3200" dirty="0" smtClean="0">
                <a:solidFill>
                  <a:schemeClr val="bg1"/>
                </a:solidFill>
              </a:rPr>
            </a:br>
            <a:r>
              <a:rPr lang="en-US" sz="3200" dirty="0" smtClean="0">
                <a:solidFill>
                  <a:schemeClr val="bg1"/>
                </a:solidFill>
              </a:rPr>
              <a:t> </a:t>
            </a:r>
            <a:endParaRPr lang="en-US" sz="3200" dirty="0"/>
          </a:p>
        </p:txBody>
      </p:sp>
      <p:sp>
        <p:nvSpPr>
          <p:cNvPr id="3" name="Content Placeholder 2"/>
          <p:cNvSpPr>
            <a:spLocks noGrp="1"/>
          </p:cNvSpPr>
          <p:nvPr>
            <p:ph idx="1"/>
          </p:nvPr>
        </p:nvSpPr>
        <p:spPr>
          <a:xfrm>
            <a:off x="457200" y="2779027"/>
            <a:ext cx="8229600" cy="3328976"/>
          </a:xfrm>
        </p:spPr>
        <p:txBody>
          <a:bodyPr/>
          <a:lstStyle/>
          <a:p>
            <a:pPr>
              <a:buFont typeface="Arial" panose="020B0604020202020204" pitchFamily="34" charset="0"/>
              <a:buChar char="•"/>
            </a:pPr>
            <a:r>
              <a:rPr lang="en-US" dirty="0" smtClean="0">
                <a:solidFill>
                  <a:schemeClr val="accent1">
                    <a:lumMod val="75000"/>
                  </a:schemeClr>
                </a:solidFill>
                <a:latin typeface="+mj-lt"/>
              </a:rPr>
              <a:t>Prospective Observational Study, Single Center</a:t>
            </a:r>
          </a:p>
          <a:p>
            <a:pPr>
              <a:buFont typeface="Arial" panose="020B0604020202020204" pitchFamily="34" charset="0"/>
              <a:buChar char="•"/>
            </a:pPr>
            <a:r>
              <a:rPr lang="en-US" dirty="0" smtClean="0">
                <a:solidFill>
                  <a:schemeClr val="accent1">
                    <a:lumMod val="75000"/>
                  </a:schemeClr>
                </a:solidFill>
                <a:latin typeface="+mj-lt"/>
              </a:rPr>
              <a:t>Mean BW 913 g, Mean GA 27.6 weeks</a:t>
            </a:r>
          </a:p>
          <a:p>
            <a:pPr>
              <a:buFont typeface="Arial" panose="020B0604020202020204" pitchFamily="34" charset="0"/>
              <a:buChar char="•"/>
            </a:pPr>
            <a:r>
              <a:rPr lang="en-US" dirty="0" smtClean="0">
                <a:solidFill>
                  <a:schemeClr val="accent1">
                    <a:lumMod val="75000"/>
                  </a:schemeClr>
                </a:solidFill>
                <a:latin typeface="+mj-lt"/>
              </a:rPr>
              <a:t>Feeds started within 24 hours of birth at 20 ml/kg/day MOM or DM</a:t>
            </a:r>
          </a:p>
          <a:p>
            <a:pPr>
              <a:buFont typeface="Arial" panose="020B0604020202020204" pitchFamily="34" charset="0"/>
              <a:buChar char="•"/>
            </a:pPr>
            <a:r>
              <a:rPr lang="en-US" dirty="0" smtClean="0">
                <a:solidFill>
                  <a:schemeClr val="accent1">
                    <a:lumMod val="75000"/>
                  </a:schemeClr>
                </a:solidFill>
                <a:latin typeface="+mj-lt"/>
              </a:rPr>
              <a:t>Fortify to +4 at 60 ml/kg/day, +6 at 80-100 ml/kg/day, +8 if weight gain &lt;15 g/kg/day, Wean at 34 weeks</a:t>
            </a:r>
          </a:p>
          <a:p>
            <a:endParaRPr lang="en-US" dirty="0">
              <a:solidFill>
                <a:schemeClr val="accent1">
                  <a:lumMod val="75000"/>
                </a:schemeClr>
              </a:solidFill>
            </a:endParaRPr>
          </a:p>
        </p:txBody>
      </p:sp>
      <p:sp>
        <p:nvSpPr>
          <p:cNvPr id="4" name="Rectangle 3"/>
          <p:cNvSpPr/>
          <p:nvPr/>
        </p:nvSpPr>
        <p:spPr>
          <a:xfrm>
            <a:off x="582105" y="6164158"/>
            <a:ext cx="7206792" cy="338554"/>
          </a:xfrm>
          <a:prstGeom prst="rect">
            <a:avLst/>
          </a:prstGeom>
        </p:spPr>
        <p:txBody>
          <a:bodyPr wrap="square">
            <a:spAutoFit/>
          </a:bodyPr>
          <a:lstStyle/>
          <a:p>
            <a:r>
              <a:rPr lang="en-US" sz="1600" dirty="0">
                <a:solidFill>
                  <a:schemeClr val="accent1">
                    <a:lumMod val="75000"/>
                  </a:schemeClr>
                </a:solidFill>
              </a:rPr>
              <a:t>Source: Hair AB, et. al. BMC Research Notes ;2013(6):459</a:t>
            </a:r>
          </a:p>
        </p:txBody>
      </p:sp>
    </p:spTree>
    <p:extLst>
      <p:ext uri="{BB962C8B-B14F-4D97-AF65-F5344CB8AC3E}">
        <p14:creationId xmlns:p14="http://schemas.microsoft.com/office/powerpoint/2010/main" val="4047965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9450"/>
            <a:ext cx="8376016" cy="1143000"/>
          </a:xfrm>
        </p:spPr>
        <p:txBody>
          <a:bodyPr anchor="ctr">
            <a:noAutofit/>
          </a:bodyPr>
          <a:lstStyle/>
          <a:p>
            <a:r>
              <a:rPr lang="en-US" sz="3200" dirty="0">
                <a:solidFill>
                  <a:schemeClr val="bg1"/>
                </a:solidFill>
              </a:rPr>
              <a:t>Human </a:t>
            </a:r>
            <a:r>
              <a:rPr lang="en-US" sz="3200" dirty="0" smtClean="0">
                <a:solidFill>
                  <a:schemeClr val="bg1"/>
                </a:solidFill>
              </a:rPr>
              <a:t>Milk </a:t>
            </a:r>
            <a:r>
              <a:rPr lang="en-US" sz="3200" dirty="0">
                <a:solidFill>
                  <a:schemeClr val="bg1"/>
                </a:solidFill>
              </a:rPr>
              <a:t>F</a:t>
            </a:r>
            <a:r>
              <a:rPr lang="en-US" sz="3200" dirty="0" smtClean="0">
                <a:solidFill>
                  <a:schemeClr val="bg1"/>
                </a:solidFill>
              </a:rPr>
              <a:t>eeding </a:t>
            </a:r>
            <a:r>
              <a:rPr lang="en-US" sz="3200" dirty="0">
                <a:solidFill>
                  <a:schemeClr val="bg1"/>
                </a:solidFill>
              </a:rPr>
              <a:t>S</a:t>
            </a:r>
            <a:r>
              <a:rPr lang="en-US" sz="3200" dirty="0" smtClean="0">
                <a:solidFill>
                  <a:schemeClr val="bg1"/>
                </a:solidFill>
              </a:rPr>
              <a:t>upports </a:t>
            </a:r>
            <a:r>
              <a:rPr lang="en-US" sz="3200" dirty="0">
                <a:solidFill>
                  <a:schemeClr val="bg1"/>
                </a:solidFill>
              </a:rPr>
              <a:t>A</a:t>
            </a:r>
            <a:r>
              <a:rPr lang="en-US" sz="3200" dirty="0" smtClean="0">
                <a:solidFill>
                  <a:schemeClr val="bg1"/>
                </a:solidFill>
              </a:rPr>
              <a:t>dequate </a:t>
            </a:r>
            <a:r>
              <a:rPr lang="en-US" sz="3200" dirty="0">
                <a:solidFill>
                  <a:schemeClr val="bg1"/>
                </a:solidFill>
              </a:rPr>
              <a:t>G</a:t>
            </a:r>
            <a:r>
              <a:rPr lang="en-US" sz="3200" dirty="0" smtClean="0">
                <a:solidFill>
                  <a:schemeClr val="bg1"/>
                </a:solidFill>
              </a:rPr>
              <a:t>rowth</a:t>
            </a:r>
            <a:r>
              <a:rPr lang="en-US" sz="3200" dirty="0">
                <a:solidFill>
                  <a:schemeClr val="bg1"/>
                </a:solidFill>
              </a:rPr>
              <a:t/>
            </a:r>
            <a:br>
              <a:rPr lang="en-US" sz="3200" dirty="0">
                <a:solidFill>
                  <a:schemeClr val="bg1"/>
                </a:solidFill>
              </a:rPr>
            </a:br>
            <a:r>
              <a:rPr lang="en-US" sz="3200" dirty="0">
                <a:solidFill>
                  <a:schemeClr val="bg1"/>
                </a:solidFill>
              </a:rPr>
              <a:t>in </a:t>
            </a:r>
            <a:r>
              <a:rPr lang="en-US" sz="3200" dirty="0" smtClean="0">
                <a:solidFill>
                  <a:schemeClr val="bg1"/>
                </a:solidFill>
              </a:rPr>
              <a:t>Infants </a:t>
            </a:r>
            <a:r>
              <a:rPr lang="en-US" sz="3200" dirty="0">
                <a:solidFill>
                  <a:schemeClr val="bg1"/>
                </a:solidFill>
              </a:rPr>
              <a:t>≤ 1250 </a:t>
            </a:r>
            <a:r>
              <a:rPr lang="en-US" sz="3200" dirty="0" smtClean="0">
                <a:solidFill>
                  <a:schemeClr val="bg1"/>
                </a:solidFill>
              </a:rPr>
              <a:t>Grams </a:t>
            </a:r>
            <a:r>
              <a:rPr lang="en-US" sz="3200" dirty="0">
                <a:solidFill>
                  <a:schemeClr val="bg1"/>
                </a:solidFill>
              </a:rPr>
              <a:t>B</a:t>
            </a:r>
            <a:r>
              <a:rPr lang="en-US" sz="3200" dirty="0" smtClean="0">
                <a:solidFill>
                  <a:schemeClr val="bg1"/>
                </a:solidFill>
              </a:rPr>
              <a:t>irth Weight</a:t>
            </a:r>
            <a:br>
              <a:rPr lang="en-US" sz="3200" dirty="0" smtClean="0">
                <a:solidFill>
                  <a:schemeClr val="bg1"/>
                </a:solidFill>
              </a:rPr>
            </a:br>
            <a:r>
              <a:rPr lang="en-US" sz="3200" dirty="0" smtClean="0">
                <a:solidFill>
                  <a:schemeClr val="bg1"/>
                </a:solidFill>
              </a:rPr>
              <a:t> </a:t>
            </a:r>
            <a:endParaRPr lang="en-US" sz="3200" dirty="0">
              <a:solidFill>
                <a:schemeClr val="bg1"/>
              </a:solidFill>
            </a:endParaRPr>
          </a:p>
        </p:txBody>
      </p:sp>
      <p:sp>
        <p:nvSpPr>
          <p:cNvPr id="3" name="Content Placeholder 2"/>
          <p:cNvSpPr>
            <a:spLocks noGrp="1"/>
          </p:cNvSpPr>
          <p:nvPr>
            <p:ph idx="1"/>
          </p:nvPr>
        </p:nvSpPr>
        <p:spPr>
          <a:xfrm>
            <a:off x="457200" y="2143299"/>
            <a:ext cx="8229600" cy="4033999"/>
          </a:xfrm>
        </p:spPr>
        <p:txBody>
          <a:bodyPr>
            <a:normAutofit/>
          </a:bodyPr>
          <a:lstStyle/>
          <a:p>
            <a:pPr>
              <a:buFont typeface="Arial" panose="020B0604020202020204" pitchFamily="34" charset="0"/>
              <a:buChar char="•"/>
            </a:pPr>
            <a:r>
              <a:rPr lang="en-US" dirty="0" smtClean="0">
                <a:solidFill>
                  <a:schemeClr val="accent1">
                    <a:lumMod val="75000"/>
                  </a:schemeClr>
                </a:solidFill>
                <a:latin typeface="+mj-lt"/>
              </a:rPr>
              <a:t>Lower Rate </a:t>
            </a:r>
            <a:r>
              <a:rPr lang="en-US" dirty="0">
                <a:solidFill>
                  <a:schemeClr val="accent1">
                    <a:lumMod val="75000"/>
                  </a:schemeClr>
                </a:solidFill>
                <a:latin typeface="+mj-lt"/>
              </a:rPr>
              <a:t>E</a:t>
            </a:r>
            <a:r>
              <a:rPr lang="en-US" dirty="0" smtClean="0">
                <a:solidFill>
                  <a:schemeClr val="accent1">
                    <a:lumMod val="75000"/>
                  </a:schemeClr>
                </a:solidFill>
                <a:latin typeface="+mj-lt"/>
              </a:rPr>
              <a:t>xtrauterine Growth Restriction (22%, excluding those SGA at birth)</a:t>
            </a:r>
          </a:p>
          <a:p>
            <a:pPr>
              <a:buFont typeface="Arial" panose="020B0604020202020204" pitchFamily="34" charset="0"/>
              <a:buChar char="•"/>
            </a:pPr>
            <a:r>
              <a:rPr lang="en-US" dirty="0" smtClean="0">
                <a:solidFill>
                  <a:schemeClr val="accent1">
                    <a:lumMod val="75000"/>
                  </a:schemeClr>
                </a:solidFill>
                <a:latin typeface="+mj-lt"/>
              </a:rPr>
              <a:t>Mean 8.4 days to regain birthweight</a:t>
            </a:r>
          </a:p>
          <a:p>
            <a:pPr>
              <a:buFont typeface="Arial" panose="020B0604020202020204" pitchFamily="34" charset="0"/>
              <a:buChar char="•"/>
            </a:pPr>
            <a:r>
              <a:rPr lang="en-US" dirty="0" smtClean="0">
                <a:solidFill>
                  <a:schemeClr val="accent1">
                    <a:lumMod val="75000"/>
                  </a:schemeClr>
                </a:solidFill>
                <a:latin typeface="+mj-lt"/>
              </a:rPr>
              <a:t>Mean Weight Gain of 25 g/kg/day</a:t>
            </a:r>
          </a:p>
          <a:p>
            <a:pPr>
              <a:buFont typeface="Arial" panose="020B0604020202020204" pitchFamily="34" charset="0"/>
              <a:buChar char="•"/>
            </a:pPr>
            <a:r>
              <a:rPr lang="en-US" dirty="0" smtClean="0">
                <a:solidFill>
                  <a:schemeClr val="accent1">
                    <a:lumMod val="75000"/>
                  </a:schemeClr>
                </a:solidFill>
                <a:latin typeface="Calibri" panose="020F0502020204030204" pitchFamily="34" charset="0"/>
              </a:rPr>
              <a:t>Mean Length gain 0.99 cm/</a:t>
            </a:r>
            <a:r>
              <a:rPr lang="en-US" dirty="0" err="1" smtClean="0">
                <a:solidFill>
                  <a:schemeClr val="accent1">
                    <a:lumMod val="75000"/>
                  </a:schemeClr>
                </a:solidFill>
                <a:latin typeface="Calibri" panose="020F0502020204030204" pitchFamily="34" charset="0"/>
              </a:rPr>
              <a:t>wk</a:t>
            </a:r>
            <a:endParaRPr lang="en-US" dirty="0" smtClean="0">
              <a:solidFill>
                <a:schemeClr val="accent1">
                  <a:lumMod val="75000"/>
                </a:schemeClr>
              </a:solidFill>
              <a:latin typeface="Calibri" panose="020F0502020204030204" pitchFamily="34" charset="0"/>
            </a:endParaRPr>
          </a:p>
          <a:p>
            <a:pPr>
              <a:buFont typeface="Arial" panose="020B0604020202020204" pitchFamily="34" charset="0"/>
              <a:buChar char="•"/>
            </a:pPr>
            <a:r>
              <a:rPr lang="en-US" dirty="0" smtClean="0">
                <a:solidFill>
                  <a:schemeClr val="accent1">
                    <a:lumMod val="75000"/>
                  </a:schemeClr>
                </a:solidFill>
                <a:latin typeface="+mj-lt"/>
              </a:rPr>
              <a:t>Mean HC gain 0.72 cm/</a:t>
            </a:r>
            <a:r>
              <a:rPr lang="en-US" dirty="0" err="1" smtClean="0">
                <a:solidFill>
                  <a:schemeClr val="accent1">
                    <a:lumMod val="75000"/>
                  </a:schemeClr>
                </a:solidFill>
                <a:latin typeface="+mj-lt"/>
              </a:rPr>
              <a:t>wk</a:t>
            </a:r>
            <a:endParaRPr lang="en-US" dirty="0" smtClean="0">
              <a:solidFill>
                <a:schemeClr val="accent1">
                  <a:lumMod val="75000"/>
                </a:schemeClr>
              </a:solidFill>
              <a:latin typeface="+mj-lt"/>
            </a:endParaRPr>
          </a:p>
          <a:p>
            <a:pPr>
              <a:buFont typeface="Arial" panose="020B0604020202020204" pitchFamily="34" charset="0"/>
              <a:buChar char="•"/>
            </a:pPr>
            <a:r>
              <a:rPr lang="en-US" dirty="0" smtClean="0">
                <a:solidFill>
                  <a:schemeClr val="accent1">
                    <a:lumMod val="75000"/>
                  </a:schemeClr>
                </a:solidFill>
                <a:latin typeface="+mj-lt"/>
              </a:rPr>
              <a:t>SGA babies had same growth velocity as AGA babies, but remained SGA</a:t>
            </a:r>
          </a:p>
          <a:p>
            <a:pPr lvl="7"/>
            <a:endParaRPr lang="en-US" dirty="0"/>
          </a:p>
        </p:txBody>
      </p:sp>
      <p:sp>
        <p:nvSpPr>
          <p:cNvPr id="4" name="TextBox 3"/>
          <p:cNvSpPr txBox="1"/>
          <p:nvPr/>
        </p:nvSpPr>
        <p:spPr>
          <a:xfrm>
            <a:off x="5920841" y="3666227"/>
            <a:ext cx="3252159" cy="646331"/>
          </a:xfrm>
          <a:prstGeom prst="rect">
            <a:avLst/>
          </a:prstGeom>
          <a:noFill/>
        </p:spPr>
        <p:txBody>
          <a:bodyPr wrap="square" rtlCol="0">
            <a:spAutoFit/>
          </a:bodyPr>
          <a:lstStyle/>
          <a:p>
            <a:pPr algn="ctr"/>
            <a:r>
              <a:rPr lang="en-US" dirty="0" smtClean="0">
                <a:solidFill>
                  <a:srgbClr val="C00000"/>
                </a:solidFill>
                <a:latin typeface="+mj-lt"/>
              </a:rPr>
              <a:t>Improved over Bovine or Later fortification</a:t>
            </a:r>
            <a:endParaRPr lang="en-US" dirty="0">
              <a:solidFill>
                <a:srgbClr val="C00000"/>
              </a:solidFill>
              <a:latin typeface="+mj-lt"/>
            </a:endParaRPr>
          </a:p>
        </p:txBody>
      </p:sp>
      <p:sp>
        <p:nvSpPr>
          <p:cNvPr id="5" name="TextBox 4"/>
          <p:cNvSpPr txBox="1"/>
          <p:nvPr/>
        </p:nvSpPr>
        <p:spPr>
          <a:xfrm>
            <a:off x="5043260" y="4494365"/>
            <a:ext cx="3723968" cy="369332"/>
          </a:xfrm>
          <a:prstGeom prst="rect">
            <a:avLst/>
          </a:prstGeom>
          <a:noFill/>
        </p:spPr>
        <p:txBody>
          <a:bodyPr wrap="none" rtlCol="0">
            <a:spAutoFit/>
          </a:bodyPr>
          <a:lstStyle/>
          <a:p>
            <a:r>
              <a:rPr lang="en-US" dirty="0" smtClean="0">
                <a:solidFill>
                  <a:srgbClr val="C00000"/>
                </a:solidFill>
                <a:latin typeface="+mj-lt"/>
              </a:rPr>
              <a:t>(Same as Bovine or Later fortification)</a:t>
            </a:r>
            <a:endParaRPr lang="en-US" dirty="0">
              <a:solidFill>
                <a:srgbClr val="C00000"/>
              </a:solidFill>
              <a:latin typeface="+mj-lt"/>
            </a:endParaRPr>
          </a:p>
        </p:txBody>
      </p:sp>
      <p:sp>
        <p:nvSpPr>
          <p:cNvPr id="6" name="Right Arrow 5"/>
          <p:cNvSpPr/>
          <p:nvPr/>
        </p:nvSpPr>
        <p:spPr>
          <a:xfrm rot="1066215">
            <a:off x="5414365" y="3715214"/>
            <a:ext cx="485236" cy="2150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Right Arrow 6"/>
          <p:cNvSpPr/>
          <p:nvPr/>
        </p:nvSpPr>
        <p:spPr>
          <a:xfrm rot="20778736">
            <a:off x="5076139" y="4086550"/>
            <a:ext cx="717003" cy="1992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Right Arrow 7"/>
          <p:cNvSpPr/>
          <p:nvPr/>
        </p:nvSpPr>
        <p:spPr>
          <a:xfrm>
            <a:off x="4577508" y="4596064"/>
            <a:ext cx="485236" cy="16593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TextBox 9"/>
          <p:cNvSpPr txBox="1"/>
          <p:nvPr/>
        </p:nvSpPr>
        <p:spPr>
          <a:xfrm>
            <a:off x="395251" y="6087707"/>
            <a:ext cx="6909847" cy="584775"/>
          </a:xfrm>
          <a:prstGeom prst="rect">
            <a:avLst/>
          </a:prstGeom>
          <a:noFill/>
        </p:spPr>
        <p:txBody>
          <a:bodyPr wrap="square" rtlCol="0">
            <a:spAutoFit/>
          </a:bodyPr>
          <a:lstStyle/>
          <a:p>
            <a:r>
              <a:rPr lang="en-US" sz="1600" dirty="0" smtClean="0">
                <a:solidFill>
                  <a:schemeClr val="accent1">
                    <a:lumMod val="75000"/>
                  </a:schemeClr>
                </a:solidFill>
              </a:rPr>
              <a:t>Source: Hair </a:t>
            </a:r>
            <a:r>
              <a:rPr lang="en-US" sz="1600" dirty="0">
                <a:solidFill>
                  <a:schemeClr val="accent1">
                    <a:lumMod val="75000"/>
                  </a:schemeClr>
                </a:solidFill>
              </a:rPr>
              <a:t>AB, et. al. </a:t>
            </a:r>
            <a:r>
              <a:rPr lang="en-US" sz="1600" i="1" dirty="0">
                <a:solidFill>
                  <a:schemeClr val="accent1">
                    <a:lumMod val="75000"/>
                  </a:schemeClr>
                </a:solidFill>
              </a:rPr>
              <a:t>BMC Research Notes ;</a:t>
            </a:r>
            <a:r>
              <a:rPr lang="en-US" sz="1600" dirty="0">
                <a:solidFill>
                  <a:schemeClr val="accent1">
                    <a:lumMod val="75000"/>
                  </a:schemeClr>
                </a:solidFill>
              </a:rPr>
              <a:t>2013(6):459</a:t>
            </a:r>
            <a:br>
              <a:rPr lang="en-US" sz="1600" dirty="0">
                <a:solidFill>
                  <a:schemeClr val="accent1">
                    <a:lumMod val="75000"/>
                  </a:schemeClr>
                </a:solidFill>
              </a:rPr>
            </a:br>
            <a:endParaRPr lang="en-US" sz="1600" dirty="0">
              <a:solidFill>
                <a:schemeClr val="accent1">
                  <a:lumMod val="75000"/>
                </a:schemeClr>
              </a:solidFill>
            </a:endParaRPr>
          </a:p>
        </p:txBody>
      </p:sp>
    </p:spTree>
    <p:extLst>
      <p:ext uri="{BB962C8B-B14F-4D97-AF65-F5344CB8AC3E}">
        <p14:creationId xmlns:p14="http://schemas.microsoft.com/office/powerpoint/2010/main" val="3913275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631"/>
          <a:stretch/>
        </p:blipFill>
        <p:spPr bwMode="auto">
          <a:xfrm>
            <a:off x="1373458" y="2016969"/>
            <a:ext cx="6649390" cy="468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458" y="588837"/>
            <a:ext cx="6649390" cy="121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V="1">
            <a:off x="441282" y="4156800"/>
            <a:ext cx="1864351" cy="56664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310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60382"/>
          </a:xfrm>
        </p:spPr>
        <p:txBody>
          <a:bodyPr>
            <a:noAutofit/>
          </a:bodyPr>
          <a:lstStyle/>
          <a:p>
            <a:r>
              <a:rPr lang="en-US" sz="3200" dirty="0">
                <a:solidFill>
                  <a:schemeClr val="bg1"/>
                </a:solidFill>
              </a:rPr>
              <a:t>Premature Infants 750–1,250 g </a:t>
            </a:r>
            <a:r>
              <a:rPr lang="en-US" sz="3200" dirty="0" smtClean="0">
                <a:solidFill>
                  <a:schemeClr val="bg1"/>
                </a:solidFill>
              </a:rPr>
              <a:t>Birth Weight Supplemented With </a:t>
            </a:r>
            <a:r>
              <a:rPr lang="en-US" sz="3200" dirty="0">
                <a:solidFill>
                  <a:schemeClr val="bg1"/>
                </a:solidFill>
              </a:rPr>
              <a:t>a </a:t>
            </a:r>
            <a:r>
              <a:rPr lang="en-US" sz="3200" dirty="0" smtClean="0">
                <a:solidFill>
                  <a:schemeClr val="bg1"/>
                </a:solidFill>
              </a:rPr>
              <a:t>Novel Human Milk-Derived</a:t>
            </a:r>
            <a:r>
              <a:rPr lang="en-US" sz="3200" dirty="0">
                <a:solidFill>
                  <a:schemeClr val="bg1"/>
                </a:solidFill>
              </a:rPr>
              <a:t> </a:t>
            </a:r>
            <a:r>
              <a:rPr lang="en-US" sz="3200" dirty="0" smtClean="0">
                <a:solidFill>
                  <a:schemeClr val="bg1"/>
                </a:solidFill>
              </a:rPr>
              <a:t>Cream are Discharged Sooner</a:t>
            </a:r>
            <a:endParaRPr lang="en-US" sz="3200" dirty="0">
              <a:solidFill>
                <a:schemeClr val="bg1"/>
              </a:solidFill>
            </a:endParaRPr>
          </a:p>
        </p:txBody>
      </p:sp>
      <p:sp>
        <p:nvSpPr>
          <p:cNvPr id="3" name="Content Placeholder 2"/>
          <p:cNvSpPr>
            <a:spLocks noGrp="1"/>
          </p:cNvSpPr>
          <p:nvPr>
            <p:ph idx="1"/>
          </p:nvPr>
        </p:nvSpPr>
        <p:spPr>
          <a:xfrm>
            <a:off x="457200" y="2142870"/>
            <a:ext cx="8229600" cy="3975126"/>
          </a:xfrm>
        </p:spPr>
        <p:txBody>
          <a:bodyPr/>
          <a:lstStyle/>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Prospective, Randomized Trial</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27.7 weeks, BW 973 +/- 145 grams</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Standardized EHMD Feeding Protocol Both Groups</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Cream Group received Human Milk Caloric Fortifier if MOM/DM &lt;20 cal/oz</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Cream Group had Lower Post-Menstrual Age at Discharge and Shorter LOS</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Babies with BPD Seemed to do even Better</a:t>
            </a:r>
          </a:p>
          <a:p>
            <a:pPr>
              <a:buFont typeface="Arial" panose="020B0604020202020204" pitchFamily="34" charset="0"/>
              <a:buChar char="•"/>
            </a:pPr>
            <a:r>
              <a:rPr lang="en-US" sz="2400" dirty="0" smtClean="0">
                <a:solidFill>
                  <a:schemeClr val="accent1">
                    <a:lumMod val="75000"/>
                  </a:schemeClr>
                </a:solidFill>
                <a:latin typeface="Calibri" panose="020F0502020204030204" pitchFamily="34" charset="0"/>
              </a:rPr>
              <a:t>BPD Cream Study ongoing now</a:t>
            </a:r>
          </a:p>
          <a:p>
            <a:endParaRPr lang="en-US" dirty="0">
              <a:solidFill>
                <a:schemeClr val="accent1">
                  <a:lumMod val="75000"/>
                </a:schemeClr>
              </a:solidFill>
            </a:endParaRPr>
          </a:p>
        </p:txBody>
      </p:sp>
      <p:sp>
        <p:nvSpPr>
          <p:cNvPr id="4" name="TextBox 3"/>
          <p:cNvSpPr txBox="1"/>
          <p:nvPr/>
        </p:nvSpPr>
        <p:spPr>
          <a:xfrm>
            <a:off x="357790" y="6413778"/>
            <a:ext cx="7325055" cy="307777"/>
          </a:xfrm>
          <a:prstGeom prst="rect">
            <a:avLst/>
          </a:prstGeom>
          <a:noFill/>
        </p:spPr>
        <p:txBody>
          <a:bodyPr wrap="square" rtlCol="0">
            <a:spAutoFit/>
          </a:bodyPr>
          <a:lstStyle/>
          <a:p>
            <a:r>
              <a:rPr lang="en-US" sz="1400" dirty="0" smtClean="0">
                <a:solidFill>
                  <a:schemeClr val="accent1">
                    <a:lumMod val="75000"/>
                  </a:schemeClr>
                </a:solidFill>
              </a:rPr>
              <a:t>Source: Hair A, et al. </a:t>
            </a:r>
            <a:r>
              <a:rPr lang="en-US" sz="1400" i="1" dirty="0" smtClean="0">
                <a:solidFill>
                  <a:schemeClr val="accent1">
                    <a:lumMod val="75000"/>
                  </a:schemeClr>
                </a:solidFill>
              </a:rPr>
              <a:t>Breastfeeding Medicine. 2016:</a:t>
            </a:r>
            <a:r>
              <a:rPr lang="en-US" sz="1400" dirty="0" smtClean="0">
                <a:solidFill>
                  <a:schemeClr val="accent1">
                    <a:lumMod val="75000"/>
                  </a:schemeClr>
                </a:solidFill>
              </a:rPr>
              <a:t>11(3)DOI</a:t>
            </a:r>
            <a:r>
              <a:rPr lang="en-US" sz="1400" dirty="0">
                <a:solidFill>
                  <a:schemeClr val="accent1">
                    <a:lumMod val="75000"/>
                  </a:schemeClr>
                </a:solidFill>
              </a:rPr>
              <a:t>: 10.1089/bfm.2015.0166</a:t>
            </a:r>
          </a:p>
        </p:txBody>
      </p:sp>
    </p:spTree>
    <p:extLst>
      <p:ext uri="{BB962C8B-B14F-4D97-AF65-F5344CB8AC3E}">
        <p14:creationId xmlns:p14="http://schemas.microsoft.com/office/powerpoint/2010/main" val="22895439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624" y="834730"/>
            <a:ext cx="4857670" cy="566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0517" y="1616925"/>
            <a:ext cx="2563090" cy="3970318"/>
          </a:xfrm>
          <a:prstGeom prst="rect">
            <a:avLst/>
          </a:prstGeom>
          <a:noFill/>
        </p:spPr>
        <p:txBody>
          <a:bodyPr wrap="square" rtlCol="0">
            <a:spAutoFit/>
          </a:bodyPr>
          <a:lstStyle/>
          <a:p>
            <a:r>
              <a:rPr lang="en-US" sz="3600" dirty="0" smtClean="0">
                <a:solidFill>
                  <a:schemeClr val="bg1"/>
                </a:solidFill>
                <a:latin typeface="Calibri" panose="020F0502020204030204" pitchFamily="34" charset="0"/>
              </a:rPr>
              <a:t>Texas Children’s Hospital—</a:t>
            </a:r>
          </a:p>
          <a:p>
            <a:r>
              <a:rPr lang="en-US" sz="3600" dirty="0" smtClean="0">
                <a:solidFill>
                  <a:schemeClr val="bg1"/>
                </a:solidFill>
                <a:latin typeface="Calibri" panose="020F0502020204030204" pitchFamily="34" charset="0"/>
              </a:rPr>
              <a:t>Sample Feeding Protocol: 751-1250 g</a:t>
            </a:r>
            <a:endParaRPr lang="en-US" sz="3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220390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2306"/>
            <a:ext cx="8229600" cy="1143000"/>
          </a:xfrm>
        </p:spPr>
        <p:txBody>
          <a:bodyPr anchor="t">
            <a:normAutofit/>
          </a:bodyPr>
          <a:lstStyle/>
          <a:p>
            <a:r>
              <a:rPr lang="en-US" sz="4000" dirty="0" smtClean="0">
                <a:solidFill>
                  <a:schemeClr val="bg1"/>
                </a:solidFill>
              </a:rPr>
              <a:t>Growth at Sinai: Initial Study</a:t>
            </a:r>
            <a:endParaRPr lang="en-US" sz="4000" dirty="0">
              <a:solidFill>
                <a:schemeClr val="bg1"/>
              </a:solidFill>
            </a:endParaRPr>
          </a:p>
        </p:txBody>
      </p:sp>
      <p:sp>
        <p:nvSpPr>
          <p:cNvPr id="3" name="Content Placeholder 2"/>
          <p:cNvSpPr>
            <a:spLocks noGrp="1"/>
          </p:cNvSpPr>
          <p:nvPr>
            <p:ph idx="1"/>
          </p:nvPr>
        </p:nvSpPr>
        <p:spPr>
          <a:xfrm>
            <a:off x="381786" y="1943990"/>
            <a:ext cx="8229600" cy="2938178"/>
          </a:xfrm>
        </p:spPr>
        <p:txBody>
          <a:bodyPr/>
          <a:lstStyle/>
          <a:p>
            <a:pPr>
              <a:buFont typeface="Arial" panose="020B0604020202020204" pitchFamily="34" charset="0"/>
              <a:buChar char="•"/>
            </a:pPr>
            <a:r>
              <a:rPr lang="en-US" dirty="0">
                <a:solidFill>
                  <a:schemeClr val="accent1">
                    <a:lumMod val="75000"/>
                  </a:schemeClr>
                </a:solidFill>
                <a:latin typeface="+mj-lt"/>
              </a:rPr>
              <a:t>Study had unchanged </a:t>
            </a:r>
            <a:r>
              <a:rPr lang="en-US" dirty="0" smtClean="0">
                <a:solidFill>
                  <a:schemeClr val="accent1">
                    <a:lumMod val="75000"/>
                  </a:schemeClr>
                </a:solidFill>
                <a:latin typeface="+mj-lt"/>
              </a:rPr>
              <a:t>growth, but we did not change our feeding protocol (we still were using our bovine brains)!</a:t>
            </a:r>
            <a:endParaRPr lang="en-US" dirty="0">
              <a:solidFill>
                <a:schemeClr val="accent1">
                  <a:lumMod val="75000"/>
                </a:schemeClr>
              </a:solidFill>
              <a:latin typeface="+mj-lt"/>
            </a:endParaRPr>
          </a:p>
          <a:p>
            <a:pPr>
              <a:buFont typeface="Arial" panose="020B0604020202020204" pitchFamily="34" charset="0"/>
              <a:buChar char="•"/>
            </a:pPr>
            <a:r>
              <a:rPr lang="en-US" dirty="0">
                <a:solidFill>
                  <a:schemeClr val="accent1">
                    <a:lumMod val="75000"/>
                  </a:schemeClr>
                </a:solidFill>
                <a:latin typeface="+mj-lt"/>
              </a:rPr>
              <a:t>Mean weight gain </a:t>
            </a:r>
            <a:r>
              <a:rPr lang="en-US" dirty="0" smtClean="0">
                <a:solidFill>
                  <a:schemeClr val="accent1">
                    <a:lumMod val="75000"/>
                  </a:schemeClr>
                </a:solidFill>
                <a:latin typeface="+mj-lt"/>
              </a:rPr>
              <a:t>19 g/day</a:t>
            </a:r>
          </a:p>
          <a:p>
            <a:pPr>
              <a:buFont typeface="Arial" panose="020B0604020202020204" pitchFamily="34" charset="0"/>
              <a:buChar char="•"/>
            </a:pPr>
            <a:r>
              <a:rPr lang="en-US" dirty="0" smtClean="0">
                <a:solidFill>
                  <a:schemeClr val="accent1">
                    <a:lumMod val="75000"/>
                  </a:schemeClr>
                </a:solidFill>
                <a:latin typeface="+mj-lt"/>
              </a:rPr>
              <a:t>Mean weight gain velocity </a:t>
            </a:r>
            <a:r>
              <a:rPr lang="en-US" dirty="0">
                <a:solidFill>
                  <a:schemeClr val="accent1">
                    <a:lumMod val="75000"/>
                  </a:schemeClr>
                </a:solidFill>
                <a:latin typeface="+mj-lt"/>
              </a:rPr>
              <a:t>12 g/kg/day, no </a:t>
            </a:r>
            <a:r>
              <a:rPr lang="en-US" dirty="0" smtClean="0">
                <a:solidFill>
                  <a:schemeClr val="accent1">
                    <a:lumMod val="75000"/>
                  </a:schemeClr>
                </a:solidFill>
                <a:latin typeface="+mj-lt"/>
              </a:rPr>
              <a:t>different from bovine, </a:t>
            </a:r>
            <a:r>
              <a:rPr lang="en-US" dirty="0">
                <a:solidFill>
                  <a:schemeClr val="accent1">
                    <a:lumMod val="75000"/>
                  </a:schemeClr>
                </a:solidFill>
                <a:latin typeface="+mj-lt"/>
              </a:rPr>
              <a:t>but not good enough in </a:t>
            </a:r>
            <a:r>
              <a:rPr lang="en-US" dirty="0" smtClean="0">
                <a:solidFill>
                  <a:schemeClr val="accent1">
                    <a:lumMod val="75000"/>
                  </a:schemeClr>
                </a:solidFill>
                <a:latin typeface="+mj-lt"/>
              </a:rPr>
              <a:t>2016!</a:t>
            </a:r>
            <a:endParaRPr lang="en-US" dirty="0">
              <a:solidFill>
                <a:schemeClr val="accent1">
                  <a:lumMod val="75000"/>
                </a:schemeClr>
              </a:solidFill>
              <a:latin typeface="+mj-lt"/>
            </a:endParaRPr>
          </a:p>
          <a:p>
            <a:endParaRPr lang="en-US" dirty="0"/>
          </a:p>
        </p:txBody>
      </p:sp>
    </p:spTree>
    <p:extLst>
      <p:ext uri="{BB962C8B-B14F-4D97-AF65-F5344CB8AC3E}">
        <p14:creationId xmlns:p14="http://schemas.microsoft.com/office/powerpoint/2010/main" val="2925747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7181"/>
            <a:ext cx="8229600" cy="1143000"/>
          </a:xfrm>
        </p:spPr>
        <p:txBody>
          <a:bodyPr anchor="ctr">
            <a:normAutofit/>
          </a:bodyPr>
          <a:lstStyle/>
          <a:p>
            <a:r>
              <a:rPr lang="en-US" sz="4000" dirty="0" smtClean="0">
                <a:solidFill>
                  <a:schemeClr val="bg1"/>
                </a:solidFill>
              </a:rPr>
              <a:t>Sinai Revised Feeding Protocol </a:t>
            </a:r>
            <a:endParaRPr lang="en-US" sz="4000" dirty="0"/>
          </a:p>
        </p:txBody>
      </p:sp>
      <p:sp>
        <p:nvSpPr>
          <p:cNvPr id="3" name="Content Placeholder 2"/>
          <p:cNvSpPr>
            <a:spLocks noGrp="1"/>
          </p:cNvSpPr>
          <p:nvPr>
            <p:ph idx="1"/>
          </p:nvPr>
        </p:nvSpPr>
        <p:spPr>
          <a:xfrm>
            <a:off x="457200" y="1646462"/>
            <a:ext cx="8229600" cy="4463781"/>
          </a:xfrm>
        </p:spPr>
        <p:txBody>
          <a:bodyPr>
            <a:normAutofit/>
          </a:bodyPr>
          <a:lstStyle/>
          <a:p>
            <a:pPr marL="0" indent="0">
              <a:buNone/>
            </a:pPr>
            <a:r>
              <a:rPr lang="en-US" b="1" dirty="0">
                <a:solidFill>
                  <a:schemeClr val="accent2">
                    <a:lumMod val="20000"/>
                    <a:lumOff val="80000"/>
                  </a:schemeClr>
                </a:solidFill>
                <a:latin typeface="+mj-lt"/>
              </a:rPr>
              <a:t>Infants </a:t>
            </a:r>
            <a:r>
              <a:rPr lang="en-US" b="1" u="sng" dirty="0">
                <a:solidFill>
                  <a:schemeClr val="accent2">
                    <a:lumMod val="20000"/>
                    <a:lumOff val="80000"/>
                  </a:schemeClr>
                </a:solidFill>
                <a:latin typeface="+mj-lt"/>
              </a:rPr>
              <a:t>&lt;</a:t>
            </a:r>
            <a:r>
              <a:rPr lang="en-US" b="1" dirty="0">
                <a:solidFill>
                  <a:schemeClr val="accent2">
                    <a:lumMod val="20000"/>
                    <a:lumOff val="80000"/>
                  </a:schemeClr>
                </a:solidFill>
                <a:latin typeface="+mj-lt"/>
              </a:rPr>
              <a:t> 1250 grams or &lt;29 weeks:</a:t>
            </a:r>
            <a:endParaRPr lang="en-US" dirty="0">
              <a:solidFill>
                <a:schemeClr val="accent2">
                  <a:lumMod val="20000"/>
                  <a:lumOff val="80000"/>
                </a:schemeClr>
              </a:solidFill>
              <a:latin typeface="+mj-lt"/>
            </a:endParaRPr>
          </a:p>
          <a:p>
            <a:pPr lvl="0">
              <a:buFont typeface="Arial" panose="020B0604020202020204" pitchFamily="34" charset="0"/>
              <a:buChar char="•"/>
            </a:pPr>
            <a:r>
              <a:rPr lang="en-US" sz="2200" dirty="0" smtClean="0">
                <a:solidFill>
                  <a:schemeClr val="accent1">
                    <a:lumMod val="75000"/>
                  </a:schemeClr>
                </a:solidFill>
                <a:latin typeface="+mj-lt"/>
              </a:rPr>
              <a:t>Start </a:t>
            </a:r>
            <a:r>
              <a:rPr lang="en-US" sz="2200" dirty="0">
                <a:solidFill>
                  <a:schemeClr val="accent1">
                    <a:lumMod val="75000"/>
                  </a:schemeClr>
                </a:solidFill>
                <a:latin typeface="+mj-lt"/>
              </a:rPr>
              <a:t>feeds within 24-48 </a:t>
            </a:r>
            <a:r>
              <a:rPr lang="en-US" sz="2200" dirty="0" smtClean="0">
                <a:solidFill>
                  <a:schemeClr val="accent1">
                    <a:lumMod val="75000"/>
                  </a:schemeClr>
                </a:solidFill>
                <a:latin typeface="+mj-lt"/>
              </a:rPr>
              <a:t>hours </a:t>
            </a:r>
            <a:endParaRPr lang="en-US" sz="2200" dirty="0">
              <a:solidFill>
                <a:schemeClr val="accent1">
                  <a:lumMod val="75000"/>
                </a:schemeClr>
              </a:solidFill>
              <a:latin typeface="+mj-lt"/>
            </a:endParaRPr>
          </a:p>
          <a:p>
            <a:pPr lvl="0">
              <a:buFont typeface="Arial" panose="020B0604020202020204" pitchFamily="34" charset="0"/>
              <a:buChar char="•"/>
            </a:pPr>
            <a:r>
              <a:rPr lang="en-US" sz="2200" dirty="0">
                <a:solidFill>
                  <a:schemeClr val="accent1">
                    <a:lumMod val="75000"/>
                  </a:schemeClr>
                </a:solidFill>
                <a:latin typeface="+mj-lt"/>
              </a:rPr>
              <a:t>Advance feeds </a:t>
            </a:r>
            <a:r>
              <a:rPr lang="en-US" sz="2200" dirty="0" smtClean="0">
                <a:solidFill>
                  <a:schemeClr val="accent1">
                    <a:lumMod val="75000"/>
                  </a:schemeClr>
                </a:solidFill>
                <a:latin typeface="+mj-lt"/>
              </a:rPr>
              <a:t>daily by </a:t>
            </a:r>
            <a:r>
              <a:rPr lang="en-US" sz="2200" dirty="0">
                <a:solidFill>
                  <a:schemeClr val="accent1">
                    <a:lumMod val="75000"/>
                  </a:schemeClr>
                </a:solidFill>
                <a:latin typeface="+mj-lt"/>
              </a:rPr>
              <a:t>10-20 </a:t>
            </a:r>
            <a:r>
              <a:rPr lang="en-US" sz="2200" dirty="0" smtClean="0">
                <a:solidFill>
                  <a:schemeClr val="accent1">
                    <a:lumMod val="75000"/>
                  </a:schemeClr>
                </a:solidFill>
                <a:latin typeface="+mj-lt"/>
              </a:rPr>
              <a:t>ml/kg/day</a:t>
            </a:r>
            <a:endParaRPr lang="en-US" sz="2200" dirty="0">
              <a:solidFill>
                <a:schemeClr val="accent1">
                  <a:lumMod val="75000"/>
                </a:schemeClr>
              </a:solidFill>
              <a:latin typeface="+mj-lt"/>
            </a:endParaRPr>
          </a:p>
          <a:p>
            <a:pPr lvl="0">
              <a:buFont typeface="Arial" panose="020B0604020202020204" pitchFamily="34" charset="0"/>
              <a:buChar char="•"/>
            </a:pPr>
            <a:r>
              <a:rPr lang="en-US" sz="2200" b="1" dirty="0">
                <a:solidFill>
                  <a:schemeClr val="accent1">
                    <a:lumMod val="75000"/>
                  </a:schemeClr>
                </a:solidFill>
                <a:latin typeface="+mj-lt"/>
              </a:rPr>
              <a:t>Fortify with </a:t>
            </a:r>
            <a:r>
              <a:rPr lang="en-US" sz="2200" b="1" dirty="0" smtClean="0">
                <a:solidFill>
                  <a:schemeClr val="accent1">
                    <a:lumMod val="75000"/>
                  </a:schemeClr>
                </a:solidFill>
                <a:latin typeface="+mj-lt"/>
              </a:rPr>
              <a:t>Human Milk Based Fortifier </a:t>
            </a:r>
            <a:r>
              <a:rPr lang="en-US" sz="2200" b="1" dirty="0">
                <a:solidFill>
                  <a:schemeClr val="accent1">
                    <a:lumMod val="75000"/>
                  </a:schemeClr>
                </a:solidFill>
                <a:latin typeface="+mj-lt"/>
              </a:rPr>
              <a:t>+6 when feeds reach 60 ml/kg/day feeds</a:t>
            </a:r>
          </a:p>
          <a:p>
            <a:pPr lvl="0">
              <a:buFont typeface="Arial" panose="020B0604020202020204" pitchFamily="34" charset="0"/>
              <a:buChar char="•"/>
            </a:pPr>
            <a:r>
              <a:rPr lang="en-US" sz="2200" dirty="0" smtClean="0">
                <a:solidFill>
                  <a:schemeClr val="accent1">
                    <a:lumMod val="75000"/>
                  </a:schemeClr>
                </a:solidFill>
                <a:latin typeface="+mj-lt"/>
              </a:rPr>
              <a:t>Feeding volume goal 160 ml/kg/day, unless medically contraindicated</a:t>
            </a:r>
          </a:p>
          <a:p>
            <a:pPr lvl="0">
              <a:buFont typeface="Arial" panose="020B0604020202020204" pitchFamily="34" charset="0"/>
              <a:buChar char="•"/>
            </a:pPr>
            <a:r>
              <a:rPr lang="en-US" sz="2200" b="1" dirty="0" smtClean="0">
                <a:solidFill>
                  <a:schemeClr val="accent1">
                    <a:lumMod val="75000"/>
                  </a:schemeClr>
                </a:solidFill>
                <a:latin typeface="+mj-lt"/>
              </a:rPr>
              <a:t>Add Human Milk Caloric Fortifier when at 100 ml/kg/day fortified feeds if using only HMBANA donor milk (no MOM)</a:t>
            </a:r>
          </a:p>
          <a:p>
            <a:pPr lvl="0">
              <a:buFont typeface="Arial" panose="020B0604020202020204" pitchFamily="34" charset="0"/>
              <a:buChar char="•"/>
            </a:pPr>
            <a:r>
              <a:rPr lang="en-US" sz="2200" b="1" dirty="0" smtClean="0">
                <a:solidFill>
                  <a:schemeClr val="accent1">
                    <a:lumMod val="75000"/>
                  </a:schemeClr>
                </a:solidFill>
                <a:latin typeface="+mj-lt"/>
              </a:rPr>
              <a:t>Add </a:t>
            </a:r>
            <a:r>
              <a:rPr lang="en-US" sz="2200" b="1" dirty="0">
                <a:solidFill>
                  <a:schemeClr val="accent1">
                    <a:lumMod val="75000"/>
                  </a:schemeClr>
                </a:solidFill>
                <a:latin typeface="+mj-lt"/>
              </a:rPr>
              <a:t>Human Milk Caloric Fortifier if</a:t>
            </a:r>
            <a:r>
              <a:rPr lang="en-US" sz="2200" b="1" dirty="0" smtClean="0">
                <a:solidFill>
                  <a:schemeClr val="accent1">
                    <a:lumMod val="75000"/>
                  </a:schemeClr>
                </a:solidFill>
                <a:latin typeface="+mj-lt"/>
              </a:rPr>
              <a:t>, after 3 days full volume fortified feeds, weight gain less than optimal; Increase as needed</a:t>
            </a:r>
          </a:p>
          <a:p>
            <a:endParaRPr lang="en-US" dirty="0"/>
          </a:p>
        </p:txBody>
      </p:sp>
    </p:spTree>
    <p:extLst>
      <p:ext uri="{BB962C8B-B14F-4D97-AF65-F5344CB8AC3E}">
        <p14:creationId xmlns:p14="http://schemas.microsoft.com/office/powerpoint/2010/main" val="4110183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79" y="481559"/>
            <a:ext cx="8209862" cy="1163081"/>
          </a:xfrm>
        </p:spPr>
        <p:txBody>
          <a:bodyPr anchor="t">
            <a:noAutofit/>
          </a:bodyPr>
          <a:lstStyle/>
          <a:p>
            <a:r>
              <a:rPr lang="en-US" sz="3400" dirty="0">
                <a:solidFill>
                  <a:schemeClr val="bg1"/>
                </a:solidFill>
              </a:rPr>
              <a:t>Recommendations on the Use of Human Milk in Premature Infants</a:t>
            </a:r>
            <a:br>
              <a:rPr lang="en-US" sz="3400" dirty="0">
                <a:solidFill>
                  <a:schemeClr val="bg1"/>
                </a:solidFill>
              </a:rPr>
            </a:br>
            <a:endParaRPr lang="en-US" sz="3400" dirty="0">
              <a:solidFill>
                <a:schemeClr val="bg1"/>
              </a:solidFill>
            </a:endParaRPr>
          </a:p>
        </p:txBody>
      </p:sp>
      <p:sp>
        <p:nvSpPr>
          <p:cNvPr id="3" name="Content Placeholder 2"/>
          <p:cNvSpPr>
            <a:spLocks noGrp="1"/>
          </p:cNvSpPr>
          <p:nvPr>
            <p:ph idx="1"/>
          </p:nvPr>
        </p:nvSpPr>
        <p:spPr>
          <a:xfrm>
            <a:off x="152400" y="1658812"/>
            <a:ext cx="8836325" cy="4186512"/>
          </a:xfrm>
        </p:spPr>
        <p:txBody>
          <a:bodyPr>
            <a:noAutofit/>
          </a:bodyPr>
          <a:lstStyle/>
          <a:p>
            <a:pPr>
              <a:buFont typeface="Arial" panose="020B0604020202020204" pitchFamily="34" charset="0"/>
              <a:buChar char="•"/>
            </a:pPr>
            <a:r>
              <a:rPr lang="en-US" sz="2200" b="1" dirty="0" smtClean="0">
                <a:solidFill>
                  <a:schemeClr val="accent1">
                    <a:lumMod val="75000"/>
                  </a:schemeClr>
                </a:solidFill>
                <a:latin typeface="+mj-lt"/>
              </a:rPr>
              <a:t>All </a:t>
            </a:r>
            <a:r>
              <a:rPr lang="en-US" sz="2200" b="1" dirty="0">
                <a:solidFill>
                  <a:schemeClr val="accent1">
                    <a:lumMod val="75000"/>
                  </a:schemeClr>
                </a:solidFill>
                <a:latin typeface="+mj-lt"/>
              </a:rPr>
              <a:t>preterm infants should receive human </a:t>
            </a:r>
            <a:r>
              <a:rPr lang="en-US" sz="2200" b="1" dirty="0" smtClean="0">
                <a:solidFill>
                  <a:schemeClr val="accent1">
                    <a:lumMod val="75000"/>
                  </a:schemeClr>
                </a:solidFill>
                <a:latin typeface="+mj-lt"/>
              </a:rPr>
              <a:t>milk </a:t>
            </a:r>
            <a:endParaRPr lang="en-US" sz="2200" dirty="0">
              <a:solidFill>
                <a:schemeClr val="accent1">
                  <a:lumMod val="75000"/>
                </a:schemeClr>
              </a:solidFill>
              <a:latin typeface="+mj-lt"/>
            </a:endParaRPr>
          </a:p>
          <a:p>
            <a:pPr>
              <a:buFont typeface="Arial" panose="020B0604020202020204" pitchFamily="34" charset="0"/>
              <a:buChar char="•"/>
            </a:pPr>
            <a:r>
              <a:rPr lang="en-US" sz="2200" b="1" dirty="0" smtClean="0">
                <a:solidFill>
                  <a:schemeClr val="accent1">
                    <a:lumMod val="75000"/>
                  </a:schemeClr>
                </a:solidFill>
                <a:latin typeface="+mj-lt"/>
              </a:rPr>
              <a:t>Human </a:t>
            </a:r>
            <a:r>
              <a:rPr lang="en-US" sz="2200" b="1" dirty="0">
                <a:solidFill>
                  <a:schemeClr val="accent1">
                    <a:lumMod val="75000"/>
                  </a:schemeClr>
                </a:solidFill>
                <a:latin typeface="+mj-lt"/>
              </a:rPr>
              <a:t>milk should be </a:t>
            </a:r>
            <a:r>
              <a:rPr lang="en-US" sz="2200" b="1" dirty="0" smtClean="0">
                <a:solidFill>
                  <a:schemeClr val="accent1">
                    <a:lumMod val="75000"/>
                  </a:schemeClr>
                </a:solidFill>
                <a:latin typeface="+mj-lt"/>
              </a:rPr>
              <a:t>fortified</a:t>
            </a:r>
            <a:r>
              <a:rPr lang="en-US" sz="2200" dirty="0" smtClean="0">
                <a:solidFill>
                  <a:schemeClr val="accent1">
                    <a:lumMod val="75000"/>
                  </a:schemeClr>
                </a:solidFill>
                <a:latin typeface="+mj-lt"/>
              </a:rPr>
              <a:t> for </a:t>
            </a:r>
            <a:r>
              <a:rPr lang="en-US" sz="2200" dirty="0">
                <a:solidFill>
                  <a:schemeClr val="accent1">
                    <a:lumMod val="75000"/>
                  </a:schemeClr>
                </a:solidFill>
                <a:latin typeface="+mj-lt"/>
              </a:rPr>
              <a:t>infants weighing </a:t>
            </a:r>
            <a:r>
              <a:rPr lang="en-US" sz="2200" dirty="0" smtClean="0">
                <a:solidFill>
                  <a:schemeClr val="accent1">
                    <a:lumMod val="75000"/>
                  </a:schemeClr>
                </a:solidFill>
                <a:latin typeface="+mj-lt"/>
              </a:rPr>
              <a:t>&lt;</a:t>
            </a:r>
            <a:r>
              <a:rPr lang="en-US" sz="2200" dirty="0">
                <a:solidFill>
                  <a:schemeClr val="accent1">
                    <a:lumMod val="75000"/>
                  </a:schemeClr>
                </a:solidFill>
                <a:latin typeface="+mj-lt"/>
              </a:rPr>
              <a:t>1500 g at </a:t>
            </a:r>
            <a:r>
              <a:rPr lang="en-US" sz="2200" dirty="0" smtClean="0">
                <a:solidFill>
                  <a:schemeClr val="accent1">
                    <a:lumMod val="75000"/>
                  </a:schemeClr>
                </a:solidFill>
                <a:latin typeface="+mj-lt"/>
              </a:rPr>
              <a:t>birth</a:t>
            </a:r>
            <a:endParaRPr lang="en-US" sz="2200" dirty="0">
              <a:solidFill>
                <a:schemeClr val="accent1">
                  <a:lumMod val="75000"/>
                </a:schemeClr>
              </a:solidFill>
              <a:latin typeface="+mj-lt"/>
            </a:endParaRPr>
          </a:p>
          <a:p>
            <a:pPr>
              <a:buFont typeface="Arial" panose="020B0604020202020204" pitchFamily="34" charset="0"/>
              <a:buChar char="•"/>
            </a:pPr>
            <a:r>
              <a:rPr lang="en-US" sz="2200" b="1" dirty="0" smtClean="0">
                <a:solidFill>
                  <a:schemeClr val="accent1">
                    <a:lumMod val="75000"/>
                  </a:schemeClr>
                </a:solidFill>
                <a:latin typeface="+mj-lt"/>
              </a:rPr>
              <a:t>The </a:t>
            </a:r>
            <a:r>
              <a:rPr lang="en-US" sz="2200" b="1" dirty="0">
                <a:solidFill>
                  <a:schemeClr val="accent1">
                    <a:lumMod val="75000"/>
                  </a:schemeClr>
                </a:solidFill>
                <a:latin typeface="+mj-lt"/>
              </a:rPr>
              <a:t>preferred nutrition for the newborn is his/her own mother’s </a:t>
            </a:r>
            <a:r>
              <a:rPr lang="en-US" sz="2200" b="1" dirty="0" smtClean="0">
                <a:solidFill>
                  <a:schemeClr val="accent1">
                    <a:lumMod val="75000"/>
                  </a:schemeClr>
                </a:solidFill>
                <a:latin typeface="+mj-lt"/>
              </a:rPr>
              <a:t>milk (MOM)</a:t>
            </a:r>
            <a:r>
              <a:rPr lang="en-US" sz="2200" dirty="0" smtClean="0">
                <a:solidFill>
                  <a:schemeClr val="accent1">
                    <a:lumMod val="75000"/>
                  </a:schemeClr>
                </a:solidFill>
                <a:latin typeface="+mj-lt"/>
              </a:rPr>
              <a:t>. </a:t>
            </a:r>
            <a:r>
              <a:rPr lang="en-US" sz="2200" dirty="0">
                <a:solidFill>
                  <a:schemeClr val="accent1">
                    <a:lumMod val="75000"/>
                  </a:schemeClr>
                </a:solidFill>
                <a:latin typeface="+mj-lt"/>
              </a:rPr>
              <a:t>When this is not available or is limited, pasteurized human donor breast </a:t>
            </a:r>
            <a:r>
              <a:rPr lang="en-US" sz="2200" dirty="0" smtClean="0">
                <a:solidFill>
                  <a:schemeClr val="accent1">
                    <a:lumMod val="75000"/>
                  </a:schemeClr>
                </a:solidFill>
                <a:latin typeface="+mj-lt"/>
              </a:rPr>
              <a:t>milk (PDHM) </a:t>
            </a:r>
            <a:r>
              <a:rPr lang="en-US" sz="2200" dirty="0">
                <a:solidFill>
                  <a:schemeClr val="accent1">
                    <a:lumMod val="75000"/>
                  </a:schemeClr>
                </a:solidFill>
                <a:latin typeface="+mj-lt"/>
              </a:rPr>
              <a:t>is </a:t>
            </a:r>
            <a:r>
              <a:rPr lang="en-US" sz="2200" dirty="0" smtClean="0">
                <a:solidFill>
                  <a:schemeClr val="accent1">
                    <a:lumMod val="75000"/>
                  </a:schemeClr>
                </a:solidFill>
                <a:latin typeface="+mj-lt"/>
              </a:rPr>
              <a:t>recommended.</a:t>
            </a:r>
            <a:endParaRPr lang="en-US" sz="2200" dirty="0">
              <a:solidFill>
                <a:schemeClr val="accent1">
                  <a:lumMod val="75000"/>
                </a:schemeClr>
              </a:solidFill>
              <a:latin typeface="+mj-lt"/>
            </a:endParaRPr>
          </a:p>
          <a:p>
            <a:pPr>
              <a:buFont typeface="Arial" panose="020B0604020202020204" pitchFamily="34" charset="0"/>
              <a:buChar char="•"/>
            </a:pPr>
            <a:r>
              <a:rPr lang="en-US" sz="2200" dirty="0" smtClean="0">
                <a:solidFill>
                  <a:schemeClr val="accent1">
                    <a:lumMod val="75000"/>
                  </a:schemeClr>
                </a:solidFill>
                <a:latin typeface="+mj-lt"/>
              </a:rPr>
              <a:t>PDHM should </a:t>
            </a:r>
            <a:r>
              <a:rPr lang="en-US" sz="2200" dirty="0">
                <a:solidFill>
                  <a:schemeClr val="accent1">
                    <a:lumMod val="75000"/>
                  </a:schemeClr>
                </a:solidFill>
                <a:latin typeface="+mj-lt"/>
              </a:rPr>
              <a:t>be prioritized to compromised preterm infants and selected ill term </a:t>
            </a:r>
            <a:r>
              <a:rPr lang="en-US" sz="2200" dirty="0" smtClean="0">
                <a:solidFill>
                  <a:schemeClr val="accent1">
                    <a:lumMod val="75000"/>
                  </a:schemeClr>
                </a:solidFill>
                <a:latin typeface="+mj-lt"/>
              </a:rPr>
              <a:t>newborns</a:t>
            </a:r>
            <a:endParaRPr lang="en-US" sz="2200" dirty="0">
              <a:solidFill>
                <a:schemeClr val="accent1">
                  <a:lumMod val="75000"/>
                </a:schemeClr>
              </a:solidFill>
              <a:latin typeface="+mj-lt"/>
            </a:endParaRPr>
          </a:p>
          <a:p>
            <a:pPr>
              <a:buFont typeface="Arial" panose="020B0604020202020204" pitchFamily="34" charset="0"/>
              <a:buChar char="•"/>
            </a:pPr>
            <a:r>
              <a:rPr lang="en-US" sz="2200" dirty="0" smtClean="0">
                <a:solidFill>
                  <a:schemeClr val="accent1">
                    <a:lumMod val="75000"/>
                  </a:schemeClr>
                </a:solidFill>
                <a:latin typeface="+mj-lt"/>
              </a:rPr>
              <a:t>“The </a:t>
            </a:r>
            <a:r>
              <a:rPr lang="en-US" sz="2200" dirty="0">
                <a:solidFill>
                  <a:schemeClr val="accent1">
                    <a:lumMod val="75000"/>
                  </a:schemeClr>
                </a:solidFill>
                <a:latin typeface="+mj-lt"/>
              </a:rPr>
              <a:t>use of donor human </a:t>
            </a:r>
            <a:r>
              <a:rPr lang="en-US" sz="2200" dirty="0" smtClean="0">
                <a:solidFill>
                  <a:schemeClr val="accent1">
                    <a:lumMod val="75000"/>
                  </a:schemeClr>
                </a:solidFill>
                <a:latin typeface="+mj-lt"/>
              </a:rPr>
              <a:t>milk in </a:t>
            </a:r>
            <a:r>
              <a:rPr lang="en-US" sz="2200" dirty="0">
                <a:solidFill>
                  <a:schemeClr val="accent1">
                    <a:lumMod val="75000"/>
                  </a:schemeClr>
                </a:solidFill>
                <a:latin typeface="+mj-lt"/>
              </a:rPr>
              <a:t>appropriate high-risk </a:t>
            </a:r>
            <a:r>
              <a:rPr lang="en-US" sz="2200" dirty="0" smtClean="0">
                <a:solidFill>
                  <a:schemeClr val="accent1">
                    <a:lumMod val="75000"/>
                  </a:schemeClr>
                </a:solidFill>
                <a:latin typeface="+mj-lt"/>
              </a:rPr>
              <a:t>infants should </a:t>
            </a:r>
            <a:r>
              <a:rPr lang="en-US" sz="2200" dirty="0">
                <a:solidFill>
                  <a:schemeClr val="accent1">
                    <a:lumMod val="75000"/>
                  </a:schemeClr>
                </a:solidFill>
                <a:latin typeface="+mj-lt"/>
              </a:rPr>
              <a:t>not be limited by </a:t>
            </a:r>
            <a:r>
              <a:rPr lang="en-US" sz="2200" dirty="0" smtClean="0">
                <a:solidFill>
                  <a:schemeClr val="accent1">
                    <a:lumMod val="75000"/>
                  </a:schemeClr>
                </a:solidFill>
                <a:latin typeface="+mj-lt"/>
              </a:rPr>
              <a:t>an individual’s </a:t>
            </a:r>
            <a:r>
              <a:rPr lang="en-US" sz="2200" dirty="0">
                <a:solidFill>
                  <a:schemeClr val="accent1">
                    <a:lumMod val="75000"/>
                  </a:schemeClr>
                </a:solidFill>
                <a:latin typeface="+mj-lt"/>
              </a:rPr>
              <a:t>ability to pay. </a:t>
            </a:r>
            <a:r>
              <a:rPr lang="en-US" sz="2200" dirty="0" smtClean="0">
                <a:solidFill>
                  <a:schemeClr val="accent1">
                    <a:lumMod val="75000"/>
                  </a:schemeClr>
                </a:solidFill>
                <a:latin typeface="+mj-lt"/>
              </a:rPr>
              <a:t>Policies are </a:t>
            </a:r>
            <a:r>
              <a:rPr lang="en-US" sz="2200" dirty="0">
                <a:solidFill>
                  <a:schemeClr val="accent1">
                    <a:lumMod val="75000"/>
                  </a:schemeClr>
                </a:solidFill>
                <a:latin typeface="+mj-lt"/>
              </a:rPr>
              <a:t>needed to provide </a:t>
            </a:r>
            <a:r>
              <a:rPr lang="en-US" sz="2200" dirty="0" smtClean="0">
                <a:solidFill>
                  <a:schemeClr val="accent1">
                    <a:lumMod val="75000"/>
                  </a:schemeClr>
                </a:solidFill>
                <a:latin typeface="+mj-lt"/>
              </a:rPr>
              <a:t>high-risk infants </a:t>
            </a:r>
            <a:r>
              <a:rPr lang="en-US" sz="2200" dirty="0">
                <a:solidFill>
                  <a:schemeClr val="accent1">
                    <a:lumMod val="75000"/>
                  </a:schemeClr>
                </a:solidFill>
                <a:latin typeface="+mj-lt"/>
              </a:rPr>
              <a:t>access to donor </a:t>
            </a:r>
            <a:r>
              <a:rPr lang="en-US" sz="2200" dirty="0" smtClean="0">
                <a:solidFill>
                  <a:schemeClr val="accent1">
                    <a:lumMod val="75000"/>
                  </a:schemeClr>
                </a:solidFill>
                <a:latin typeface="+mj-lt"/>
              </a:rPr>
              <a:t>human milk </a:t>
            </a:r>
            <a:r>
              <a:rPr lang="en-US" sz="2200" dirty="0">
                <a:solidFill>
                  <a:schemeClr val="accent1">
                    <a:lumMod val="75000"/>
                  </a:schemeClr>
                </a:solidFill>
                <a:latin typeface="+mj-lt"/>
              </a:rPr>
              <a:t>on the basis of </a:t>
            </a:r>
            <a:r>
              <a:rPr lang="en-US" sz="2200" dirty="0" smtClean="0">
                <a:solidFill>
                  <a:schemeClr val="accent1">
                    <a:lumMod val="75000"/>
                  </a:schemeClr>
                </a:solidFill>
                <a:latin typeface="+mj-lt"/>
              </a:rPr>
              <a:t>documented medical </a:t>
            </a:r>
            <a:r>
              <a:rPr lang="en-US" sz="2200" dirty="0">
                <a:solidFill>
                  <a:schemeClr val="accent1">
                    <a:lumMod val="75000"/>
                  </a:schemeClr>
                </a:solidFill>
                <a:latin typeface="+mj-lt"/>
              </a:rPr>
              <a:t>necessity, not </a:t>
            </a:r>
            <a:r>
              <a:rPr lang="en-US" sz="2200" dirty="0" smtClean="0">
                <a:solidFill>
                  <a:schemeClr val="accent1">
                    <a:lumMod val="75000"/>
                  </a:schemeClr>
                </a:solidFill>
                <a:latin typeface="+mj-lt"/>
              </a:rPr>
              <a:t>financial status.”</a:t>
            </a:r>
            <a:endParaRPr lang="en-US" sz="2200" dirty="0">
              <a:solidFill>
                <a:schemeClr val="accent1">
                  <a:lumMod val="75000"/>
                </a:schemeClr>
              </a:solidFill>
              <a:latin typeface="+mj-lt"/>
            </a:endParaRPr>
          </a:p>
        </p:txBody>
      </p:sp>
      <p:sp>
        <p:nvSpPr>
          <p:cNvPr id="6" name="Rectangle 5"/>
          <p:cNvSpPr/>
          <p:nvPr/>
        </p:nvSpPr>
        <p:spPr>
          <a:xfrm>
            <a:off x="254950" y="5859496"/>
            <a:ext cx="8639771" cy="861774"/>
          </a:xfrm>
          <a:prstGeom prst="rect">
            <a:avLst/>
          </a:prstGeom>
        </p:spPr>
        <p:txBody>
          <a:bodyPr wrap="square">
            <a:spAutoFit/>
          </a:bodyPr>
          <a:lstStyle/>
          <a:p>
            <a:r>
              <a:rPr lang="en-US" sz="1200" dirty="0" smtClean="0">
                <a:solidFill>
                  <a:schemeClr val="accent1">
                    <a:lumMod val="75000"/>
                  </a:schemeClr>
                </a:solidFill>
              </a:rPr>
              <a:t>Source: AAP </a:t>
            </a:r>
            <a:r>
              <a:rPr lang="en-US" sz="1200" dirty="0">
                <a:solidFill>
                  <a:schemeClr val="accent1">
                    <a:lumMod val="75000"/>
                  </a:schemeClr>
                </a:solidFill>
              </a:rPr>
              <a:t>Policy Statement</a:t>
            </a:r>
            <a:r>
              <a:rPr lang="en-US" sz="1200" dirty="0" smtClean="0">
                <a:solidFill>
                  <a:schemeClr val="accent1">
                    <a:lumMod val="75000"/>
                  </a:schemeClr>
                </a:solidFill>
              </a:rPr>
              <a:t>.</a:t>
            </a:r>
            <a:r>
              <a:rPr lang="en-US" sz="1200" i="1" dirty="0">
                <a:solidFill>
                  <a:schemeClr val="accent1">
                    <a:lumMod val="75000"/>
                  </a:schemeClr>
                </a:solidFill>
              </a:rPr>
              <a:t> Pediatrics.</a:t>
            </a:r>
            <a:r>
              <a:rPr lang="en-US" sz="1200" dirty="0">
                <a:solidFill>
                  <a:schemeClr val="accent1">
                    <a:lumMod val="75000"/>
                  </a:schemeClr>
                </a:solidFill>
              </a:rPr>
              <a:t> 2012;129(3):</a:t>
            </a:r>
            <a:r>
              <a:rPr lang="en-US" sz="1200" dirty="0" smtClean="0">
                <a:solidFill>
                  <a:schemeClr val="accent1">
                    <a:lumMod val="75000"/>
                  </a:schemeClr>
                </a:solidFill>
              </a:rPr>
              <a:t>e827-e841.</a:t>
            </a:r>
            <a:r>
              <a:rPr lang="en-US" sz="1200" i="1" dirty="0" smtClean="0">
                <a:solidFill>
                  <a:schemeClr val="accent1">
                    <a:lumMod val="75000"/>
                  </a:schemeClr>
                </a:solidFill>
              </a:rPr>
              <a:t>Pediatrics.</a:t>
            </a:r>
            <a:r>
              <a:rPr lang="en-US" sz="1200" dirty="0" smtClean="0">
                <a:solidFill>
                  <a:schemeClr val="accent1">
                    <a:lumMod val="75000"/>
                  </a:schemeClr>
                </a:solidFill>
              </a:rPr>
              <a:t>2017;139(1</a:t>
            </a:r>
            <a:r>
              <a:rPr lang="en-US" sz="1200" dirty="0">
                <a:solidFill>
                  <a:schemeClr val="accent1">
                    <a:lumMod val="75000"/>
                  </a:schemeClr>
                </a:solidFill>
              </a:rPr>
              <a:t>):</a:t>
            </a:r>
            <a:r>
              <a:rPr lang="en-US" sz="1200" dirty="0" smtClean="0">
                <a:solidFill>
                  <a:schemeClr val="accent1">
                    <a:lumMod val="75000"/>
                  </a:schemeClr>
                </a:solidFill>
              </a:rPr>
              <a:t>e20163440</a:t>
            </a:r>
          </a:p>
          <a:p>
            <a:r>
              <a:rPr lang="en-US" sz="1200" dirty="0" smtClean="0">
                <a:solidFill>
                  <a:schemeClr val="accent1">
                    <a:lumMod val="75000"/>
                  </a:schemeClr>
                </a:solidFill>
              </a:rPr>
              <a:t>Canadian </a:t>
            </a:r>
            <a:r>
              <a:rPr lang="en-US" sz="1200" dirty="0" err="1">
                <a:solidFill>
                  <a:schemeClr val="accent1">
                    <a:lumMod val="75000"/>
                  </a:schemeClr>
                </a:solidFill>
              </a:rPr>
              <a:t>Paediatric</a:t>
            </a:r>
            <a:r>
              <a:rPr lang="en-US" sz="1200" dirty="0">
                <a:solidFill>
                  <a:schemeClr val="accent1">
                    <a:lumMod val="75000"/>
                  </a:schemeClr>
                </a:solidFill>
              </a:rPr>
              <a:t> Society Position Statement: </a:t>
            </a:r>
            <a:r>
              <a:rPr lang="en-US" sz="1200" dirty="0">
                <a:solidFill>
                  <a:schemeClr val="accent1">
                    <a:lumMod val="75000"/>
                  </a:schemeClr>
                </a:solidFill>
                <a:effectLst>
                  <a:outerShdw blurRad="50800" dist="50800" dir="5400000" algn="ctr" rotWithShape="0">
                    <a:schemeClr val="tx1"/>
                  </a:outerShdw>
                </a:effectLst>
                <a:hlinkClick r:id="rId2"/>
              </a:rPr>
              <a:t>http://</a:t>
            </a:r>
            <a:r>
              <a:rPr lang="en-US" sz="1200" dirty="0" smtClean="0">
                <a:solidFill>
                  <a:schemeClr val="accent1">
                    <a:lumMod val="75000"/>
                  </a:schemeClr>
                </a:solidFill>
                <a:effectLst>
                  <a:outerShdw blurRad="50800" dist="50800" dir="5400000" algn="ctr" rotWithShape="0">
                    <a:schemeClr val="tx1"/>
                  </a:outerShdw>
                </a:effectLst>
                <a:hlinkClick r:id="rId2"/>
              </a:rPr>
              <a:t>www.cps.ca/en/documents/position/human-milk-banking</a:t>
            </a:r>
            <a:endParaRPr lang="en-US" sz="1200" dirty="0" smtClean="0">
              <a:solidFill>
                <a:schemeClr val="accent1">
                  <a:lumMod val="75000"/>
                </a:schemeClr>
              </a:solidFill>
              <a:effectLst>
                <a:outerShdw blurRad="50800" dist="50800" dir="5400000" algn="ctr" rotWithShape="0">
                  <a:schemeClr val="tx1"/>
                </a:outerShdw>
              </a:effectLst>
            </a:endParaRPr>
          </a:p>
          <a:p>
            <a:r>
              <a:rPr lang="en-US" sz="1200" dirty="0" smtClean="0">
                <a:solidFill>
                  <a:schemeClr val="accent1">
                    <a:lumMod val="75000"/>
                  </a:schemeClr>
                </a:solidFill>
              </a:rPr>
              <a:t>WHO Guidelines: http://www.who.int/maternal_child_adolescent/documents/infant_feeding_low_bw/en/</a:t>
            </a:r>
            <a:endParaRPr lang="en-US" sz="1200" dirty="0">
              <a:solidFill>
                <a:schemeClr val="accent1">
                  <a:lumMod val="75000"/>
                </a:schemeClr>
              </a:solidFill>
            </a:endParaRPr>
          </a:p>
          <a:p>
            <a:endParaRPr lang="en-US" sz="1400" dirty="0">
              <a:solidFill>
                <a:schemeClr val="accent1">
                  <a:lumMod val="75000"/>
                </a:schemeClr>
              </a:solidFill>
            </a:endParaRPr>
          </a:p>
        </p:txBody>
      </p:sp>
    </p:spTree>
    <p:extLst>
      <p:ext uri="{BB962C8B-B14F-4D97-AF65-F5344CB8AC3E}">
        <p14:creationId xmlns:p14="http://schemas.microsoft.com/office/powerpoint/2010/main" val="582501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3979"/>
            <a:ext cx="8229600" cy="1520445"/>
          </a:xfrm>
        </p:spPr>
        <p:txBody>
          <a:bodyPr>
            <a:noAutofit/>
          </a:bodyPr>
          <a:lstStyle/>
          <a:p>
            <a:r>
              <a:rPr lang="en-US" sz="3600" dirty="0" smtClean="0">
                <a:solidFill>
                  <a:schemeClr val="bg1"/>
                </a:solidFill>
              </a:rPr>
              <a:t>Effects of a Standardized Feeding Protocol on Weight Gain in Very Low Birth Weight Infants</a:t>
            </a:r>
            <a:endParaRPr lang="en-US" sz="3600" dirty="0">
              <a:solidFill>
                <a:schemeClr val="bg1"/>
              </a:solidFill>
            </a:endParaRPr>
          </a:p>
        </p:txBody>
      </p:sp>
      <p:sp>
        <p:nvSpPr>
          <p:cNvPr id="3" name="Content Placeholder 2"/>
          <p:cNvSpPr>
            <a:spLocks noGrp="1"/>
          </p:cNvSpPr>
          <p:nvPr>
            <p:ph idx="1"/>
          </p:nvPr>
        </p:nvSpPr>
        <p:spPr>
          <a:xfrm>
            <a:off x="457200" y="3105620"/>
            <a:ext cx="8229600" cy="2645700"/>
          </a:xfrm>
        </p:spPr>
        <p:txBody>
          <a:bodyPr>
            <a:normAutofit/>
          </a:bodyPr>
          <a:lstStyle/>
          <a:p>
            <a:pPr>
              <a:buFont typeface="Arial" panose="020B0604020202020204" pitchFamily="34" charset="0"/>
              <a:buChar char="•"/>
            </a:pPr>
            <a:r>
              <a:rPr lang="en-US" dirty="0" smtClean="0">
                <a:solidFill>
                  <a:schemeClr val="accent1">
                    <a:lumMod val="75000"/>
                  </a:schemeClr>
                </a:solidFill>
                <a:latin typeface="+mj-lt"/>
              </a:rPr>
              <a:t>Adopted more appropriate standardized feeding protocol with EHMD to improve growth</a:t>
            </a:r>
          </a:p>
          <a:p>
            <a:pPr>
              <a:buFont typeface="Arial" panose="020B0604020202020204" pitchFamily="34" charset="0"/>
              <a:buChar char="•"/>
            </a:pPr>
            <a:r>
              <a:rPr lang="en-US" dirty="0" smtClean="0">
                <a:solidFill>
                  <a:schemeClr val="accent1">
                    <a:lumMod val="75000"/>
                  </a:schemeClr>
                </a:solidFill>
                <a:latin typeface="+mj-lt"/>
              </a:rPr>
              <a:t>Average </a:t>
            </a:r>
            <a:r>
              <a:rPr lang="en-US" dirty="0">
                <a:solidFill>
                  <a:schemeClr val="accent1">
                    <a:lumMod val="75000"/>
                  </a:schemeClr>
                </a:solidFill>
                <a:latin typeface="+mj-lt"/>
              </a:rPr>
              <a:t>weight gain in this population 23 </a:t>
            </a:r>
            <a:r>
              <a:rPr lang="en-US" dirty="0" smtClean="0">
                <a:solidFill>
                  <a:schemeClr val="accent1">
                    <a:lumMod val="75000"/>
                  </a:schemeClr>
                </a:solidFill>
                <a:latin typeface="+mj-lt"/>
              </a:rPr>
              <a:t>g/day</a:t>
            </a:r>
          </a:p>
          <a:p>
            <a:pPr>
              <a:buFont typeface="Arial" panose="020B0604020202020204" pitchFamily="34" charset="0"/>
              <a:buChar char="•"/>
            </a:pPr>
            <a:r>
              <a:rPr lang="en-US" dirty="0" smtClean="0">
                <a:solidFill>
                  <a:schemeClr val="accent1">
                    <a:lumMod val="75000"/>
                  </a:schemeClr>
                </a:solidFill>
                <a:latin typeface="+mj-lt"/>
              </a:rPr>
              <a:t>Average head circumference increase</a:t>
            </a:r>
            <a:r>
              <a:rPr lang="en-US" dirty="0">
                <a:solidFill>
                  <a:schemeClr val="accent1">
                    <a:lumMod val="75000"/>
                  </a:schemeClr>
                </a:solidFill>
                <a:latin typeface="+mj-lt"/>
              </a:rPr>
              <a:t>: 0.86 cm/</a:t>
            </a:r>
            <a:r>
              <a:rPr lang="en-US" dirty="0" err="1">
                <a:solidFill>
                  <a:schemeClr val="accent1">
                    <a:lumMod val="75000"/>
                  </a:schemeClr>
                </a:solidFill>
                <a:latin typeface="+mj-lt"/>
              </a:rPr>
              <a:t>wk</a:t>
            </a:r>
            <a:endParaRPr lang="en-US" dirty="0">
              <a:solidFill>
                <a:schemeClr val="accent1">
                  <a:lumMod val="75000"/>
                </a:schemeClr>
              </a:solidFill>
              <a:latin typeface="+mj-lt"/>
            </a:endParaRPr>
          </a:p>
          <a:p>
            <a:pPr>
              <a:buFont typeface="Arial" panose="020B0604020202020204" pitchFamily="34" charset="0"/>
              <a:buChar char="•"/>
            </a:pPr>
            <a:r>
              <a:rPr lang="en-US" dirty="0">
                <a:solidFill>
                  <a:schemeClr val="accent1">
                    <a:lumMod val="75000"/>
                  </a:schemeClr>
                </a:solidFill>
                <a:latin typeface="+mj-lt"/>
              </a:rPr>
              <a:t>Average </a:t>
            </a:r>
            <a:r>
              <a:rPr lang="en-US" dirty="0" smtClean="0">
                <a:solidFill>
                  <a:schemeClr val="accent1">
                    <a:lumMod val="75000"/>
                  </a:schemeClr>
                </a:solidFill>
                <a:latin typeface="+mj-lt"/>
              </a:rPr>
              <a:t>length increase</a:t>
            </a:r>
            <a:r>
              <a:rPr lang="en-US" dirty="0">
                <a:solidFill>
                  <a:schemeClr val="accent1">
                    <a:lumMod val="75000"/>
                  </a:schemeClr>
                </a:solidFill>
                <a:latin typeface="+mj-lt"/>
              </a:rPr>
              <a:t>: 0.97 cm/</a:t>
            </a:r>
            <a:r>
              <a:rPr lang="en-US" dirty="0" err="1">
                <a:solidFill>
                  <a:schemeClr val="accent1">
                    <a:lumMod val="75000"/>
                  </a:schemeClr>
                </a:solidFill>
                <a:latin typeface="+mj-lt"/>
              </a:rPr>
              <a:t>wk</a:t>
            </a:r>
            <a:endParaRPr lang="en-US" dirty="0">
              <a:solidFill>
                <a:schemeClr val="accent1">
                  <a:lumMod val="75000"/>
                </a:schemeClr>
              </a:solidFill>
              <a:latin typeface="+mj-lt"/>
            </a:endParaRPr>
          </a:p>
          <a:p>
            <a:endParaRPr lang="en-US" dirty="0" smtClean="0">
              <a:solidFill>
                <a:schemeClr val="accent1">
                  <a:lumMod val="75000"/>
                </a:schemeClr>
              </a:solidFill>
            </a:endParaRPr>
          </a:p>
        </p:txBody>
      </p:sp>
      <p:sp>
        <p:nvSpPr>
          <p:cNvPr id="4" name="Rectangle 3"/>
          <p:cNvSpPr/>
          <p:nvPr/>
        </p:nvSpPr>
        <p:spPr>
          <a:xfrm>
            <a:off x="149551" y="5972515"/>
            <a:ext cx="8537249" cy="523220"/>
          </a:xfrm>
          <a:prstGeom prst="rect">
            <a:avLst/>
          </a:prstGeom>
        </p:spPr>
        <p:txBody>
          <a:bodyPr wrap="square">
            <a:spAutoFit/>
          </a:bodyPr>
          <a:lstStyle/>
          <a:p>
            <a:pPr lvl="0"/>
            <a:r>
              <a:rPr lang="en-US" sz="1400" dirty="0" smtClean="0">
                <a:solidFill>
                  <a:schemeClr val="accent1">
                    <a:lumMod val="75000"/>
                  </a:schemeClr>
                </a:solidFill>
              </a:rPr>
              <a:t>Source: </a:t>
            </a:r>
            <a:r>
              <a:rPr lang="en-US" sz="1400" dirty="0" err="1" smtClean="0">
                <a:solidFill>
                  <a:schemeClr val="accent1">
                    <a:lumMod val="75000"/>
                  </a:schemeClr>
                </a:solidFill>
              </a:rPr>
              <a:t>Swerdfeger</a:t>
            </a:r>
            <a:r>
              <a:rPr lang="en-US" sz="1400" dirty="0">
                <a:solidFill>
                  <a:schemeClr val="accent1">
                    <a:lumMod val="75000"/>
                  </a:schemeClr>
                </a:solidFill>
              </a:rPr>
              <a:t>, Elliott. Presented at Region 4 Academic Pediatric Association Conf. 2017</a:t>
            </a:r>
            <a:r>
              <a:rPr lang="en-US" sz="1400" dirty="0" smtClean="0">
                <a:solidFill>
                  <a:schemeClr val="accent1">
                    <a:lumMod val="75000"/>
                  </a:schemeClr>
                </a:solidFill>
              </a:rPr>
              <a:t>.</a:t>
            </a:r>
          </a:p>
          <a:p>
            <a:pPr lvl="0"/>
            <a:r>
              <a:rPr lang="en-US" sz="1400" dirty="0" smtClean="0">
                <a:solidFill>
                  <a:schemeClr val="accent1">
                    <a:lumMod val="75000"/>
                  </a:schemeClr>
                </a:solidFill>
              </a:rPr>
              <a:t>Charlottesville</a:t>
            </a:r>
            <a:r>
              <a:rPr lang="en-US" sz="1400" dirty="0">
                <a:solidFill>
                  <a:schemeClr val="accent1">
                    <a:lumMod val="75000"/>
                  </a:schemeClr>
                </a:solidFill>
              </a:rPr>
              <a:t>, VA</a:t>
            </a:r>
          </a:p>
        </p:txBody>
      </p:sp>
    </p:spTree>
    <p:extLst>
      <p:ext uri="{BB962C8B-B14F-4D97-AF65-F5344CB8AC3E}">
        <p14:creationId xmlns:p14="http://schemas.microsoft.com/office/powerpoint/2010/main" val="9417918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560915"/>
            <a:ext cx="8489536" cy="1337839"/>
          </a:xfrm>
        </p:spPr>
        <p:txBody>
          <a:bodyPr>
            <a:noAutofit/>
          </a:bodyPr>
          <a:lstStyle/>
          <a:p>
            <a:r>
              <a:rPr lang="en-US" sz="3200" dirty="0">
                <a:solidFill>
                  <a:schemeClr val="bg1"/>
                </a:solidFill>
              </a:rPr>
              <a:t>Incidence </a:t>
            </a:r>
            <a:r>
              <a:rPr lang="en-US" sz="3200" dirty="0" smtClean="0">
                <a:solidFill>
                  <a:schemeClr val="bg1"/>
                </a:solidFill>
              </a:rPr>
              <a:t>&amp; </a:t>
            </a:r>
            <a:r>
              <a:rPr lang="en-US" sz="3200" dirty="0">
                <a:solidFill>
                  <a:schemeClr val="bg1"/>
                </a:solidFill>
              </a:rPr>
              <a:t>Timing of Presentation of Necrotizing</a:t>
            </a:r>
            <a:br>
              <a:rPr lang="en-US" sz="3200" dirty="0">
                <a:solidFill>
                  <a:schemeClr val="bg1"/>
                </a:solidFill>
              </a:rPr>
            </a:br>
            <a:r>
              <a:rPr lang="en-US" sz="3200" dirty="0">
                <a:solidFill>
                  <a:schemeClr val="bg1"/>
                </a:solidFill>
              </a:rPr>
              <a:t>Enterocolitis in Preterm </a:t>
            </a:r>
            <a:r>
              <a:rPr lang="en-US" sz="3200" dirty="0" smtClean="0">
                <a:solidFill>
                  <a:schemeClr val="bg1"/>
                </a:solidFill>
              </a:rPr>
              <a:t>Infants</a:t>
            </a:r>
            <a:r>
              <a:rPr lang="en-US" sz="4000" b="1" dirty="0" smtClean="0">
                <a:solidFill>
                  <a:schemeClr val="bg1"/>
                </a:solidFill>
              </a:rPr>
              <a:t/>
            </a:r>
            <a:br>
              <a:rPr lang="en-US" sz="4000" b="1" dirty="0" smtClean="0">
                <a:solidFill>
                  <a:schemeClr val="bg1"/>
                </a:solidFill>
              </a:rPr>
            </a:br>
            <a:endParaRPr lang="en-US" sz="2400"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3" y="1898754"/>
            <a:ext cx="7796075" cy="425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164" y="6151465"/>
            <a:ext cx="7685238" cy="646331"/>
          </a:xfrm>
          <a:prstGeom prst="rect">
            <a:avLst/>
          </a:prstGeom>
        </p:spPr>
        <p:txBody>
          <a:bodyPr wrap="square">
            <a:spAutoFit/>
          </a:bodyPr>
          <a:lstStyle/>
          <a:p>
            <a:r>
              <a:rPr lang="en-US" dirty="0">
                <a:solidFill>
                  <a:schemeClr val="accent1">
                    <a:lumMod val="75000"/>
                  </a:schemeClr>
                </a:solidFill>
              </a:rPr>
              <a:t>Distribution of cases of NEC according to GA and postmenstrual age (PMA) in the study cohort</a:t>
            </a:r>
            <a:r>
              <a:rPr lang="en-US" dirty="0" smtClean="0">
                <a:solidFill>
                  <a:schemeClr val="accent1">
                    <a:lumMod val="75000"/>
                  </a:schemeClr>
                </a:solidFill>
              </a:rPr>
              <a:t>. </a:t>
            </a:r>
            <a:r>
              <a:rPr lang="en-US" sz="1400" dirty="0" smtClean="0">
                <a:solidFill>
                  <a:schemeClr val="accent1">
                    <a:lumMod val="75000"/>
                  </a:schemeClr>
                </a:solidFill>
              </a:rPr>
              <a:t>Source: </a:t>
            </a:r>
            <a:r>
              <a:rPr lang="en-US" sz="1400" dirty="0">
                <a:solidFill>
                  <a:schemeClr val="accent1">
                    <a:lumMod val="75000"/>
                  </a:schemeClr>
                </a:solidFill>
              </a:rPr>
              <a:t>Yee, et. al. </a:t>
            </a:r>
            <a:r>
              <a:rPr lang="en-US" sz="1400" i="1" dirty="0">
                <a:solidFill>
                  <a:schemeClr val="accent1">
                    <a:lumMod val="75000"/>
                  </a:schemeClr>
                </a:solidFill>
              </a:rPr>
              <a:t>Pediatrics. 2012</a:t>
            </a:r>
            <a:endParaRPr lang="en-US" sz="1400" dirty="0">
              <a:solidFill>
                <a:schemeClr val="accent1">
                  <a:lumMod val="75000"/>
                </a:schemeClr>
              </a:solidFill>
            </a:endParaRPr>
          </a:p>
        </p:txBody>
      </p:sp>
      <p:sp>
        <p:nvSpPr>
          <p:cNvPr id="6" name="TextBox 5"/>
          <p:cNvSpPr txBox="1"/>
          <p:nvPr/>
        </p:nvSpPr>
        <p:spPr>
          <a:xfrm>
            <a:off x="5874327" y="2673927"/>
            <a:ext cx="3269673" cy="1077218"/>
          </a:xfrm>
          <a:prstGeom prst="rect">
            <a:avLst/>
          </a:prstGeom>
          <a:noFill/>
        </p:spPr>
        <p:txBody>
          <a:bodyPr wrap="square" rtlCol="0">
            <a:spAutoFit/>
          </a:bodyPr>
          <a:lstStyle/>
          <a:p>
            <a:r>
              <a:rPr lang="en-US" sz="1600" dirty="0"/>
              <a:t>NEC </a:t>
            </a:r>
            <a:r>
              <a:rPr lang="en-US" sz="1600" dirty="0" smtClean="0"/>
              <a:t>presents </a:t>
            </a:r>
            <a:r>
              <a:rPr lang="en-US" sz="1600" dirty="0"/>
              <a:t>at mean age of 7 days in more mature </a:t>
            </a:r>
            <a:r>
              <a:rPr lang="en-US" sz="1600" dirty="0" smtClean="0"/>
              <a:t>infants.</a:t>
            </a:r>
          </a:p>
          <a:p>
            <a:r>
              <a:rPr lang="en-US" sz="1600" dirty="0" smtClean="0"/>
              <a:t>NEC delayed </a:t>
            </a:r>
            <a:r>
              <a:rPr lang="en-US" sz="1600" dirty="0"/>
              <a:t>to 32 days of age in smaller, lower GA infants.</a:t>
            </a:r>
          </a:p>
        </p:txBody>
      </p:sp>
    </p:spTree>
    <p:extLst>
      <p:ext uri="{BB962C8B-B14F-4D97-AF65-F5344CB8AC3E}">
        <p14:creationId xmlns:p14="http://schemas.microsoft.com/office/powerpoint/2010/main" val="852836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white"/>
                </a:solidFill>
              </a:rPr>
              <a:t>Improving Growth for Infants 1250 Grams Receiving an Exclusive Human Milk Diet</a:t>
            </a:r>
            <a:endParaRPr lang="en-US" dirty="0"/>
          </a:p>
        </p:txBody>
      </p:sp>
      <p:sp>
        <p:nvSpPr>
          <p:cNvPr id="3" name="Text Placeholder 2"/>
          <p:cNvSpPr>
            <a:spLocks noGrp="1"/>
          </p:cNvSpPr>
          <p:nvPr>
            <p:ph type="body" idx="1"/>
          </p:nvPr>
        </p:nvSpPr>
        <p:spPr>
          <a:xfrm>
            <a:off x="457200" y="2756025"/>
            <a:ext cx="4040188" cy="659352"/>
          </a:xfrm>
        </p:spPr>
        <p:txBody>
          <a:bodyPr/>
          <a:lstStyle/>
          <a:p>
            <a:pPr lvl="0">
              <a:buClr>
                <a:srgbClr val="A7EA52"/>
              </a:buClr>
            </a:pPr>
            <a:r>
              <a:rPr lang="en-US" sz="1400" dirty="0">
                <a:solidFill>
                  <a:srgbClr val="5ECCF3">
                    <a:lumMod val="20000"/>
                    <a:lumOff val="80000"/>
                  </a:srgbClr>
                </a:solidFill>
                <a:latin typeface="Calibri"/>
              </a:rPr>
              <a:t>Table 4. Growth and Clinical Data for Donor Human Milk Era 2/</a:t>
            </a:r>
            <a:r>
              <a:rPr lang="en-US" sz="1400" dirty="0" err="1">
                <a:solidFill>
                  <a:srgbClr val="5ECCF3">
                    <a:lumMod val="20000"/>
                    <a:lumOff val="80000"/>
                  </a:srgbClr>
                </a:solidFill>
                <a:latin typeface="Calibri"/>
              </a:rPr>
              <a:t>Bov</a:t>
            </a:r>
            <a:r>
              <a:rPr lang="en-US" sz="1400" dirty="0">
                <a:solidFill>
                  <a:srgbClr val="5ECCF3">
                    <a:lumMod val="20000"/>
                    <a:lumOff val="80000"/>
                  </a:srgbClr>
                </a:solidFill>
                <a:latin typeface="Calibri"/>
              </a:rPr>
              <a:t> Fortifier (Mean ± SD or Proportion) (Formal Protocol)</a:t>
            </a:r>
          </a:p>
          <a:p>
            <a:endParaRPr lang="en-US" sz="1400" dirty="0">
              <a:latin typeface="+mj-lt"/>
            </a:endParaRPr>
          </a:p>
        </p:txBody>
      </p:sp>
      <p:sp>
        <p:nvSpPr>
          <p:cNvPr id="4" name="Text Placeholder 3"/>
          <p:cNvSpPr>
            <a:spLocks noGrp="1"/>
          </p:cNvSpPr>
          <p:nvPr>
            <p:ph type="body" sz="half" idx="3"/>
          </p:nvPr>
        </p:nvSpPr>
        <p:spPr>
          <a:xfrm>
            <a:off x="4645025" y="2756025"/>
            <a:ext cx="4041775" cy="654843"/>
          </a:xfrm>
        </p:spPr>
        <p:txBody>
          <a:bodyPr>
            <a:normAutofit lnSpcReduction="10000"/>
          </a:bodyPr>
          <a:lstStyle/>
          <a:p>
            <a:pPr lvl="0">
              <a:buClr>
                <a:srgbClr val="A7EA52"/>
              </a:buClr>
            </a:pPr>
            <a:r>
              <a:rPr lang="en-US" sz="1500" dirty="0">
                <a:solidFill>
                  <a:srgbClr val="5ECCF3">
                    <a:lumMod val="20000"/>
                    <a:lumOff val="80000"/>
                  </a:srgbClr>
                </a:solidFill>
                <a:latin typeface="Calibri"/>
              </a:rPr>
              <a:t>Table 5. Growth and Clinical Data for Exclusive Human Milk Era 2 (Mean ± SD or Proportion) (+4 at 40 ml/kg/day feeds)</a:t>
            </a:r>
          </a:p>
          <a:p>
            <a:endParaRPr lang="en-US" dirty="0"/>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154621309"/>
              </p:ext>
            </p:extLst>
          </p:nvPr>
        </p:nvGraphicFramePr>
        <p:xfrm>
          <a:off x="457200" y="3505918"/>
          <a:ext cx="4040188" cy="2595880"/>
        </p:xfrm>
        <a:graphic>
          <a:graphicData uri="http://schemas.openxmlformats.org/drawingml/2006/table">
            <a:tbl>
              <a:tblPr firstRow="1" bandRow="1">
                <a:tableStyleId>{5C22544A-7EE6-4342-B048-85BDC9FD1C3A}</a:tableStyleId>
              </a:tblPr>
              <a:tblGrid>
                <a:gridCol w="2020094"/>
                <a:gridCol w="2020094"/>
              </a:tblGrid>
              <a:tr h="370840">
                <a:tc gridSpan="2">
                  <a:txBody>
                    <a:bodyPr/>
                    <a:lstStyle/>
                    <a:p>
                      <a:pPr algn="ctr"/>
                      <a:r>
                        <a:rPr lang="en-US" dirty="0" smtClean="0">
                          <a:latin typeface="+mj-lt"/>
                        </a:rPr>
                        <a:t>HMBF 2</a:t>
                      </a:r>
                    </a:p>
                  </a:txBody>
                  <a:tcPr/>
                </a:tc>
                <a:tc hMerge="1">
                  <a:txBody>
                    <a:bodyPr/>
                    <a:lstStyle/>
                    <a:p>
                      <a:endParaRPr lang="en-US" dirty="0"/>
                    </a:p>
                  </a:txBody>
                  <a:tcPr/>
                </a:tc>
              </a:tr>
              <a:tr h="370840">
                <a:tc>
                  <a:txBody>
                    <a:bodyPr/>
                    <a:lstStyle/>
                    <a:p>
                      <a:r>
                        <a:rPr kumimoji="0" lang="en-US" sz="1600" kern="1200" dirty="0" smtClean="0">
                          <a:solidFill>
                            <a:schemeClr val="accent1">
                              <a:lumMod val="75000"/>
                            </a:schemeClr>
                          </a:solidFill>
                          <a:latin typeface="+mj-lt"/>
                          <a:ea typeface="+mn-ea"/>
                          <a:cs typeface="+mn-cs"/>
                        </a:rPr>
                        <a:t>N</a:t>
                      </a:r>
                      <a:endParaRPr kumimoji="0" lang="en-US" sz="1600" kern="1200" dirty="0">
                        <a:solidFill>
                          <a:schemeClr val="accent1">
                            <a:lumMod val="75000"/>
                          </a:schemeClr>
                        </a:solidFill>
                        <a:latin typeface="+mj-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kern="1200" dirty="0" smtClean="0">
                          <a:solidFill>
                            <a:schemeClr val="accent1">
                              <a:lumMod val="75000"/>
                            </a:schemeClr>
                          </a:solidFill>
                          <a:latin typeface="+mj-lt"/>
                          <a:ea typeface="+mn-ea"/>
                          <a:cs typeface="+mn-cs"/>
                        </a:rPr>
                        <a:t>111</a:t>
                      </a:r>
                    </a:p>
                  </a:txBody>
                  <a:tcPr/>
                </a:tc>
              </a:tr>
              <a:tr h="370840">
                <a:tc>
                  <a:txBody>
                    <a:bodyPr/>
                    <a:lstStyle/>
                    <a:p>
                      <a:r>
                        <a:rPr kumimoji="0" lang="en-US" sz="1600" kern="1200" dirty="0" smtClean="0">
                          <a:solidFill>
                            <a:schemeClr val="accent1">
                              <a:lumMod val="75000"/>
                            </a:schemeClr>
                          </a:solidFill>
                          <a:latin typeface="+mj-lt"/>
                          <a:ea typeface="+mn-ea"/>
                          <a:cs typeface="+mn-cs"/>
                        </a:rPr>
                        <a:t>PMA, weeks</a:t>
                      </a:r>
                      <a:endParaRPr lang="en-US" sz="1600" dirty="0">
                        <a:latin typeface="+mj-lt"/>
                      </a:endParaRPr>
                    </a:p>
                  </a:txBody>
                  <a:tcPr/>
                </a:tc>
                <a:tc>
                  <a:txBody>
                    <a:bodyPr/>
                    <a:lstStyle/>
                    <a:p>
                      <a:pPr marL="0" algn="l" rtl="0" eaLnBrk="1" latinLnBrk="0" hangingPunct="1"/>
                      <a:r>
                        <a:rPr kumimoji="0" lang="en-US" sz="1600" kern="1200" dirty="0" smtClean="0">
                          <a:solidFill>
                            <a:schemeClr val="accent1">
                              <a:lumMod val="75000"/>
                            </a:schemeClr>
                          </a:solidFill>
                          <a:latin typeface="+mj-lt"/>
                          <a:ea typeface="+mn-ea"/>
                          <a:cs typeface="+mn-cs"/>
                        </a:rPr>
                        <a:t>27.1 ± 2.0 </a:t>
                      </a:r>
                      <a:endParaRPr kumimoji="0" lang="en-US" sz="1600" kern="1200" dirty="0">
                        <a:solidFill>
                          <a:schemeClr val="accent1">
                            <a:lumMod val="75000"/>
                          </a:schemeClr>
                        </a:solidFill>
                        <a:latin typeface="+mj-lt"/>
                        <a:ea typeface="+mn-ea"/>
                        <a:cs typeface="+mn-cs"/>
                      </a:endParaRPr>
                    </a:p>
                  </a:txBody>
                  <a:tcPr/>
                </a:tc>
              </a:tr>
              <a:tr h="370840">
                <a:tc>
                  <a:txBody>
                    <a:bodyPr/>
                    <a:lstStyle/>
                    <a:p>
                      <a:r>
                        <a:rPr kumimoji="0" lang="en-US" sz="1600" kern="1200" dirty="0" smtClean="0">
                          <a:solidFill>
                            <a:schemeClr val="accent1">
                              <a:lumMod val="75000"/>
                            </a:schemeClr>
                          </a:solidFill>
                          <a:latin typeface="+mj-lt"/>
                          <a:ea typeface="+mn-ea"/>
                          <a:cs typeface="+mn-cs"/>
                        </a:rPr>
                        <a:t>Birth weight, g</a:t>
                      </a:r>
                      <a:endParaRPr lang="en-US" sz="1600" dirty="0">
                        <a:latin typeface="+mj-lt"/>
                      </a:endParaRPr>
                    </a:p>
                  </a:txBody>
                  <a:tcPr/>
                </a:tc>
                <a:tc>
                  <a:txBody>
                    <a:bodyPr/>
                    <a:lstStyle/>
                    <a:p>
                      <a:pPr marL="0" algn="l" rtl="0" eaLnBrk="1" latinLnBrk="0" hangingPunct="1"/>
                      <a:r>
                        <a:rPr kumimoji="0" lang="en-US" sz="1600" kern="1200" dirty="0" smtClean="0">
                          <a:solidFill>
                            <a:schemeClr val="accent1">
                              <a:lumMod val="75000"/>
                            </a:schemeClr>
                          </a:solidFill>
                          <a:latin typeface="+mj-lt"/>
                          <a:ea typeface="+mn-ea"/>
                          <a:cs typeface="+mn-cs"/>
                        </a:rPr>
                        <a:t>959 ± 174 </a:t>
                      </a:r>
                      <a:endParaRPr kumimoji="0" lang="en-US" sz="1600" kern="1200" dirty="0">
                        <a:solidFill>
                          <a:schemeClr val="accent1">
                            <a:lumMod val="75000"/>
                          </a:schemeClr>
                        </a:solidFill>
                        <a:latin typeface="+mj-lt"/>
                        <a:ea typeface="+mn-ea"/>
                        <a:cs typeface="+mn-cs"/>
                      </a:endParaRPr>
                    </a:p>
                  </a:txBody>
                  <a:tcPr/>
                </a:tc>
              </a:tr>
              <a:tr h="370840">
                <a:tc>
                  <a:txBody>
                    <a:bodyPr/>
                    <a:lstStyle/>
                    <a:p>
                      <a:r>
                        <a:rPr kumimoji="0" lang="en-US" sz="1600" kern="1200" dirty="0" smtClean="0">
                          <a:solidFill>
                            <a:schemeClr val="accent1">
                              <a:lumMod val="75000"/>
                            </a:schemeClr>
                          </a:solidFill>
                          <a:latin typeface="+mj-lt"/>
                          <a:ea typeface="+mn-ea"/>
                          <a:cs typeface="+mn-cs"/>
                        </a:rPr>
                        <a:t>Weight gain, g/kg/d </a:t>
                      </a:r>
                      <a:endParaRPr lang="en-US" sz="1600" dirty="0">
                        <a:latin typeface="+mj-lt"/>
                      </a:endParaRPr>
                    </a:p>
                  </a:txBody>
                  <a:tcPr/>
                </a:tc>
                <a:tc>
                  <a:txBody>
                    <a:bodyPr/>
                    <a:lstStyle/>
                    <a:p>
                      <a:pPr marL="0" algn="l" rtl="0" eaLnBrk="1" latinLnBrk="0" hangingPunct="1"/>
                      <a:r>
                        <a:rPr kumimoji="0" lang="en-US" sz="1600" b="0" i="0" u="none" strike="noStrike" kern="1200" cap="none" spc="0" normalizeH="0" baseline="0" noProof="0" dirty="0" smtClean="0">
                          <a:ln>
                            <a:noFill/>
                          </a:ln>
                          <a:solidFill>
                            <a:srgbClr val="4E67C8">
                              <a:lumMod val="75000"/>
                            </a:srgbClr>
                          </a:solidFill>
                          <a:effectLst/>
                          <a:uLnTx/>
                          <a:uFillTx/>
                          <a:latin typeface="Calibri"/>
                        </a:rPr>
                        <a:t>14.1 ± 1.8 </a:t>
                      </a:r>
                      <a:endParaRPr kumimoji="0" lang="en-US" sz="1600" kern="1200" dirty="0">
                        <a:solidFill>
                          <a:schemeClr val="accent1">
                            <a:lumMod val="75000"/>
                          </a:schemeClr>
                        </a:solidFill>
                        <a:latin typeface="+mj-lt"/>
                        <a:ea typeface="+mn-ea"/>
                        <a:cs typeface="+mn-cs"/>
                      </a:endParaRPr>
                    </a:p>
                  </a:txBody>
                  <a:tcPr/>
                </a:tc>
              </a:tr>
              <a:tr h="370840">
                <a:tc>
                  <a:txBody>
                    <a:bodyPr/>
                    <a:lstStyle/>
                    <a:p>
                      <a:r>
                        <a:rPr kumimoji="0" lang="en-US" sz="1600" kern="1200" dirty="0" smtClean="0">
                          <a:solidFill>
                            <a:schemeClr val="accent1">
                              <a:lumMod val="75000"/>
                            </a:schemeClr>
                          </a:solidFill>
                          <a:latin typeface="+mj-lt"/>
                          <a:ea typeface="+mn-ea"/>
                          <a:cs typeface="+mn-cs"/>
                        </a:rPr>
                        <a:t>Length gain, cm/</a:t>
                      </a:r>
                      <a:r>
                        <a:rPr kumimoji="0" lang="en-US" sz="1600" kern="1200" dirty="0" err="1" smtClean="0">
                          <a:solidFill>
                            <a:schemeClr val="accent1">
                              <a:lumMod val="75000"/>
                            </a:schemeClr>
                          </a:solidFill>
                          <a:latin typeface="+mj-lt"/>
                          <a:ea typeface="+mn-ea"/>
                          <a:cs typeface="+mn-cs"/>
                        </a:rPr>
                        <a:t>wk</a:t>
                      </a:r>
                      <a:r>
                        <a:rPr kumimoji="0" lang="en-US" sz="1600" kern="1200" dirty="0" smtClean="0">
                          <a:solidFill>
                            <a:schemeClr val="accent1">
                              <a:lumMod val="75000"/>
                            </a:schemeClr>
                          </a:solidFill>
                          <a:latin typeface="+mj-lt"/>
                          <a:ea typeface="+mn-ea"/>
                          <a:cs typeface="+mn-cs"/>
                        </a:rPr>
                        <a:t> </a:t>
                      </a:r>
                      <a:endParaRPr lang="en-US" sz="1600" dirty="0">
                        <a:latin typeface="+mj-lt"/>
                      </a:endParaRPr>
                    </a:p>
                  </a:txBody>
                  <a:tcPr/>
                </a:tc>
                <a:tc>
                  <a:txBody>
                    <a:bodyPr/>
                    <a:lstStyle/>
                    <a:p>
                      <a:pPr marL="0" algn="l" rtl="0" eaLnBrk="1" latinLnBrk="0" hangingPunct="1"/>
                      <a:r>
                        <a:rPr kumimoji="0" lang="en-US" sz="1600" b="0" i="0" u="none" strike="noStrike" kern="1200" cap="none" spc="0" normalizeH="0" baseline="0" noProof="0" dirty="0" smtClean="0">
                          <a:ln>
                            <a:noFill/>
                          </a:ln>
                          <a:solidFill>
                            <a:srgbClr val="4E67C8">
                              <a:lumMod val="75000"/>
                            </a:srgbClr>
                          </a:solidFill>
                          <a:effectLst/>
                          <a:uLnTx/>
                          <a:uFillTx/>
                          <a:latin typeface="Calibri"/>
                        </a:rPr>
                        <a:t>1.03 ± 0.23 </a:t>
                      </a:r>
                      <a:endParaRPr kumimoji="0" lang="en-US" sz="1600" kern="1200" dirty="0">
                        <a:solidFill>
                          <a:schemeClr val="accent1">
                            <a:lumMod val="75000"/>
                          </a:schemeClr>
                        </a:solidFill>
                        <a:latin typeface="+mj-lt"/>
                        <a:ea typeface="+mn-ea"/>
                        <a:cs typeface="+mn-cs"/>
                      </a:endParaRPr>
                    </a:p>
                  </a:txBody>
                  <a:tcPr/>
                </a:tc>
              </a:tr>
              <a:tr h="370840">
                <a:tc>
                  <a:txBody>
                    <a:bodyPr/>
                    <a:lstStyle/>
                    <a:p>
                      <a:pPr marL="0" algn="l" rtl="0" eaLnBrk="1" latinLnBrk="0" hangingPunct="1"/>
                      <a:r>
                        <a:rPr kumimoji="0" lang="en-US" sz="1600" kern="1200" dirty="0" smtClean="0">
                          <a:solidFill>
                            <a:schemeClr val="accent1">
                              <a:lumMod val="75000"/>
                            </a:schemeClr>
                          </a:solidFill>
                          <a:latin typeface="+mj-lt"/>
                          <a:ea typeface="+mn-ea"/>
                          <a:cs typeface="+mn-cs"/>
                        </a:rPr>
                        <a:t>Head </a:t>
                      </a:r>
                      <a:r>
                        <a:rPr kumimoji="0" lang="en-US" sz="1600" kern="1200" dirty="0" err="1" smtClean="0">
                          <a:solidFill>
                            <a:schemeClr val="accent1">
                              <a:lumMod val="75000"/>
                            </a:schemeClr>
                          </a:solidFill>
                          <a:latin typeface="+mj-lt"/>
                          <a:ea typeface="+mn-ea"/>
                          <a:cs typeface="+mn-cs"/>
                        </a:rPr>
                        <a:t>circ</a:t>
                      </a:r>
                      <a:r>
                        <a:rPr kumimoji="0" lang="en-US" sz="1600" kern="1200" dirty="0" smtClean="0">
                          <a:solidFill>
                            <a:schemeClr val="accent1">
                              <a:lumMod val="75000"/>
                            </a:schemeClr>
                          </a:solidFill>
                          <a:latin typeface="+mj-lt"/>
                          <a:ea typeface="+mn-ea"/>
                          <a:cs typeface="+mn-cs"/>
                        </a:rPr>
                        <a:t> gain, cm/</a:t>
                      </a:r>
                      <a:r>
                        <a:rPr kumimoji="0" lang="en-US" sz="1600" kern="1200" dirty="0" err="1" smtClean="0">
                          <a:solidFill>
                            <a:schemeClr val="accent1">
                              <a:lumMod val="75000"/>
                            </a:schemeClr>
                          </a:solidFill>
                          <a:latin typeface="+mj-lt"/>
                          <a:ea typeface="+mn-ea"/>
                          <a:cs typeface="+mn-cs"/>
                        </a:rPr>
                        <a:t>wk</a:t>
                      </a:r>
                      <a:r>
                        <a:rPr kumimoji="0" lang="en-US" sz="1600" kern="1200" dirty="0" smtClean="0">
                          <a:solidFill>
                            <a:schemeClr val="accent1">
                              <a:lumMod val="75000"/>
                            </a:schemeClr>
                          </a:solidFill>
                          <a:latin typeface="+mj-lt"/>
                          <a:ea typeface="+mn-ea"/>
                          <a:cs typeface="+mn-cs"/>
                        </a:rPr>
                        <a:t> </a:t>
                      </a:r>
                      <a:endParaRPr kumimoji="0" lang="en-US" sz="1600" kern="1200" dirty="0">
                        <a:solidFill>
                          <a:schemeClr val="accent1">
                            <a:lumMod val="75000"/>
                          </a:schemeClr>
                        </a:solidFill>
                        <a:latin typeface="+mj-lt"/>
                        <a:ea typeface="+mn-ea"/>
                        <a:cs typeface="+mn-cs"/>
                      </a:endParaRPr>
                    </a:p>
                  </a:txBody>
                  <a:tcPr/>
                </a:tc>
                <a:tc>
                  <a:txBody>
                    <a:bodyPr/>
                    <a:lstStyle/>
                    <a:p>
                      <a:pPr marL="0" algn="l" rtl="0" eaLnBrk="1" latinLnBrk="0" hangingPunct="1"/>
                      <a:r>
                        <a:rPr kumimoji="0" lang="en-US" sz="1600" kern="1200" dirty="0" smtClean="0">
                          <a:solidFill>
                            <a:schemeClr val="accent1">
                              <a:lumMod val="75000"/>
                            </a:schemeClr>
                          </a:solidFill>
                          <a:latin typeface="+mj-lt"/>
                          <a:ea typeface="+mn-ea"/>
                          <a:cs typeface="+mn-cs"/>
                        </a:rPr>
                        <a:t>0.79 ± 0.18 </a:t>
                      </a:r>
                      <a:endParaRPr kumimoji="0" lang="en-US" sz="1600" kern="1200" dirty="0">
                        <a:solidFill>
                          <a:schemeClr val="accent1">
                            <a:lumMod val="75000"/>
                          </a:schemeClr>
                        </a:solidFill>
                        <a:latin typeface="+mj-lt"/>
                        <a:ea typeface="+mn-ea"/>
                        <a:cs typeface="+mn-cs"/>
                      </a:endParaRPr>
                    </a:p>
                  </a:txBody>
                  <a:tcPr/>
                </a:tc>
              </a:tr>
            </a:tbl>
          </a:graphicData>
        </a:graphic>
      </p:graphicFrame>
      <p:graphicFrame>
        <p:nvGraphicFramePr>
          <p:cNvPr id="8" name="Content Placeholder 7"/>
          <p:cNvGraphicFramePr>
            <a:graphicFrameLocks noGrp="1"/>
          </p:cNvGraphicFramePr>
          <p:nvPr>
            <p:ph sz="quarter" idx="4"/>
            <p:extLst>
              <p:ext uri="{D42A27DB-BD31-4B8C-83A1-F6EECF244321}">
                <p14:modId xmlns:p14="http://schemas.microsoft.com/office/powerpoint/2010/main" val="2750027848"/>
              </p:ext>
            </p:extLst>
          </p:nvPr>
        </p:nvGraphicFramePr>
        <p:xfrm>
          <a:off x="4645025" y="3497467"/>
          <a:ext cx="4041776" cy="2595880"/>
        </p:xfrm>
        <a:graphic>
          <a:graphicData uri="http://schemas.openxmlformats.org/drawingml/2006/table">
            <a:tbl>
              <a:tblPr firstRow="1" bandRow="1">
                <a:tableStyleId>{5C22544A-7EE6-4342-B048-85BDC9FD1C3A}</a:tableStyleId>
              </a:tblPr>
              <a:tblGrid>
                <a:gridCol w="2020888"/>
                <a:gridCol w="2020888"/>
              </a:tblGrid>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chemeClr val="bg1"/>
                          </a:solidFill>
                          <a:latin typeface="+mj-lt"/>
                          <a:ea typeface="+mn-ea"/>
                          <a:cs typeface="+mn-cs"/>
                        </a:rPr>
                        <a:t>EHM 2</a:t>
                      </a:r>
                    </a:p>
                  </a:txBody>
                  <a:tcPr/>
                </a:tc>
                <a:tc hMerge="1">
                  <a:txBody>
                    <a:bodyPr/>
                    <a:lstStyle/>
                    <a:p>
                      <a:endParaRPr lang="en-US" dirty="0"/>
                    </a:p>
                  </a:txBody>
                  <a:tcPr/>
                </a:tc>
              </a:tr>
              <a:tr h="370840">
                <a:tc>
                  <a:txBody>
                    <a:bodyPr/>
                    <a:lstStyle/>
                    <a:p>
                      <a:r>
                        <a:rPr lang="en-US" sz="1600" dirty="0" smtClean="0">
                          <a:solidFill>
                            <a:schemeClr val="accent1">
                              <a:lumMod val="75000"/>
                            </a:schemeClr>
                          </a:solidFill>
                          <a:latin typeface="+mj-lt"/>
                        </a:rPr>
                        <a:t>N</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94</a:t>
                      </a:r>
                      <a:endParaRPr lang="en-US" sz="1600" dirty="0">
                        <a:solidFill>
                          <a:schemeClr val="accent1">
                            <a:lumMod val="75000"/>
                          </a:schemeClr>
                        </a:solidFill>
                        <a:latin typeface="+mj-lt"/>
                      </a:endParaRPr>
                    </a:p>
                  </a:txBody>
                  <a:tcPr/>
                </a:tc>
              </a:tr>
              <a:tr h="370840">
                <a:tc>
                  <a:txBody>
                    <a:bodyPr/>
                    <a:lstStyle/>
                    <a:p>
                      <a:r>
                        <a:rPr lang="en-US" sz="1600" dirty="0" smtClean="0">
                          <a:solidFill>
                            <a:schemeClr val="accent1">
                              <a:lumMod val="75000"/>
                            </a:schemeClr>
                          </a:solidFill>
                          <a:latin typeface="+mj-lt"/>
                        </a:rPr>
                        <a:t>PMA, weeks </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26.6 ± 2.4 </a:t>
                      </a:r>
                      <a:endParaRPr lang="en-US" sz="1600" dirty="0">
                        <a:solidFill>
                          <a:schemeClr val="accent1">
                            <a:lumMod val="75000"/>
                          </a:schemeClr>
                        </a:solidFill>
                        <a:latin typeface="+mj-lt"/>
                      </a:endParaRPr>
                    </a:p>
                  </a:txBody>
                  <a:tcPr/>
                </a:tc>
              </a:tr>
              <a:tr h="370840">
                <a:tc>
                  <a:txBody>
                    <a:bodyPr/>
                    <a:lstStyle/>
                    <a:p>
                      <a:r>
                        <a:rPr lang="en-US" sz="1600" dirty="0" smtClean="0">
                          <a:solidFill>
                            <a:schemeClr val="accent1">
                              <a:lumMod val="75000"/>
                            </a:schemeClr>
                          </a:solidFill>
                          <a:latin typeface="+mj-lt"/>
                        </a:rPr>
                        <a:t>Birth weight, g </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904 ± 200 </a:t>
                      </a:r>
                      <a:endParaRPr lang="en-US" sz="1600" dirty="0">
                        <a:solidFill>
                          <a:schemeClr val="accent1">
                            <a:lumMod val="75000"/>
                          </a:schemeClr>
                        </a:solidFill>
                        <a:latin typeface="+mj-lt"/>
                      </a:endParaRPr>
                    </a:p>
                  </a:txBody>
                  <a:tcPr/>
                </a:tc>
              </a:tr>
              <a:tr h="370840">
                <a:tc>
                  <a:txBody>
                    <a:bodyPr/>
                    <a:lstStyle/>
                    <a:p>
                      <a:r>
                        <a:rPr lang="en-US" sz="1600" dirty="0" smtClean="0">
                          <a:solidFill>
                            <a:schemeClr val="accent1">
                              <a:lumMod val="75000"/>
                            </a:schemeClr>
                          </a:solidFill>
                          <a:latin typeface="+mj-lt"/>
                        </a:rPr>
                        <a:t>Weight gain, g/kg/d </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13.6 ± 1.6 </a:t>
                      </a:r>
                      <a:endParaRPr lang="en-US" sz="1600" dirty="0">
                        <a:solidFill>
                          <a:schemeClr val="accent1">
                            <a:lumMod val="75000"/>
                          </a:schemeClr>
                        </a:solidFill>
                        <a:latin typeface="+mj-lt"/>
                      </a:endParaRPr>
                    </a:p>
                  </a:txBody>
                  <a:tcPr/>
                </a:tc>
              </a:tr>
              <a:tr h="370840">
                <a:tc>
                  <a:txBody>
                    <a:bodyPr/>
                    <a:lstStyle/>
                    <a:p>
                      <a:r>
                        <a:rPr lang="en-US" sz="1600" dirty="0" smtClean="0">
                          <a:solidFill>
                            <a:schemeClr val="accent1">
                              <a:lumMod val="75000"/>
                            </a:schemeClr>
                          </a:solidFill>
                          <a:latin typeface="+mj-lt"/>
                        </a:rPr>
                        <a:t>Length gain, cm/</a:t>
                      </a:r>
                      <a:r>
                        <a:rPr lang="en-US" sz="1600" dirty="0" err="1" smtClean="0">
                          <a:solidFill>
                            <a:schemeClr val="accent1">
                              <a:lumMod val="75000"/>
                            </a:schemeClr>
                          </a:solidFill>
                          <a:latin typeface="+mj-lt"/>
                        </a:rPr>
                        <a:t>wk</a:t>
                      </a:r>
                      <a:r>
                        <a:rPr lang="en-US" sz="1600" dirty="0" smtClean="0">
                          <a:solidFill>
                            <a:schemeClr val="accent1">
                              <a:lumMod val="75000"/>
                            </a:schemeClr>
                          </a:solidFill>
                          <a:latin typeface="+mj-lt"/>
                        </a:rPr>
                        <a:t> </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1.06 ± 0.19 </a:t>
                      </a:r>
                    </a:p>
                  </a:txBody>
                  <a:tcPr/>
                </a:tc>
              </a:tr>
              <a:tr h="370840">
                <a:tc>
                  <a:txBody>
                    <a:bodyPr/>
                    <a:lstStyle/>
                    <a:p>
                      <a:r>
                        <a:rPr lang="en-US" sz="1600" dirty="0" smtClean="0">
                          <a:solidFill>
                            <a:schemeClr val="accent1">
                              <a:lumMod val="75000"/>
                            </a:schemeClr>
                          </a:solidFill>
                          <a:latin typeface="+mj-lt"/>
                        </a:rPr>
                        <a:t>Head </a:t>
                      </a:r>
                      <a:r>
                        <a:rPr lang="en-US" sz="1600" dirty="0" err="1" smtClean="0">
                          <a:solidFill>
                            <a:schemeClr val="accent1">
                              <a:lumMod val="75000"/>
                            </a:schemeClr>
                          </a:solidFill>
                          <a:latin typeface="+mj-lt"/>
                        </a:rPr>
                        <a:t>circ</a:t>
                      </a:r>
                      <a:r>
                        <a:rPr lang="en-US" sz="1600" dirty="0" smtClean="0">
                          <a:solidFill>
                            <a:schemeClr val="accent1">
                              <a:lumMod val="75000"/>
                            </a:schemeClr>
                          </a:solidFill>
                          <a:latin typeface="+mj-lt"/>
                        </a:rPr>
                        <a:t> gain, cm/</a:t>
                      </a:r>
                      <a:r>
                        <a:rPr lang="en-US" sz="1600" dirty="0" err="1" smtClean="0">
                          <a:solidFill>
                            <a:schemeClr val="accent1">
                              <a:lumMod val="75000"/>
                            </a:schemeClr>
                          </a:solidFill>
                          <a:latin typeface="+mj-lt"/>
                        </a:rPr>
                        <a:t>wk</a:t>
                      </a:r>
                      <a:r>
                        <a:rPr lang="en-US" sz="1600" dirty="0" smtClean="0">
                          <a:solidFill>
                            <a:schemeClr val="accent1">
                              <a:lumMod val="75000"/>
                            </a:schemeClr>
                          </a:solidFill>
                          <a:latin typeface="+mj-lt"/>
                        </a:rPr>
                        <a:t> </a:t>
                      </a:r>
                      <a:endParaRPr lang="en-US" sz="1600" dirty="0">
                        <a:solidFill>
                          <a:schemeClr val="accent1">
                            <a:lumMod val="75000"/>
                          </a:schemeClr>
                        </a:solidFill>
                        <a:latin typeface="+mj-lt"/>
                      </a:endParaRPr>
                    </a:p>
                  </a:txBody>
                  <a:tcPr/>
                </a:tc>
                <a:tc>
                  <a:txBody>
                    <a:bodyPr/>
                    <a:lstStyle/>
                    <a:p>
                      <a:r>
                        <a:rPr lang="en-US" sz="1600" dirty="0" smtClean="0">
                          <a:solidFill>
                            <a:schemeClr val="accent1">
                              <a:lumMod val="75000"/>
                            </a:schemeClr>
                          </a:solidFill>
                          <a:latin typeface="+mj-lt"/>
                        </a:rPr>
                        <a:t>0.81 ± 0.15 </a:t>
                      </a:r>
                    </a:p>
                  </a:txBody>
                  <a:tcPr/>
                </a:tc>
              </a:tr>
            </a:tbl>
          </a:graphicData>
        </a:graphic>
      </p:graphicFrame>
      <p:sp>
        <p:nvSpPr>
          <p:cNvPr id="9" name="Rectangle 8"/>
          <p:cNvSpPr/>
          <p:nvPr/>
        </p:nvSpPr>
        <p:spPr>
          <a:xfrm>
            <a:off x="476339" y="6314144"/>
            <a:ext cx="6881590" cy="307777"/>
          </a:xfrm>
          <a:prstGeom prst="rect">
            <a:avLst/>
          </a:prstGeom>
        </p:spPr>
        <p:txBody>
          <a:bodyPr wrap="square">
            <a:spAutoFit/>
          </a:bodyPr>
          <a:lstStyle/>
          <a:p>
            <a:pPr lvl="0"/>
            <a:r>
              <a:rPr lang="en-US" sz="1400" dirty="0" smtClean="0">
                <a:solidFill>
                  <a:schemeClr val="accent1">
                    <a:lumMod val="75000"/>
                  </a:schemeClr>
                </a:solidFill>
              </a:rPr>
              <a:t>Source: Huston </a:t>
            </a:r>
            <a:r>
              <a:rPr lang="en-US" sz="1400" dirty="0">
                <a:solidFill>
                  <a:schemeClr val="accent1">
                    <a:lumMod val="75000"/>
                  </a:schemeClr>
                </a:solidFill>
              </a:rPr>
              <a:t>RK, et. al. Nutrition in Clinical Practice</a:t>
            </a:r>
            <a:r>
              <a:rPr lang="en-US" sz="1400" dirty="0" smtClean="0">
                <a:solidFill>
                  <a:schemeClr val="accent1">
                    <a:lumMod val="75000"/>
                  </a:schemeClr>
                </a:solidFill>
              </a:rPr>
              <a:t>; DOI</a:t>
            </a:r>
            <a:r>
              <a:rPr lang="en-US" sz="1400" dirty="0">
                <a:solidFill>
                  <a:schemeClr val="accent1">
                    <a:lumMod val="75000"/>
                  </a:schemeClr>
                </a:solidFill>
              </a:rPr>
              <a:t>: 10.1002/ncp.10054. 2018</a:t>
            </a:r>
            <a:r>
              <a:rPr lang="en-US" sz="1400" dirty="0" smtClean="0">
                <a:solidFill>
                  <a:schemeClr val="accent1">
                    <a:lumMod val="75000"/>
                  </a:schemeClr>
                </a:solidFill>
              </a:rPr>
              <a:t>.</a:t>
            </a:r>
            <a:endParaRPr lang="en-US" sz="1400" dirty="0">
              <a:solidFill>
                <a:schemeClr val="accent1">
                  <a:lumMod val="75000"/>
                </a:schemeClr>
              </a:solidFill>
            </a:endParaRPr>
          </a:p>
        </p:txBody>
      </p:sp>
      <p:sp>
        <p:nvSpPr>
          <p:cNvPr id="10" name="TextBox 9"/>
          <p:cNvSpPr txBox="1"/>
          <p:nvPr/>
        </p:nvSpPr>
        <p:spPr>
          <a:xfrm>
            <a:off x="362039" y="1883219"/>
            <a:ext cx="6881590" cy="369332"/>
          </a:xfrm>
          <a:prstGeom prst="rect">
            <a:avLst/>
          </a:prstGeom>
          <a:noFill/>
        </p:spPr>
        <p:txBody>
          <a:bodyPr wrap="square" rtlCol="0">
            <a:spAutoFit/>
          </a:bodyPr>
          <a:lstStyle/>
          <a:p>
            <a:r>
              <a:rPr lang="en-US" dirty="0">
                <a:solidFill>
                  <a:schemeClr val="bg1"/>
                </a:solidFill>
              </a:rPr>
              <a:t>Legacy Randall Children’s </a:t>
            </a:r>
            <a:r>
              <a:rPr lang="en-US" dirty="0" smtClean="0">
                <a:solidFill>
                  <a:schemeClr val="bg1"/>
                </a:solidFill>
              </a:rPr>
              <a:t>Hospital </a:t>
            </a:r>
            <a:endParaRPr lang="en-US" dirty="0"/>
          </a:p>
        </p:txBody>
      </p:sp>
    </p:spTree>
    <p:extLst>
      <p:ext uri="{BB962C8B-B14F-4D97-AF65-F5344CB8AC3E}">
        <p14:creationId xmlns:p14="http://schemas.microsoft.com/office/powerpoint/2010/main" val="3489150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8506"/>
            <a:ext cx="8229600" cy="1333580"/>
          </a:xfrm>
        </p:spPr>
        <p:txBody>
          <a:bodyPr>
            <a:noAutofit/>
          </a:bodyPr>
          <a:lstStyle/>
          <a:p>
            <a:r>
              <a:rPr lang="en-US" sz="4000" dirty="0">
                <a:solidFill>
                  <a:schemeClr val="bg1"/>
                </a:solidFill>
              </a:rPr>
              <a:t>Optimizing </a:t>
            </a:r>
            <a:r>
              <a:rPr lang="en-US" sz="4000" dirty="0" smtClean="0">
                <a:solidFill>
                  <a:schemeClr val="bg1"/>
                </a:solidFill>
              </a:rPr>
              <a:t>Nutrition:</a:t>
            </a:r>
            <a:br>
              <a:rPr lang="en-US" sz="4000" dirty="0" smtClean="0">
                <a:solidFill>
                  <a:schemeClr val="bg1"/>
                </a:solidFill>
              </a:rPr>
            </a:br>
            <a:r>
              <a:rPr lang="en-US" sz="4000" dirty="0" smtClean="0">
                <a:solidFill>
                  <a:schemeClr val="bg1"/>
                </a:solidFill>
              </a:rPr>
              <a:t>Mother’s Own Milk (MOM)</a:t>
            </a:r>
            <a:endParaRPr lang="en-US" sz="4000" dirty="0"/>
          </a:p>
        </p:txBody>
      </p:sp>
      <p:sp>
        <p:nvSpPr>
          <p:cNvPr id="7" name="Content Placeholder 6"/>
          <p:cNvSpPr>
            <a:spLocks noGrp="1"/>
          </p:cNvSpPr>
          <p:nvPr>
            <p:ph idx="1"/>
          </p:nvPr>
        </p:nvSpPr>
        <p:spPr>
          <a:xfrm>
            <a:off x="457200" y="2260220"/>
            <a:ext cx="8229600" cy="2704886"/>
          </a:xfrm>
        </p:spPr>
        <p:txBody>
          <a:bodyPr/>
          <a:lstStyle/>
          <a:p>
            <a:pPr marL="0" indent="0">
              <a:buNone/>
            </a:pPr>
            <a:r>
              <a:rPr lang="en-US" dirty="0" smtClean="0">
                <a:solidFill>
                  <a:schemeClr val="accent2">
                    <a:lumMod val="20000"/>
                    <a:lumOff val="80000"/>
                  </a:schemeClr>
                </a:solidFill>
                <a:latin typeface="+mj-lt"/>
              </a:rPr>
              <a:t>Support Mother’s Own Milk</a:t>
            </a:r>
          </a:p>
          <a:p>
            <a:pPr lvl="1">
              <a:buClr>
                <a:schemeClr val="accent3"/>
              </a:buClr>
            </a:pPr>
            <a:r>
              <a:rPr lang="en-US" dirty="0" smtClean="0">
                <a:solidFill>
                  <a:schemeClr val="accent1">
                    <a:lumMod val="75000"/>
                  </a:schemeClr>
                </a:solidFill>
                <a:latin typeface="+mj-lt"/>
              </a:rPr>
              <a:t>Education of Family:</a:t>
            </a:r>
          </a:p>
          <a:p>
            <a:pPr lvl="2">
              <a:buClr>
                <a:schemeClr val="accent3"/>
              </a:buClr>
              <a:buFont typeface="Wingdings" panose="05000000000000000000" pitchFamily="2" charset="2"/>
              <a:buChar char="§"/>
            </a:pPr>
            <a:r>
              <a:rPr lang="en-US" dirty="0" smtClean="0">
                <a:solidFill>
                  <a:schemeClr val="accent1">
                    <a:lumMod val="75000"/>
                  </a:schemeClr>
                </a:solidFill>
                <a:latin typeface="+mj-lt"/>
              </a:rPr>
              <a:t> Milk is Medicine</a:t>
            </a:r>
          </a:p>
          <a:p>
            <a:pPr lvl="2">
              <a:buClr>
                <a:schemeClr val="accent3"/>
              </a:buClr>
              <a:buFont typeface="Wingdings" panose="05000000000000000000" pitchFamily="2" charset="2"/>
              <a:buChar char="§"/>
            </a:pPr>
            <a:r>
              <a:rPr lang="en-US" dirty="0" smtClean="0">
                <a:solidFill>
                  <a:schemeClr val="accent1">
                    <a:lumMod val="75000"/>
                  </a:schemeClr>
                </a:solidFill>
                <a:latin typeface="+mj-lt"/>
              </a:rPr>
              <a:t>Risks of Not Receiving Human Milk</a:t>
            </a:r>
          </a:p>
          <a:p>
            <a:pPr lvl="2">
              <a:buClr>
                <a:schemeClr val="accent3"/>
              </a:buClr>
              <a:buFont typeface="Wingdings" panose="05000000000000000000" pitchFamily="2" charset="2"/>
              <a:buChar char="§"/>
            </a:pPr>
            <a:r>
              <a:rPr lang="en-US" dirty="0" smtClean="0">
                <a:solidFill>
                  <a:schemeClr val="accent1">
                    <a:lumMod val="75000"/>
                  </a:schemeClr>
                </a:solidFill>
                <a:latin typeface="+mj-lt"/>
              </a:rPr>
              <a:t>Dedicated NICU Lactation Consultant with flexible schedule</a:t>
            </a:r>
          </a:p>
          <a:p>
            <a:pPr lvl="2"/>
            <a:endParaRPr lang="en-US" dirty="0" smtClean="0">
              <a:solidFill>
                <a:schemeClr val="accent1">
                  <a:lumMod val="75000"/>
                </a:schemeClr>
              </a:solidFill>
            </a:endParaRPr>
          </a:p>
          <a:p>
            <a:pPr lvl="2"/>
            <a:endParaRPr lang="en-US" dirty="0" smtClean="0">
              <a:solidFill>
                <a:schemeClr val="accent1">
                  <a:lumMod val="75000"/>
                </a:schemeClr>
              </a:solidFill>
            </a:endParaRPr>
          </a:p>
          <a:p>
            <a:pPr lvl="1"/>
            <a:endParaRPr lang="en-US" dirty="0" smtClean="0">
              <a:solidFill>
                <a:schemeClr val="accent1">
                  <a:lumMod val="75000"/>
                </a:schemeClr>
              </a:solidFill>
            </a:endParaRPr>
          </a:p>
        </p:txBody>
      </p:sp>
    </p:spTree>
    <p:extLst>
      <p:ext uri="{BB962C8B-B14F-4D97-AF65-F5344CB8AC3E}">
        <p14:creationId xmlns:p14="http://schemas.microsoft.com/office/powerpoint/2010/main" val="94354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471"/>
            <a:ext cx="8229600" cy="1143000"/>
          </a:xfrm>
        </p:spPr>
        <p:txBody>
          <a:bodyPr>
            <a:normAutofit/>
          </a:bodyPr>
          <a:lstStyle/>
          <a:p>
            <a:r>
              <a:rPr lang="en-US" sz="4000" dirty="0">
                <a:solidFill>
                  <a:schemeClr val="bg1"/>
                </a:solidFill>
              </a:rPr>
              <a:t>Optimizing </a:t>
            </a:r>
            <a:r>
              <a:rPr lang="en-US" sz="4000" dirty="0" smtClean="0">
                <a:solidFill>
                  <a:schemeClr val="bg1"/>
                </a:solidFill>
              </a:rPr>
              <a:t>Nutrition: MOM</a:t>
            </a:r>
            <a:endParaRPr lang="en-US" sz="4400" dirty="0"/>
          </a:p>
        </p:txBody>
      </p:sp>
      <p:sp>
        <p:nvSpPr>
          <p:cNvPr id="3" name="Content Placeholder 2"/>
          <p:cNvSpPr>
            <a:spLocks noGrp="1"/>
          </p:cNvSpPr>
          <p:nvPr>
            <p:ph idx="1"/>
          </p:nvPr>
        </p:nvSpPr>
        <p:spPr>
          <a:xfrm>
            <a:off x="388834" y="1746270"/>
            <a:ext cx="8229600" cy="4389120"/>
          </a:xfrm>
        </p:spPr>
        <p:txBody>
          <a:bodyPr/>
          <a:lstStyle/>
          <a:p>
            <a:pPr lvl="1"/>
            <a:r>
              <a:rPr lang="en-US" sz="2000" dirty="0">
                <a:solidFill>
                  <a:schemeClr val="accent1">
                    <a:lumMod val="75000"/>
                  </a:schemeClr>
                </a:solidFill>
                <a:latin typeface="+mj-lt"/>
              </a:rPr>
              <a:t>Establish and Maintain Supply</a:t>
            </a:r>
          </a:p>
          <a:p>
            <a:pPr lvl="2">
              <a:buClr>
                <a:schemeClr val="accent3"/>
              </a:buClr>
              <a:buFont typeface="Wingdings" panose="05000000000000000000" pitchFamily="2" charset="2"/>
              <a:buChar char="§"/>
            </a:pPr>
            <a:r>
              <a:rPr lang="en-US" sz="2000" dirty="0">
                <a:solidFill>
                  <a:schemeClr val="accent1">
                    <a:lumMod val="75000"/>
                  </a:schemeClr>
                </a:solidFill>
                <a:latin typeface="+mj-lt"/>
              </a:rPr>
              <a:t>Frequent </a:t>
            </a:r>
            <a:r>
              <a:rPr lang="en-US" sz="2000" dirty="0" smtClean="0">
                <a:solidFill>
                  <a:schemeClr val="accent1">
                    <a:lumMod val="75000"/>
                  </a:schemeClr>
                </a:solidFill>
                <a:latin typeface="+mj-lt"/>
              </a:rPr>
              <a:t>skin-to-skin </a:t>
            </a:r>
            <a:r>
              <a:rPr lang="en-US" sz="2000" dirty="0">
                <a:solidFill>
                  <a:schemeClr val="accent1">
                    <a:lumMod val="75000"/>
                  </a:schemeClr>
                </a:solidFill>
                <a:latin typeface="+mj-lt"/>
              </a:rPr>
              <a:t>contact</a:t>
            </a:r>
          </a:p>
          <a:p>
            <a:pPr lvl="2">
              <a:buClr>
                <a:schemeClr val="accent3"/>
              </a:buClr>
              <a:buFont typeface="Wingdings" panose="05000000000000000000" pitchFamily="2" charset="2"/>
              <a:buChar char="§"/>
            </a:pPr>
            <a:r>
              <a:rPr lang="en-US" sz="2000" dirty="0">
                <a:solidFill>
                  <a:schemeClr val="accent1">
                    <a:lumMod val="75000"/>
                  </a:schemeClr>
                </a:solidFill>
                <a:latin typeface="+mj-lt"/>
              </a:rPr>
              <a:t>Pumping at </a:t>
            </a:r>
            <a:r>
              <a:rPr lang="en-US" sz="2000" dirty="0" smtClean="0">
                <a:solidFill>
                  <a:schemeClr val="accent1">
                    <a:lumMod val="75000"/>
                  </a:schemeClr>
                </a:solidFill>
                <a:latin typeface="+mj-lt"/>
              </a:rPr>
              <a:t>bedside</a:t>
            </a:r>
            <a:endParaRPr lang="en-US" sz="2000" dirty="0">
              <a:solidFill>
                <a:schemeClr val="accent1">
                  <a:lumMod val="75000"/>
                </a:schemeClr>
              </a:solidFill>
              <a:latin typeface="+mj-lt"/>
            </a:endParaRPr>
          </a:p>
          <a:p>
            <a:pPr lvl="2">
              <a:buClr>
                <a:schemeClr val="accent3"/>
              </a:buClr>
              <a:buFont typeface="Wingdings" panose="05000000000000000000" pitchFamily="2" charset="2"/>
              <a:buChar char="§"/>
            </a:pPr>
            <a:r>
              <a:rPr lang="en-US" sz="2000" dirty="0">
                <a:solidFill>
                  <a:schemeClr val="accent1">
                    <a:lumMod val="75000"/>
                  </a:schemeClr>
                </a:solidFill>
                <a:latin typeface="+mj-lt"/>
              </a:rPr>
              <a:t>Early post-delivery </a:t>
            </a:r>
            <a:r>
              <a:rPr lang="en-US" sz="2000" dirty="0" smtClean="0">
                <a:solidFill>
                  <a:schemeClr val="accent1">
                    <a:lumMod val="75000"/>
                  </a:schemeClr>
                </a:solidFill>
                <a:latin typeface="+mj-lt"/>
              </a:rPr>
              <a:t>expression (Teach breast massage and hand expression)</a:t>
            </a:r>
            <a:endParaRPr lang="en-US" sz="2000" dirty="0">
              <a:solidFill>
                <a:schemeClr val="accent1">
                  <a:lumMod val="75000"/>
                </a:schemeClr>
              </a:solidFill>
              <a:latin typeface="+mj-lt"/>
            </a:endParaRPr>
          </a:p>
          <a:p>
            <a:pPr lvl="2">
              <a:buClr>
                <a:schemeClr val="accent3"/>
              </a:buClr>
              <a:buFont typeface="Wingdings" panose="05000000000000000000" pitchFamily="2" charset="2"/>
              <a:buChar char="§"/>
            </a:pPr>
            <a:r>
              <a:rPr lang="en-US" sz="2000" dirty="0">
                <a:solidFill>
                  <a:schemeClr val="accent1">
                    <a:lumMod val="75000"/>
                  </a:schemeClr>
                </a:solidFill>
                <a:latin typeface="+mj-lt"/>
              </a:rPr>
              <a:t>Early feeding </a:t>
            </a:r>
            <a:r>
              <a:rPr lang="en-US" sz="2000" dirty="0" smtClean="0">
                <a:solidFill>
                  <a:schemeClr val="accent1">
                    <a:lumMod val="75000"/>
                  </a:schemeClr>
                </a:solidFill>
                <a:latin typeface="+mj-lt"/>
              </a:rPr>
              <a:t>(first hours to day) and </a:t>
            </a:r>
            <a:r>
              <a:rPr lang="en-US" sz="2000" dirty="0">
                <a:solidFill>
                  <a:schemeClr val="accent1">
                    <a:lumMod val="75000"/>
                  </a:schemeClr>
                </a:solidFill>
                <a:latin typeface="+mj-lt"/>
              </a:rPr>
              <a:t>mouth care with </a:t>
            </a:r>
            <a:r>
              <a:rPr lang="en-US" sz="2000" dirty="0" smtClean="0">
                <a:solidFill>
                  <a:schemeClr val="accent1">
                    <a:lumMod val="75000"/>
                  </a:schemeClr>
                </a:solidFill>
                <a:latin typeface="+mj-lt"/>
              </a:rPr>
              <a:t>colostrum</a:t>
            </a:r>
          </a:p>
          <a:p>
            <a:pPr lvl="2">
              <a:buClr>
                <a:schemeClr val="accent3"/>
              </a:buClr>
              <a:buFont typeface="Wingdings" panose="05000000000000000000" pitchFamily="2" charset="2"/>
              <a:buChar char="§"/>
            </a:pPr>
            <a:r>
              <a:rPr lang="en-US" sz="2000" dirty="0">
                <a:solidFill>
                  <a:schemeClr val="accent1">
                    <a:lumMod val="75000"/>
                  </a:schemeClr>
                </a:solidFill>
                <a:latin typeface="+mj-lt"/>
              </a:rPr>
              <a:t>Provide pumping log/diary/App (</a:t>
            </a:r>
            <a:r>
              <a:rPr lang="en-US" sz="2000" dirty="0" err="1">
                <a:solidFill>
                  <a:schemeClr val="accent1">
                    <a:lumMod val="75000"/>
                  </a:schemeClr>
                </a:solidFill>
                <a:latin typeface="+mj-lt"/>
              </a:rPr>
              <a:t>PeekABoo</a:t>
            </a:r>
            <a:r>
              <a:rPr lang="en-US" sz="2000" dirty="0">
                <a:solidFill>
                  <a:schemeClr val="accent1">
                    <a:lumMod val="75000"/>
                  </a:schemeClr>
                </a:solidFill>
                <a:latin typeface="+mj-lt"/>
              </a:rPr>
              <a:t> ICU or other app)</a:t>
            </a:r>
          </a:p>
          <a:p>
            <a:pPr lvl="2">
              <a:buClr>
                <a:schemeClr val="accent3"/>
              </a:buClr>
              <a:buFont typeface="Wingdings" panose="05000000000000000000" pitchFamily="2" charset="2"/>
              <a:buChar char="§"/>
            </a:pPr>
            <a:r>
              <a:rPr lang="en-US" sz="2000" dirty="0">
                <a:solidFill>
                  <a:schemeClr val="accent1">
                    <a:lumMod val="75000"/>
                  </a:schemeClr>
                </a:solidFill>
                <a:latin typeface="+mj-lt"/>
              </a:rPr>
              <a:t>Inquire at regular intervals “How is </a:t>
            </a:r>
            <a:r>
              <a:rPr lang="en-US" sz="2000" dirty="0" smtClean="0">
                <a:solidFill>
                  <a:schemeClr val="accent1">
                    <a:lumMod val="75000"/>
                  </a:schemeClr>
                </a:solidFill>
                <a:latin typeface="+mj-lt"/>
              </a:rPr>
              <a:t>pumping going</a:t>
            </a:r>
            <a:r>
              <a:rPr lang="en-US" sz="2000" dirty="0">
                <a:solidFill>
                  <a:schemeClr val="accent1">
                    <a:lumMod val="75000"/>
                  </a:schemeClr>
                </a:solidFill>
                <a:latin typeface="+mj-lt"/>
              </a:rPr>
              <a:t>?”</a:t>
            </a:r>
          </a:p>
          <a:p>
            <a:pPr lvl="2">
              <a:buClr>
                <a:schemeClr val="accent3"/>
              </a:buClr>
              <a:buFont typeface="Wingdings" panose="05000000000000000000" pitchFamily="2" charset="2"/>
              <a:buChar char="§"/>
            </a:pPr>
            <a:r>
              <a:rPr lang="en-US" sz="2000" dirty="0">
                <a:solidFill>
                  <a:schemeClr val="accent1">
                    <a:lumMod val="75000"/>
                  </a:schemeClr>
                </a:solidFill>
                <a:latin typeface="+mj-lt"/>
              </a:rPr>
              <a:t>Track Maternal Supply to intervene if noted to be decreasing</a:t>
            </a:r>
          </a:p>
          <a:p>
            <a:pPr lvl="2">
              <a:buClr>
                <a:schemeClr val="accent3"/>
              </a:buClr>
              <a:buFont typeface="Wingdings" panose="05000000000000000000" pitchFamily="2" charset="2"/>
              <a:buChar char="§"/>
            </a:pPr>
            <a:r>
              <a:rPr lang="en-US" sz="2000" dirty="0" smtClean="0">
                <a:solidFill>
                  <a:schemeClr val="accent1">
                    <a:lumMod val="75000"/>
                  </a:schemeClr>
                </a:solidFill>
                <a:latin typeface="+mj-lt"/>
              </a:rPr>
              <a:t>Non-nutritive </a:t>
            </a:r>
            <a:r>
              <a:rPr lang="en-US" sz="2000" dirty="0">
                <a:solidFill>
                  <a:schemeClr val="accent1">
                    <a:lumMod val="75000"/>
                  </a:schemeClr>
                </a:solidFill>
                <a:latin typeface="+mj-lt"/>
              </a:rPr>
              <a:t>Breastfeeding</a:t>
            </a:r>
          </a:p>
          <a:p>
            <a:pPr lvl="2"/>
            <a:endParaRPr lang="en-US" dirty="0" smtClean="0">
              <a:solidFill>
                <a:schemeClr val="accent1">
                  <a:lumMod val="75000"/>
                </a:schemeClr>
              </a:solidFill>
            </a:endParaRPr>
          </a:p>
          <a:p>
            <a:pPr lvl="2"/>
            <a:endParaRPr lang="en-US" dirty="0" smtClean="0">
              <a:solidFill>
                <a:schemeClr val="accent1">
                  <a:lumMod val="75000"/>
                </a:schemeClr>
              </a:solidFill>
            </a:endParaRPr>
          </a:p>
          <a:p>
            <a:pPr lvl="2"/>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613949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586"/>
            <a:ext cx="8229600" cy="1143000"/>
          </a:xfrm>
        </p:spPr>
        <p:txBody>
          <a:bodyPr>
            <a:normAutofit/>
          </a:bodyPr>
          <a:lstStyle/>
          <a:p>
            <a:pPr algn="ctr"/>
            <a:r>
              <a:rPr lang="en-US" sz="4800" dirty="0" smtClean="0">
                <a:solidFill>
                  <a:schemeClr val="bg1"/>
                </a:solidFill>
              </a:rPr>
              <a:t>Peekaboo ICU</a:t>
            </a:r>
            <a:endParaRPr lang="en-US" sz="48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266" y="1144723"/>
            <a:ext cx="2127814" cy="377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35" y="231914"/>
            <a:ext cx="2127814" cy="377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549" y="2120348"/>
            <a:ext cx="2478717" cy="439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324" y="2120348"/>
            <a:ext cx="2520676" cy="447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734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48" y="863156"/>
            <a:ext cx="8229600" cy="918510"/>
          </a:xfrm>
        </p:spPr>
        <p:txBody>
          <a:bodyPr anchor="t">
            <a:noAutofit/>
          </a:bodyPr>
          <a:lstStyle/>
          <a:p>
            <a:r>
              <a:rPr lang="en-US" sz="4000" dirty="0" smtClean="0">
                <a:solidFill>
                  <a:schemeClr val="bg1"/>
                </a:solidFill>
              </a:rPr>
              <a:t>Optimizing Nutrition: Protein Content</a:t>
            </a:r>
            <a:endParaRPr lang="en-US" sz="40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6993560"/>
              </p:ext>
            </p:extLst>
          </p:nvPr>
        </p:nvGraphicFramePr>
        <p:xfrm>
          <a:off x="390448" y="2469962"/>
          <a:ext cx="8451275" cy="2397760"/>
        </p:xfrm>
        <a:graphic>
          <a:graphicData uri="http://schemas.openxmlformats.org/drawingml/2006/table">
            <a:tbl>
              <a:tblPr firstRow="1" bandRow="1">
                <a:tableStyleId>{5C22544A-7EE6-4342-B048-85BDC9FD1C3A}</a:tableStyleId>
              </a:tblPr>
              <a:tblGrid>
                <a:gridCol w="1690255"/>
                <a:gridCol w="1690255"/>
                <a:gridCol w="1690255"/>
                <a:gridCol w="1690255"/>
                <a:gridCol w="1690255"/>
              </a:tblGrid>
              <a:tr h="370840">
                <a:tc>
                  <a:txBody>
                    <a:bodyPr/>
                    <a:lstStyle/>
                    <a:p>
                      <a:r>
                        <a:rPr lang="en-US" dirty="0" smtClean="0">
                          <a:latin typeface="+mj-lt"/>
                        </a:rPr>
                        <a:t>Product</a:t>
                      </a:r>
                      <a:endParaRPr lang="en-US" dirty="0">
                        <a:latin typeface="+mj-lt"/>
                      </a:endParaRPr>
                    </a:p>
                  </a:txBody>
                  <a:tcPr/>
                </a:tc>
                <a:tc>
                  <a:txBody>
                    <a:bodyPr/>
                    <a:lstStyle/>
                    <a:p>
                      <a:r>
                        <a:rPr lang="en-US" dirty="0" smtClean="0">
                          <a:latin typeface="+mj-lt"/>
                        </a:rPr>
                        <a:t>Protein/100 ml mixed with Preterm Milk**</a:t>
                      </a:r>
                      <a:endParaRPr lang="en-US" dirty="0">
                        <a:latin typeface="+mj-lt"/>
                      </a:endParaRPr>
                    </a:p>
                  </a:txBody>
                  <a:tcPr/>
                </a:tc>
                <a:tc>
                  <a:txBody>
                    <a:bodyPr/>
                    <a:lstStyle/>
                    <a:p>
                      <a:r>
                        <a:rPr lang="en-US" dirty="0" smtClean="0">
                          <a:latin typeface="+mj-lt"/>
                        </a:rPr>
                        <a:t>Protein/100 ml mixed with Term Milk**</a:t>
                      </a:r>
                      <a:endParaRPr lang="en-US" dirty="0">
                        <a:latin typeface="+mj-lt"/>
                      </a:endParaRPr>
                    </a:p>
                  </a:txBody>
                  <a:tcPr/>
                </a:tc>
                <a:tc>
                  <a:txBody>
                    <a:bodyPr/>
                    <a:lstStyle/>
                    <a:p>
                      <a:r>
                        <a:rPr lang="en-US" dirty="0" smtClean="0">
                          <a:latin typeface="+mj-lt"/>
                        </a:rPr>
                        <a:t>Protein/150 ml mixed with</a:t>
                      </a:r>
                      <a:r>
                        <a:rPr lang="en-US" baseline="0" dirty="0" smtClean="0">
                          <a:latin typeface="+mj-lt"/>
                        </a:rPr>
                        <a:t> Preterm Milk**</a:t>
                      </a:r>
                      <a:endParaRPr lang="en-US" dirty="0">
                        <a:latin typeface="+mj-lt"/>
                      </a:endParaRPr>
                    </a:p>
                  </a:txBody>
                  <a:tcPr/>
                </a:tc>
                <a:tc>
                  <a:txBody>
                    <a:bodyPr/>
                    <a:lstStyle/>
                    <a:p>
                      <a:r>
                        <a:rPr lang="en-US" dirty="0" smtClean="0">
                          <a:latin typeface="+mj-lt"/>
                        </a:rPr>
                        <a:t>Protein/150 ml  mixed with Term Milk**</a:t>
                      </a:r>
                      <a:endParaRPr lang="en-US" dirty="0">
                        <a:latin typeface="+mj-lt"/>
                      </a:endParaRPr>
                    </a:p>
                  </a:txBody>
                  <a:tcPr/>
                </a:tc>
              </a:tr>
              <a:tr h="370840">
                <a:tc>
                  <a:txBody>
                    <a:bodyPr/>
                    <a:lstStyle/>
                    <a:p>
                      <a:r>
                        <a:rPr lang="en-US" dirty="0" smtClean="0">
                          <a:latin typeface="+mj-lt"/>
                        </a:rPr>
                        <a:t>H2MF+4</a:t>
                      </a:r>
                      <a:endParaRPr lang="en-US" dirty="0">
                        <a:latin typeface="+mj-lt"/>
                      </a:endParaRPr>
                    </a:p>
                  </a:txBody>
                  <a:tcPr/>
                </a:tc>
                <a:tc>
                  <a:txBody>
                    <a:bodyPr/>
                    <a:lstStyle/>
                    <a:p>
                      <a:r>
                        <a:rPr lang="en-US" dirty="0" smtClean="0">
                          <a:latin typeface="+mj-lt"/>
                        </a:rPr>
                        <a:t>2.3</a:t>
                      </a:r>
                      <a:endParaRPr lang="en-US" dirty="0">
                        <a:latin typeface="+mj-lt"/>
                      </a:endParaRPr>
                    </a:p>
                  </a:txBody>
                  <a:tcPr/>
                </a:tc>
                <a:tc>
                  <a:txBody>
                    <a:bodyPr/>
                    <a:lstStyle/>
                    <a:p>
                      <a:r>
                        <a:rPr lang="en-US" dirty="0" smtClean="0">
                          <a:latin typeface="+mj-lt"/>
                        </a:rPr>
                        <a:t>2.1</a:t>
                      </a:r>
                      <a:endParaRPr lang="en-US" dirty="0">
                        <a:latin typeface="+mj-lt"/>
                      </a:endParaRPr>
                    </a:p>
                  </a:txBody>
                  <a:tcPr/>
                </a:tc>
                <a:tc>
                  <a:txBody>
                    <a:bodyPr/>
                    <a:lstStyle/>
                    <a:p>
                      <a:r>
                        <a:rPr lang="en-US" dirty="0" smtClean="0">
                          <a:latin typeface="+mj-lt"/>
                        </a:rPr>
                        <a:t>3.5</a:t>
                      </a:r>
                      <a:endParaRPr lang="en-US" dirty="0">
                        <a:latin typeface="+mj-lt"/>
                      </a:endParaRPr>
                    </a:p>
                  </a:txBody>
                  <a:tcPr/>
                </a:tc>
                <a:tc>
                  <a:txBody>
                    <a:bodyPr/>
                    <a:lstStyle/>
                    <a:p>
                      <a:r>
                        <a:rPr lang="en-US" dirty="0" smtClean="0">
                          <a:latin typeface="+mj-lt"/>
                        </a:rPr>
                        <a:t>3.2</a:t>
                      </a:r>
                      <a:endParaRPr lang="en-US" dirty="0">
                        <a:latin typeface="+mj-lt"/>
                      </a:endParaRPr>
                    </a:p>
                  </a:txBody>
                  <a:tcPr/>
                </a:tc>
              </a:tr>
              <a:tr h="370840">
                <a:tc>
                  <a:txBody>
                    <a:bodyPr/>
                    <a:lstStyle/>
                    <a:p>
                      <a:r>
                        <a:rPr lang="en-US" dirty="0" smtClean="0">
                          <a:latin typeface="+mj-lt"/>
                        </a:rPr>
                        <a:t>H2MF</a:t>
                      </a:r>
                      <a:r>
                        <a:rPr lang="en-US" baseline="0" dirty="0" smtClean="0">
                          <a:latin typeface="+mj-lt"/>
                        </a:rPr>
                        <a:t>+6</a:t>
                      </a:r>
                      <a:endParaRPr lang="en-US" dirty="0">
                        <a:latin typeface="+mj-lt"/>
                      </a:endParaRPr>
                    </a:p>
                  </a:txBody>
                  <a:tcPr/>
                </a:tc>
                <a:tc>
                  <a:txBody>
                    <a:bodyPr/>
                    <a:lstStyle/>
                    <a:p>
                      <a:r>
                        <a:rPr lang="en-US" dirty="0" smtClean="0">
                          <a:latin typeface="+mj-lt"/>
                        </a:rPr>
                        <a:t>2.8</a:t>
                      </a:r>
                      <a:endParaRPr lang="en-US" dirty="0">
                        <a:latin typeface="+mj-lt"/>
                      </a:endParaRPr>
                    </a:p>
                  </a:txBody>
                  <a:tcPr/>
                </a:tc>
                <a:tc>
                  <a:txBody>
                    <a:bodyPr/>
                    <a:lstStyle/>
                    <a:p>
                      <a:r>
                        <a:rPr lang="en-US" dirty="0" smtClean="0">
                          <a:latin typeface="+mj-lt"/>
                        </a:rPr>
                        <a:t>2.6</a:t>
                      </a:r>
                      <a:endParaRPr lang="en-US" dirty="0">
                        <a:latin typeface="+mj-lt"/>
                      </a:endParaRPr>
                    </a:p>
                  </a:txBody>
                  <a:tcPr/>
                </a:tc>
                <a:tc>
                  <a:txBody>
                    <a:bodyPr/>
                    <a:lstStyle/>
                    <a:p>
                      <a:r>
                        <a:rPr lang="en-US" dirty="0" smtClean="0">
                          <a:latin typeface="+mj-lt"/>
                        </a:rPr>
                        <a:t>4.2</a:t>
                      </a:r>
                      <a:endParaRPr lang="en-US" dirty="0">
                        <a:latin typeface="+mj-lt"/>
                      </a:endParaRPr>
                    </a:p>
                  </a:txBody>
                  <a:tcPr/>
                </a:tc>
                <a:tc>
                  <a:txBody>
                    <a:bodyPr/>
                    <a:lstStyle/>
                    <a:p>
                      <a:r>
                        <a:rPr lang="en-US" dirty="0" smtClean="0">
                          <a:latin typeface="+mj-lt"/>
                        </a:rPr>
                        <a:t>3.9</a:t>
                      </a:r>
                      <a:endParaRPr lang="en-US" dirty="0">
                        <a:latin typeface="+mj-lt"/>
                      </a:endParaRPr>
                    </a:p>
                  </a:txBody>
                  <a:tcPr/>
                </a:tc>
              </a:tr>
              <a:tr h="370840">
                <a:tc>
                  <a:txBody>
                    <a:bodyPr/>
                    <a:lstStyle/>
                    <a:p>
                      <a:r>
                        <a:rPr lang="en-US" dirty="0" smtClean="0">
                          <a:latin typeface="+mj-lt"/>
                        </a:rPr>
                        <a:t>H2MF+8</a:t>
                      </a:r>
                      <a:endParaRPr lang="en-US" dirty="0">
                        <a:latin typeface="+mj-lt"/>
                      </a:endParaRPr>
                    </a:p>
                  </a:txBody>
                  <a:tcPr/>
                </a:tc>
                <a:tc>
                  <a:txBody>
                    <a:bodyPr/>
                    <a:lstStyle/>
                    <a:p>
                      <a:r>
                        <a:rPr lang="en-US" dirty="0" smtClean="0">
                          <a:latin typeface="+mj-lt"/>
                        </a:rPr>
                        <a:t>3.2</a:t>
                      </a:r>
                      <a:endParaRPr lang="en-US" dirty="0">
                        <a:latin typeface="+mj-lt"/>
                      </a:endParaRPr>
                    </a:p>
                  </a:txBody>
                  <a:tcPr/>
                </a:tc>
                <a:tc>
                  <a:txBody>
                    <a:bodyPr/>
                    <a:lstStyle/>
                    <a:p>
                      <a:r>
                        <a:rPr lang="en-US" dirty="0" smtClean="0">
                          <a:latin typeface="+mj-lt"/>
                        </a:rPr>
                        <a:t>3.1</a:t>
                      </a:r>
                      <a:endParaRPr lang="en-US" dirty="0">
                        <a:latin typeface="+mj-lt"/>
                      </a:endParaRPr>
                    </a:p>
                  </a:txBody>
                  <a:tcPr/>
                </a:tc>
                <a:tc>
                  <a:txBody>
                    <a:bodyPr/>
                    <a:lstStyle/>
                    <a:p>
                      <a:r>
                        <a:rPr lang="en-US" dirty="0" smtClean="0">
                          <a:latin typeface="+mj-lt"/>
                        </a:rPr>
                        <a:t>4.8</a:t>
                      </a:r>
                      <a:endParaRPr lang="en-US" dirty="0">
                        <a:latin typeface="+mj-lt"/>
                      </a:endParaRPr>
                    </a:p>
                  </a:txBody>
                  <a:tcPr/>
                </a:tc>
                <a:tc>
                  <a:txBody>
                    <a:bodyPr/>
                    <a:lstStyle/>
                    <a:p>
                      <a:r>
                        <a:rPr lang="en-US" dirty="0" smtClean="0">
                          <a:latin typeface="+mj-lt"/>
                        </a:rPr>
                        <a:t>4.6</a:t>
                      </a:r>
                      <a:endParaRPr lang="en-US" dirty="0">
                        <a:latin typeface="+mj-lt"/>
                      </a:endParaRPr>
                    </a:p>
                  </a:txBody>
                  <a:tcPr/>
                </a:tc>
              </a:tr>
              <a:tr h="370840">
                <a:tc>
                  <a:txBody>
                    <a:bodyPr/>
                    <a:lstStyle/>
                    <a:p>
                      <a:r>
                        <a:rPr lang="en-US" dirty="0" smtClean="0">
                          <a:latin typeface="+mj-lt"/>
                        </a:rPr>
                        <a:t>H2MF+10</a:t>
                      </a:r>
                      <a:endParaRPr lang="en-US" dirty="0">
                        <a:latin typeface="+mj-lt"/>
                      </a:endParaRPr>
                    </a:p>
                  </a:txBody>
                  <a:tcPr/>
                </a:tc>
                <a:tc>
                  <a:txBody>
                    <a:bodyPr/>
                    <a:lstStyle/>
                    <a:p>
                      <a:r>
                        <a:rPr lang="en-US" dirty="0" smtClean="0">
                          <a:latin typeface="+mj-lt"/>
                        </a:rPr>
                        <a:t>3.7</a:t>
                      </a:r>
                      <a:endParaRPr lang="en-US" dirty="0">
                        <a:latin typeface="+mj-lt"/>
                      </a:endParaRPr>
                    </a:p>
                  </a:txBody>
                  <a:tcPr/>
                </a:tc>
                <a:tc>
                  <a:txBody>
                    <a:bodyPr/>
                    <a:lstStyle/>
                    <a:p>
                      <a:r>
                        <a:rPr lang="en-US" dirty="0" smtClean="0">
                          <a:latin typeface="+mj-lt"/>
                        </a:rPr>
                        <a:t>3.6</a:t>
                      </a:r>
                      <a:endParaRPr lang="en-US" dirty="0">
                        <a:latin typeface="+mj-lt"/>
                      </a:endParaRPr>
                    </a:p>
                  </a:txBody>
                  <a:tcPr/>
                </a:tc>
                <a:tc>
                  <a:txBody>
                    <a:bodyPr/>
                    <a:lstStyle/>
                    <a:p>
                      <a:r>
                        <a:rPr lang="en-US" dirty="0" smtClean="0">
                          <a:latin typeface="+mj-lt"/>
                        </a:rPr>
                        <a:t>XXXX</a:t>
                      </a:r>
                      <a:endParaRPr lang="en-US" dirty="0">
                        <a:latin typeface="+mj-lt"/>
                      </a:endParaRPr>
                    </a:p>
                  </a:txBody>
                  <a:tcPr/>
                </a:tc>
                <a:tc>
                  <a:txBody>
                    <a:bodyPr/>
                    <a:lstStyle/>
                    <a:p>
                      <a:r>
                        <a:rPr lang="en-US" dirty="0" smtClean="0">
                          <a:latin typeface="+mj-lt"/>
                        </a:rPr>
                        <a:t>XXXX </a:t>
                      </a:r>
                      <a:endParaRPr lang="en-US" dirty="0">
                        <a:latin typeface="+mj-lt"/>
                      </a:endParaRPr>
                    </a:p>
                  </a:txBody>
                  <a:tcPr/>
                </a:tc>
              </a:tr>
            </a:tbl>
          </a:graphicData>
        </a:graphic>
      </p:graphicFrame>
      <p:sp>
        <p:nvSpPr>
          <p:cNvPr id="5" name="TextBox 4"/>
          <p:cNvSpPr txBox="1"/>
          <p:nvPr/>
        </p:nvSpPr>
        <p:spPr>
          <a:xfrm>
            <a:off x="509509" y="5334979"/>
            <a:ext cx="7495309" cy="830997"/>
          </a:xfrm>
          <a:prstGeom prst="rect">
            <a:avLst/>
          </a:prstGeom>
          <a:noFill/>
        </p:spPr>
        <p:txBody>
          <a:bodyPr wrap="square" rtlCol="0">
            <a:spAutoFit/>
          </a:bodyPr>
          <a:lstStyle/>
          <a:p>
            <a:r>
              <a:rPr lang="en-US" sz="1600" dirty="0" smtClean="0">
                <a:solidFill>
                  <a:schemeClr val="accent1">
                    <a:lumMod val="75000"/>
                  </a:schemeClr>
                </a:solidFill>
              </a:rPr>
              <a:t>**Preterm Milk Assumes Protein of 1.4 g/100 ml</a:t>
            </a:r>
          </a:p>
          <a:p>
            <a:r>
              <a:rPr lang="en-US" sz="1600" dirty="0" smtClean="0">
                <a:solidFill>
                  <a:schemeClr val="accent1">
                    <a:lumMod val="75000"/>
                  </a:schemeClr>
                </a:solidFill>
              </a:rPr>
              <a:t>**Term Milk Assumes Protein of  1.1 g/100 ml</a:t>
            </a:r>
          </a:p>
          <a:p>
            <a:r>
              <a:rPr lang="en-US" sz="1600" dirty="0" smtClean="0">
                <a:solidFill>
                  <a:srgbClr val="FF0000"/>
                </a:solidFill>
              </a:rPr>
              <a:t>If protein load well over 4 g/kg/day,</a:t>
            </a:r>
            <a:r>
              <a:rPr lang="en-US" sz="1600" dirty="0">
                <a:solidFill>
                  <a:srgbClr val="FF0000"/>
                </a:solidFill>
              </a:rPr>
              <a:t> </a:t>
            </a:r>
            <a:r>
              <a:rPr lang="en-US" sz="1600" dirty="0" smtClean="0">
                <a:solidFill>
                  <a:srgbClr val="FF0000"/>
                </a:solidFill>
              </a:rPr>
              <a:t>Renal injury is possible and growth may be poor. </a:t>
            </a:r>
            <a:endParaRPr lang="en-US" sz="1600" dirty="0">
              <a:solidFill>
                <a:srgbClr val="FF0000"/>
              </a:solidFill>
            </a:endParaRPr>
          </a:p>
        </p:txBody>
      </p:sp>
    </p:spTree>
    <p:extLst>
      <p:ext uri="{BB962C8B-B14F-4D97-AF65-F5344CB8AC3E}">
        <p14:creationId xmlns:p14="http://schemas.microsoft.com/office/powerpoint/2010/main" val="624272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945396"/>
            <a:ext cx="8229600" cy="1143000"/>
          </a:xfrm>
        </p:spPr>
        <p:txBody>
          <a:bodyPr anchor="t">
            <a:normAutofit/>
          </a:bodyPr>
          <a:lstStyle/>
          <a:p>
            <a:r>
              <a:rPr lang="en-US" sz="4000" dirty="0" smtClean="0">
                <a:solidFill>
                  <a:schemeClr val="bg1"/>
                </a:solidFill>
              </a:rPr>
              <a:t>Optimizing Nutrition</a:t>
            </a:r>
            <a:endParaRPr lang="en-US" sz="4000" dirty="0">
              <a:solidFill>
                <a:schemeClr val="bg1"/>
              </a:solidFill>
            </a:endParaRPr>
          </a:p>
        </p:txBody>
      </p:sp>
      <p:sp>
        <p:nvSpPr>
          <p:cNvPr id="3" name="Content Placeholder 2"/>
          <p:cNvSpPr>
            <a:spLocks noGrp="1"/>
          </p:cNvSpPr>
          <p:nvPr>
            <p:ph idx="1"/>
          </p:nvPr>
        </p:nvSpPr>
        <p:spPr>
          <a:xfrm>
            <a:off x="457200" y="1785572"/>
            <a:ext cx="8229600" cy="4521224"/>
          </a:xfrm>
        </p:spPr>
        <p:txBody>
          <a:bodyPr>
            <a:noAutofit/>
          </a:bodyPr>
          <a:lstStyle/>
          <a:p>
            <a:pPr>
              <a:buClr>
                <a:schemeClr val="accent3">
                  <a:lumMod val="75000"/>
                </a:schemeClr>
              </a:buClr>
            </a:pPr>
            <a:r>
              <a:rPr lang="en-US" sz="2200" b="1" dirty="0" smtClean="0">
                <a:solidFill>
                  <a:schemeClr val="accent1">
                    <a:lumMod val="75000"/>
                  </a:schemeClr>
                </a:solidFill>
                <a:latin typeface="+mj-lt"/>
              </a:rPr>
              <a:t>Bolus feeds </a:t>
            </a:r>
            <a:r>
              <a:rPr lang="en-US" sz="2200" dirty="0" smtClean="0">
                <a:solidFill>
                  <a:schemeClr val="accent1">
                    <a:lumMod val="75000"/>
                  </a:schemeClr>
                </a:solidFill>
                <a:latin typeface="+mj-lt"/>
              </a:rPr>
              <a:t>best over slow pump flow rates or continuous feeds</a:t>
            </a:r>
          </a:p>
          <a:p>
            <a:pPr lvl="1">
              <a:buFont typeface="Wingdings" panose="05000000000000000000" pitchFamily="2" charset="2"/>
              <a:buChar char="§"/>
            </a:pPr>
            <a:r>
              <a:rPr lang="en-US" sz="2000" dirty="0">
                <a:solidFill>
                  <a:schemeClr val="accent1">
                    <a:lumMod val="75000"/>
                  </a:schemeClr>
                </a:solidFill>
                <a:latin typeface="+mj-lt"/>
              </a:rPr>
              <a:t>Increased </a:t>
            </a:r>
            <a:r>
              <a:rPr lang="en-US" sz="2000" dirty="0" smtClean="0">
                <a:solidFill>
                  <a:schemeClr val="accent1">
                    <a:lumMod val="75000"/>
                  </a:schemeClr>
                </a:solidFill>
                <a:latin typeface="+mj-lt"/>
              </a:rPr>
              <a:t>fat </a:t>
            </a:r>
            <a:r>
              <a:rPr lang="en-US" sz="2000" dirty="0">
                <a:solidFill>
                  <a:schemeClr val="accent1">
                    <a:lumMod val="75000"/>
                  </a:schemeClr>
                </a:solidFill>
                <a:latin typeface="+mj-lt"/>
              </a:rPr>
              <a:t>loss with tubing (Kangaroo pump worse than syringe pump)</a:t>
            </a:r>
          </a:p>
          <a:p>
            <a:pPr lvl="1">
              <a:buFont typeface="Wingdings" panose="05000000000000000000" pitchFamily="2" charset="2"/>
              <a:buChar char="§"/>
            </a:pPr>
            <a:r>
              <a:rPr lang="en-US" sz="2000" dirty="0">
                <a:solidFill>
                  <a:schemeClr val="accent1">
                    <a:lumMod val="75000"/>
                  </a:schemeClr>
                </a:solidFill>
                <a:latin typeface="+mj-lt"/>
              </a:rPr>
              <a:t>H2MF and/or Cream improve fat delivery even with continuous feeds</a:t>
            </a:r>
          </a:p>
          <a:p>
            <a:pPr>
              <a:buClr>
                <a:schemeClr val="accent3">
                  <a:lumMod val="75000"/>
                </a:schemeClr>
              </a:buClr>
            </a:pPr>
            <a:r>
              <a:rPr lang="en-US" sz="2200" b="1" dirty="0" smtClean="0">
                <a:solidFill>
                  <a:schemeClr val="accent1">
                    <a:lumMod val="75000"/>
                  </a:schemeClr>
                </a:solidFill>
                <a:latin typeface="+mj-lt"/>
              </a:rPr>
              <a:t>Cream</a:t>
            </a:r>
            <a:r>
              <a:rPr lang="en-US" sz="2200" dirty="0" smtClean="0">
                <a:solidFill>
                  <a:schemeClr val="accent1">
                    <a:lumMod val="75000"/>
                  </a:schemeClr>
                </a:solidFill>
                <a:latin typeface="+mj-lt"/>
              </a:rPr>
              <a:t> shown to shorten Length of Stay in 750-1250g infants (not specifically studied yet in &lt;750g group)</a:t>
            </a:r>
            <a:endParaRPr lang="en-US" sz="2200" b="1" dirty="0" smtClean="0">
              <a:solidFill>
                <a:schemeClr val="accent1">
                  <a:lumMod val="75000"/>
                </a:schemeClr>
              </a:solidFill>
              <a:latin typeface="+mj-lt"/>
            </a:endParaRPr>
          </a:p>
          <a:p>
            <a:pPr>
              <a:buClr>
                <a:schemeClr val="accent3">
                  <a:lumMod val="75000"/>
                </a:schemeClr>
              </a:buClr>
            </a:pPr>
            <a:r>
              <a:rPr lang="en-US" sz="2200" dirty="0" smtClean="0">
                <a:solidFill>
                  <a:schemeClr val="accent1">
                    <a:lumMod val="75000"/>
                  </a:schemeClr>
                </a:solidFill>
                <a:latin typeface="+mj-lt"/>
              </a:rPr>
              <a:t>Substantial Calcium and Phosphorus losses with continuous feeds, minimized in vitro with Human milk based fortification (no direct </a:t>
            </a:r>
            <a:r>
              <a:rPr lang="en-US" sz="2200" dirty="0" err="1" smtClean="0">
                <a:solidFill>
                  <a:schemeClr val="accent1">
                    <a:lumMod val="75000"/>
                  </a:schemeClr>
                </a:solidFill>
                <a:latin typeface="+mj-lt"/>
              </a:rPr>
              <a:t>CaPhos</a:t>
            </a:r>
            <a:r>
              <a:rPr lang="en-US" sz="2200" dirty="0" smtClean="0">
                <a:solidFill>
                  <a:schemeClr val="accent1">
                    <a:lumMod val="75000"/>
                  </a:schemeClr>
                </a:solidFill>
                <a:latin typeface="+mj-lt"/>
              </a:rPr>
              <a:t> salt loss as in bovine fortified milk)</a:t>
            </a:r>
          </a:p>
          <a:p>
            <a:pPr>
              <a:buClr>
                <a:schemeClr val="accent3">
                  <a:lumMod val="75000"/>
                </a:schemeClr>
              </a:buClr>
            </a:pPr>
            <a:r>
              <a:rPr lang="en-US" sz="2200" dirty="0">
                <a:solidFill>
                  <a:schemeClr val="accent1">
                    <a:lumMod val="75000"/>
                  </a:schemeClr>
                </a:solidFill>
                <a:latin typeface="+mj-lt"/>
              </a:rPr>
              <a:t>Estimated calorie loss ranged between 3 kcal/kg/day to 25 kcal/kg/day depending on fortifier and feeding </a:t>
            </a:r>
            <a:r>
              <a:rPr lang="en-US" sz="2200" dirty="0" smtClean="0">
                <a:solidFill>
                  <a:schemeClr val="accent1">
                    <a:lumMod val="75000"/>
                  </a:schemeClr>
                </a:solidFill>
                <a:latin typeface="+mj-lt"/>
              </a:rPr>
              <a:t>method</a:t>
            </a:r>
          </a:p>
        </p:txBody>
      </p:sp>
    </p:spTree>
    <p:extLst>
      <p:ext uri="{BB962C8B-B14F-4D97-AF65-F5344CB8AC3E}">
        <p14:creationId xmlns:p14="http://schemas.microsoft.com/office/powerpoint/2010/main" val="31008972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7847"/>
            <a:ext cx="8229600" cy="1264778"/>
          </a:xfrm>
        </p:spPr>
        <p:txBody>
          <a:bodyPr>
            <a:noAutofit/>
          </a:bodyPr>
          <a:lstStyle/>
          <a:p>
            <a:r>
              <a:rPr lang="en-US" dirty="0"/>
              <a:t/>
            </a:r>
            <a:br>
              <a:rPr lang="en-US" dirty="0"/>
            </a:br>
            <a:r>
              <a:rPr lang="en-US" sz="3200" dirty="0">
                <a:solidFill>
                  <a:schemeClr val="bg1"/>
                </a:solidFill>
              </a:rPr>
              <a:t>Fortifier </a:t>
            </a:r>
            <a:r>
              <a:rPr lang="en-US" sz="3200" dirty="0" smtClean="0">
                <a:solidFill>
                  <a:schemeClr val="bg1"/>
                </a:solidFill>
              </a:rPr>
              <a:t>&amp; </a:t>
            </a:r>
            <a:r>
              <a:rPr lang="en-US" sz="3200" dirty="0">
                <a:solidFill>
                  <a:schemeClr val="bg1"/>
                </a:solidFill>
              </a:rPr>
              <a:t>Cream Improve Fat Delivery in Continuous Enteral Infant Feeding of Breast Milk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444" y="2127903"/>
            <a:ext cx="4572791" cy="402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6315277"/>
            <a:ext cx="3025211" cy="338554"/>
          </a:xfrm>
          <a:prstGeom prst="rect">
            <a:avLst/>
          </a:prstGeom>
          <a:noFill/>
        </p:spPr>
        <p:txBody>
          <a:bodyPr wrap="square" rtlCol="0">
            <a:spAutoFit/>
          </a:bodyPr>
          <a:lstStyle/>
          <a:p>
            <a:r>
              <a:rPr lang="en-US" sz="1600" dirty="0" smtClean="0">
                <a:solidFill>
                  <a:schemeClr val="accent1">
                    <a:lumMod val="75000"/>
                  </a:schemeClr>
                </a:solidFill>
              </a:rPr>
              <a:t>Source: </a:t>
            </a:r>
            <a:r>
              <a:rPr lang="en-US" sz="1600" dirty="0" err="1" smtClean="0">
                <a:solidFill>
                  <a:schemeClr val="accent1">
                    <a:lumMod val="75000"/>
                  </a:schemeClr>
                </a:solidFill>
              </a:rPr>
              <a:t>Tabata</a:t>
            </a:r>
            <a:r>
              <a:rPr lang="en-US" sz="1600" dirty="0">
                <a:solidFill>
                  <a:schemeClr val="accent1">
                    <a:lumMod val="75000"/>
                  </a:schemeClr>
                </a:solidFill>
              </a:rPr>
              <a:t>, et.al. </a:t>
            </a:r>
            <a:r>
              <a:rPr lang="en-US" sz="1600" dirty="0" smtClean="0">
                <a:solidFill>
                  <a:schemeClr val="accent1">
                    <a:lumMod val="75000"/>
                  </a:schemeClr>
                </a:solidFill>
              </a:rPr>
              <a:t>2015</a:t>
            </a:r>
            <a:endParaRPr lang="en-US" sz="1600" dirty="0">
              <a:solidFill>
                <a:schemeClr val="accent1">
                  <a:lumMod val="75000"/>
                </a:schemeClr>
              </a:solidFill>
            </a:endParaRPr>
          </a:p>
        </p:txBody>
      </p:sp>
    </p:spTree>
    <p:extLst>
      <p:ext uri="{BB962C8B-B14F-4D97-AF65-F5344CB8AC3E}">
        <p14:creationId xmlns:p14="http://schemas.microsoft.com/office/powerpoint/2010/main" val="12159331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026"/>
            <a:ext cx="8229600" cy="952728"/>
          </a:xfrm>
        </p:spPr>
        <p:txBody>
          <a:bodyPr anchor="t">
            <a:normAutofit/>
          </a:bodyPr>
          <a:lstStyle/>
          <a:p>
            <a:r>
              <a:rPr lang="en-US" sz="4000" dirty="0">
                <a:solidFill>
                  <a:schemeClr val="bg1"/>
                </a:solidFill>
              </a:rPr>
              <a:t>Optimizing Nutrition</a:t>
            </a:r>
          </a:p>
        </p:txBody>
      </p:sp>
      <p:sp>
        <p:nvSpPr>
          <p:cNvPr id="3" name="Content Placeholder 2"/>
          <p:cNvSpPr>
            <a:spLocks noGrp="1"/>
          </p:cNvSpPr>
          <p:nvPr>
            <p:ph idx="1"/>
          </p:nvPr>
        </p:nvSpPr>
        <p:spPr>
          <a:xfrm>
            <a:off x="457200" y="1489673"/>
            <a:ext cx="8229600" cy="4295829"/>
          </a:xfrm>
        </p:spPr>
        <p:txBody>
          <a:bodyPr>
            <a:noAutofit/>
          </a:bodyPr>
          <a:lstStyle/>
          <a:p>
            <a:pPr lvl="0">
              <a:buClr>
                <a:srgbClr val="33CC33"/>
              </a:buClr>
              <a:buSzTx/>
            </a:pPr>
            <a:r>
              <a:rPr lang="en-US" sz="1800" b="1" dirty="0">
                <a:solidFill>
                  <a:schemeClr val="accent1">
                    <a:lumMod val="75000"/>
                  </a:schemeClr>
                </a:solidFill>
                <a:latin typeface="+mj-lt"/>
              </a:rPr>
              <a:t>Length of Feeding Tubing?</a:t>
            </a:r>
          </a:p>
          <a:p>
            <a:pPr lvl="1">
              <a:buFont typeface="Wingdings" panose="05000000000000000000" pitchFamily="2" charset="2"/>
              <a:buChar char="§"/>
            </a:pPr>
            <a:r>
              <a:rPr lang="en-US" sz="1800" dirty="0">
                <a:solidFill>
                  <a:schemeClr val="accent1">
                    <a:lumMod val="75000"/>
                  </a:schemeClr>
                </a:solidFill>
                <a:latin typeface="+mj-lt"/>
              </a:rPr>
              <a:t>The longer the tubing, the more human milk fat that get stuck to it. If the calories are getting stuck in the tubing, the baby isn't getting them in his/her feeding. </a:t>
            </a:r>
          </a:p>
          <a:p>
            <a:pPr lvl="0">
              <a:buClr>
                <a:srgbClr val="33CC33"/>
              </a:buClr>
              <a:buSzTx/>
            </a:pPr>
            <a:r>
              <a:rPr lang="en-US" sz="1800" b="1" dirty="0" smtClean="0">
                <a:solidFill>
                  <a:schemeClr val="accent1">
                    <a:lumMod val="75000"/>
                  </a:schemeClr>
                </a:solidFill>
                <a:latin typeface="+mj-lt"/>
              </a:rPr>
              <a:t>The </a:t>
            </a:r>
            <a:r>
              <a:rPr lang="en-US" sz="1800" b="1" dirty="0">
                <a:solidFill>
                  <a:schemeClr val="accent1">
                    <a:lumMod val="75000"/>
                  </a:schemeClr>
                </a:solidFill>
                <a:latin typeface="+mj-lt"/>
              </a:rPr>
              <a:t>syringe position (when the feeding is given via a pump)?</a:t>
            </a:r>
          </a:p>
          <a:p>
            <a:pPr lvl="1">
              <a:buFont typeface="Wingdings" panose="05000000000000000000" pitchFamily="2" charset="2"/>
              <a:buChar char="§"/>
            </a:pPr>
            <a:r>
              <a:rPr lang="en-US" sz="1800" dirty="0">
                <a:solidFill>
                  <a:schemeClr val="accent1">
                    <a:lumMod val="75000"/>
                  </a:schemeClr>
                </a:solidFill>
                <a:latin typeface="+mj-lt"/>
              </a:rPr>
              <a:t>Fat is a necessary nutrient. Fat rises to the top which means that the syringe tip facing up, will allow for maximal fat to be delivered to the patient. </a:t>
            </a:r>
          </a:p>
          <a:p>
            <a:pPr lvl="0">
              <a:buClr>
                <a:srgbClr val="33CC33"/>
              </a:buClr>
              <a:buSzTx/>
            </a:pPr>
            <a:r>
              <a:rPr lang="en-US" sz="1800" b="1" dirty="0">
                <a:solidFill>
                  <a:schemeClr val="accent1">
                    <a:lumMod val="75000"/>
                  </a:schemeClr>
                </a:solidFill>
                <a:latin typeface="+mj-lt"/>
              </a:rPr>
              <a:t>Are the feeds bolus or continuous?</a:t>
            </a:r>
          </a:p>
          <a:p>
            <a:pPr lvl="1">
              <a:buFont typeface="Wingdings" panose="05000000000000000000" pitchFamily="2" charset="2"/>
              <a:buChar char="§"/>
            </a:pPr>
            <a:r>
              <a:rPr lang="en-US" sz="1800" dirty="0">
                <a:solidFill>
                  <a:schemeClr val="accent1">
                    <a:lumMod val="75000"/>
                  </a:schemeClr>
                </a:solidFill>
                <a:latin typeface="+mj-lt"/>
              </a:rPr>
              <a:t>Continuous feeds allow for more fat sticking to the tubing and less fat getting to the </a:t>
            </a:r>
            <a:r>
              <a:rPr lang="en-US" sz="1800" dirty="0" smtClean="0">
                <a:solidFill>
                  <a:schemeClr val="accent1">
                    <a:lumMod val="75000"/>
                  </a:schemeClr>
                </a:solidFill>
                <a:latin typeface="+mj-lt"/>
              </a:rPr>
              <a:t>baby. </a:t>
            </a:r>
            <a:endParaRPr lang="en-US" sz="1800" dirty="0">
              <a:solidFill>
                <a:schemeClr val="accent1">
                  <a:lumMod val="75000"/>
                </a:schemeClr>
              </a:solidFill>
              <a:latin typeface="+mj-lt"/>
            </a:endParaRPr>
          </a:p>
          <a:p>
            <a:pPr lvl="0">
              <a:buClr>
                <a:srgbClr val="33CC33"/>
              </a:buClr>
              <a:buSzTx/>
            </a:pPr>
            <a:r>
              <a:rPr lang="en-US" sz="1800" b="1" dirty="0">
                <a:solidFill>
                  <a:schemeClr val="accent1">
                    <a:lumMod val="75000"/>
                  </a:schemeClr>
                </a:solidFill>
                <a:latin typeface="+mj-lt"/>
              </a:rPr>
              <a:t>How often are feeding tubes changed?</a:t>
            </a:r>
          </a:p>
          <a:p>
            <a:pPr lvl="1">
              <a:buFont typeface="Wingdings" panose="05000000000000000000" pitchFamily="2" charset="2"/>
              <a:buChar char="§"/>
            </a:pPr>
            <a:r>
              <a:rPr lang="en-US" sz="1800" dirty="0" smtClean="0">
                <a:solidFill>
                  <a:schemeClr val="accent1">
                    <a:lumMod val="75000"/>
                  </a:schemeClr>
                </a:solidFill>
                <a:latin typeface="+mj-lt"/>
              </a:rPr>
              <a:t>Frequently, </a:t>
            </a:r>
            <a:r>
              <a:rPr lang="en-US" sz="1800" dirty="0">
                <a:solidFill>
                  <a:schemeClr val="accent1">
                    <a:lumMod val="75000"/>
                  </a:schemeClr>
                </a:solidFill>
                <a:latin typeface="+mj-lt"/>
              </a:rPr>
              <a:t>new tubes will give a greater new surface area for the fat to stick to which leads to loss of </a:t>
            </a:r>
            <a:r>
              <a:rPr lang="en-US" sz="1800" dirty="0" smtClean="0">
                <a:solidFill>
                  <a:schemeClr val="accent1">
                    <a:lumMod val="75000"/>
                  </a:schemeClr>
                </a:solidFill>
                <a:latin typeface="+mj-lt"/>
              </a:rPr>
              <a:t>nutrition. </a:t>
            </a:r>
            <a:endParaRPr lang="en-US" sz="1800" dirty="0">
              <a:solidFill>
                <a:schemeClr val="accent1">
                  <a:lumMod val="75000"/>
                </a:schemeClr>
              </a:solidFill>
              <a:latin typeface="+mj-lt"/>
            </a:endParaRPr>
          </a:p>
        </p:txBody>
      </p:sp>
      <p:sp>
        <p:nvSpPr>
          <p:cNvPr id="4" name="Rectangle 3"/>
          <p:cNvSpPr/>
          <p:nvPr/>
        </p:nvSpPr>
        <p:spPr>
          <a:xfrm>
            <a:off x="457200" y="5941341"/>
            <a:ext cx="7988060" cy="461665"/>
          </a:xfrm>
          <a:prstGeom prst="rect">
            <a:avLst/>
          </a:prstGeom>
        </p:spPr>
        <p:txBody>
          <a:bodyPr wrap="square">
            <a:spAutoFit/>
          </a:bodyPr>
          <a:lstStyle/>
          <a:p>
            <a:pPr algn="ctr"/>
            <a:r>
              <a:rPr lang="en-US" sz="2400" b="1" i="1" dirty="0">
                <a:solidFill>
                  <a:schemeClr val="accent1">
                    <a:lumMod val="75000"/>
                  </a:schemeClr>
                </a:solidFill>
              </a:rPr>
              <a:t>All can contribute to poor weight gain!</a:t>
            </a:r>
          </a:p>
        </p:txBody>
      </p:sp>
    </p:spTree>
    <p:extLst>
      <p:ext uri="{BB962C8B-B14F-4D97-AF65-F5344CB8AC3E}">
        <p14:creationId xmlns:p14="http://schemas.microsoft.com/office/powerpoint/2010/main" val="921279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761229"/>
            <a:ext cx="8229600" cy="1143000"/>
          </a:xfrm>
        </p:spPr>
        <p:txBody>
          <a:bodyPr>
            <a:normAutofit/>
          </a:bodyPr>
          <a:lstStyle/>
          <a:p>
            <a:pPr eaLnBrk="1" hangingPunct="1"/>
            <a:r>
              <a:rPr lang="en-US" sz="3400" dirty="0">
                <a:solidFill>
                  <a:schemeClr val="bg1"/>
                </a:solidFill>
              </a:rPr>
              <a:t>Why </a:t>
            </a:r>
            <a:r>
              <a:rPr lang="en-US" sz="3400" dirty="0" smtClean="0">
                <a:solidFill>
                  <a:schemeClr val="bg1"/>
                </a:solidFill>
              </a:rPr>
              <a:t>Is </a:t>
            </a:r>
            <a:r>
              <a:rPr lang="en-US" sz="3400" dirty="0">
                <a:solidFill>
                  <a:schemeClr val="bg1"/>
                </a:solidFill>
              </a:rPr>
              <a:t>Human Milk Critical for Premature Newborns?</a:t>
            </a:r>
          </a:p>
        </p:txBody>
      </p:sp>
      <p:sp>
        <p:nvSpPr>
          <p:cNvPr id="3" name="Content Placeholder 2"/>
          <p:cNvSpPr>
            <a:spLocks noGrp="1"/>
          </p:cNvSpPr>
          <p:nvPr>
            <p:ph idx="1"/>
          </p:nvPr>
        </p:nvSpPr>
        <p:spPr>
          <a:xfrm>
            <a:off x="457200" y="2396953"/>
            <a:ext cx="8229600" cy="3568012"/>
          </a:xfrm>
        </p:spPr>
        <p:txBody>
          <a:bodyPr wrap="square" numCol="1" anchor="t" anchorCtr="0" compatLnSpc="1">
            <a:prstTxWarp prst="textNoShape">
              <a:avLst/>
            </a:prstTxWarp>
            <a:normAutofit/>
          </a:bodyPr>
          <a:lstStyle/>
          <a:p>
            <a:pPr>
              <a:buFont typeface="Arial" panose="020B0604020202020204" pitchFamily="34" charset="0"/>
              <a:buChar char="•"/>
            </a:pPr>
            <a:r>
              <a:rPr lang="en-US" sz="2200" dirty="0">
                <a:solidFill>
                  <a:schemeClr val="accent1">
                    <a:lumMod val="75000"/>
                  </a:schemeClr>
                </a:solidFill>
                <a:latin typeface="+mj-lt"/>
              </a:rPr>
              <a:t>Infants with GA  ≤28 weeks or BW ≤1500 grams </a:t>
            </a:r>
            <a:r>
              <a:rPr lang="en-US" sz="2200" dirty="0">
                <a:solidFill>
                  <a:schemeClr val="accent1">
                    <a:lumMod val="75000"/>
                  </a:schemeClr>
                </a:solidFill>
                <a:latin typeface="+mj-lt"/>
                <a:sym typeface="Wingdings" pitchFamily="2" charset="2"/>
              </a:rPr>
              <a:t>have</a:t>
            </a:r>
            <a:r>
              <a:rPr lang="en-US" sz="2200" dirty="0">
                <a:solidFill>
                  <a:schemeClr val="accent1">
                    <a:lumMod val="75000"/>
                  </a:schemeClr>
                </a:solidFill>
                <a:latin typeface="+mj-lt"/>
              </a:rPr>
              <a:t> very immature GI tracts</a:t>
            </a:r>
          </a:p>
          <a:p>
            <a:pPr>
              <a:buFont typeface="Arial" panose="020B0604020202020204" pitchFamily="34" charset="0"/>
              <a:buChar char="•"/>
            </a:pPr>
            <a:r>
              <a:rPr lang="en-US" sz="2200" dirty="0">
                <a:solidFill>
                  <a:schemeClr val="accent1">
                    <a:lumMod val="75000"/>
                  </a:schemeClr>
                </a:solidFill>
                <a:latin typeface="+mj-lt"/>
              </a:rPr>
              <a:t>Neonatal GI tract must be colonized with “normal” bacteria after birth</a:t>
            </a:r>
          </a:p>
          <a:p>
            <a:pPr marL="274320" lvl="1" indent="-274320">
              <a:buClr>
                <a:schemeClr val="accent3"/>
              </a:buClr>
              <a:buSzPct val="95000"/>
              <a:buFont typeface="Arial" panose="020B0604020202020204" pitchFamily="34" charset="0"/>
              <a:buChar char="•"/>
            </a:pPr>
            <a:r>
              <a:rPr lang="en-US" sz="2200" dirty="0">
                <a:solidFill>
                  <a:schemeClr val="accent1">
                    <a:lumMod val="75000"/>
                  </a:schemeClr>
                </a:solidFill>
                <a:latin typeface="+mj-lt"/>
              </a:rPr>
              <a:t>Evidence of abnormal bowel colonization ~1 week prior to development of NEC. (Mai PLOS One 2011)</a:t>
            </a:r>
          </a:p>
          <a:p>
            <a:pPr lvl="1">
              <a:buFont typeface="Wingdings" panose="05000000000000000000" pitchFamily="2" charset="2"/>
              <a:buChar char="§"/>
            </a:pPr>
            <a:r>
              <a:rPr lang="en-US" sz="2200" dirty="0">
                <a:solidFill>
                  <a:schemeClr val="accent1">
                    <a:lumMod val="75000"/>
                  </a:schemeClr>
                </a:solidFill>
                <a:latin typeface="+mj-lt"/>
              </a:rPr>
              <a:t>34% increase of </a:t>
            </a:r>
            <a:r>
              <a:rPr lang="en-US" sz="2200" dirty="0" err="1">
                <a:solidFill>
                  <a:schemeClr val="accent1">
                    <a:lumMod val="75000"/>
                  </a:schemeClr>
                </a:solidFill>
                <a:latin typeface="+mj-lt"/>
              </a:rPr>
              <a:t>Proteobacteria</a:t>
            </a:r>
            <a:r>
              <a:rPr lang="en-US" sz="2200" dirty="0">
                <a:solidFill>
                  <a:schemeClr val="accent1">
                    <a:lumMod val="75000"/>
                  </a:schemeClr>
                </a:solidFill>
                <a:latin typeface="+mj-lt"/>
              </a:rPr>
              <a:t> and</a:t>
            </a:r>
          </a:p>
          <a:p>
            <a:pPr lvl="1">
              <a:buFont typeface="Wingdings" panose="05000000000000000000" pitchFamily="2" charset="2"/>
              <a:buChar char="§"/>
            </a:pPr>
            <a:r>
              <a:rPr lang="en-US" sz="2200" dirty="0">
                <a:solidFill>
                  <a:schemeClr val="accent1">
                    <a:lumMod val="75000"/>
                  </a:schemeClr>
                </a:solidFill>
                <a:latin typeface="+mj-lt"/>
              </a:rPr>
              <a:t>32% decrease in </a:t>
            </a:r>
            <a:r>
              <a:rPr lang="en-US" sz="2200" dirty="0" err="1">
                <a:solidFill>
                  <a:schemeClr val="accent1">
                    <a:lumMod val="75000"/>
                  </a:schemeClr>
                </a:solidFill>
                <a:latin typeface="+mj-lt"/>
              </a:rPr>
              <a:t>Firmicutes</a:t>
            </a:r>
            <a:r>
              <a:rPr lang="en-US" sz="2200" dirty="0">
                <a:solidFill>
                  <a:schemeClr val="accent1">
                    <a:lumMod val="75000"/>
                  </a:schemeClr>
                </a:solidFill>
                <a:latin typeface="+mj-lt"/>
              </a:rPr>
              <a:t> in NEC cases compared to controls</a:t>
            </a:r>
          </a:p>
          <a:p>
            <a:pPr eaLnBrk="1" hangingPunct="1"/>
            <a:endParaRPr lang="en-US" sz="3200" dirty="0" smtClean="0"/>
          </a:p>
          <a:p>
            <a:pPr eaLnBrk="1" hangingPunct="1"/>
            <a:endParaRPr lang="en-US" sz="3200" dirty="0" smtClean="0"/>
          </a:p>
          <a:p>
            <a:pPr eaLnBrk="1" hangingPunct="1"/>
            <a:endParaRPr lang="en-US" sz="3200" dirty="0" smtClean="0"/>
          </a:p>
          <a:p>
            <a:pPr eaLnBrk="1" hangingPunct="1"/>
            <a:endParaRPr lang="en-US" sz="3200" dirty="0" smtClean="0"/>
          </a:p>
          <a:p>
            <a:pPr eaLnBrk="1" hangingPunct="1"/>
            <a:endParaRPr lang="en-US" sz="3200" dirty="0" smtClean="0"/>
          </a:p>
          <a:p>
            <a:pPr eaLnBrk="1" hangingPunct="1"/>
            <a:endParaRPr lang="en-US" sz="3200" dirty="0" smtClean="0"/>
          </a:p>
          <a:p>
            <a:pPr eaLnBrk="1" hangingPunct="1"/>
            <a:endParaRPr lang="en-US" sz="3200" dirty="0" smtClean="0"/>
          </a:p>
          <a:p>
            <a:pPr eaLnBrk="1" hangingPunct="1"/>
            <a:endParaRPr lang="en-US" dirty="0" smtClean="0"/>
          </a:p>
        </p:txBody>
      </p:sp>
      <p:sp>
        <p:nvSpPr>
          <p:cNvPr id="2" name="TextBox 1"/>
          <p:cNvSpPr txBox="1"/>
          <p:nvPr/>
        </p:nvSpPr>
        <p:spPr>
          <a:xfrm>
            <a:off x="2763727" y="6322430"/>
            <a:ext cx="6380273" cy="338554"/>
          </a:xfrm>
          <a:prstGeom prst="rect">
            <a:avLst/>
          </a:prstGeom>
          <a:noFill/>
        </p:spPr>
        <p:txBody>
          <a:bodyPr wrap="none" rtlCol="0">
            <a:spAutoFit/>
          </a:bodyPr>
          <a:lstStyle/>
          <a:p>
            <a:r>
              <a:rPr lang="en-US" sz="1600" dirty="0" smtClean="0">
                <a:solidFill>
                  <a:schemeClr val="accent1">
                    <a:lumMod val="75000"/>
                  </a:schemeClr>
                </a:solidFill>
              </a:rPr>
              <a:t>BW = birthweight; GA = gestational age; NEC = necrotizing </a:t>
            </a:r>
            <a:r>
              <a:rPr lang="en-US" sz="1600" dirty="0" err="1" smtClean="0">
                <a:solidFill>
                  <a:schemeClr val="accent1">
                    <a:lumMod val="75000"/>
                  </a:schemeClr>
                </a:solidFill>
              </a:rPr>
              <a:t>enterocolitis</a:t>
            </a:r>
            <a:endParaRPr lang="en-US" sz="1600" dirty="0">
              <a:solidFill>
                <a:schemeClr val="accent1">
                  <a:lumMod val="75000"/>
                </a:schemeClr>
              </a:solidFill>
            </a:endParaRPr>
          </a:p>
        </p:txBody>
      </p:sp>
    </p:spTree>
    <p:extLst>
      <p:ext uri="{BB962C8B-B14F-4D97-AF65-F5344CB8AC3E}">
        <p14:creationId xmlns:p14="http://schemas.microsoft.com/office/powerpoint/2010/main" val="8384613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1228" y="2517271"/>
            <a:ext cx="7851648" cy="1828800"/>
          </a:xfrm>
        </p:spPr>
        <p:txBody>
          <a:bodyPr anchor="ctr">
            <a:normAutofit/>
            <a:scene3d>
              <a:camera prst="orthographicFront"/>
              <a:lightRig rig="freezing" dir="t">
                <a:rot lat="0" lon="0" rev="5640000"/>
              </a:lightRig>
            </a:scene3d>
            <a:sp3d prstMaterial="flat">
              <a:contourClr>
                <a:schemeClr val="tx2"/>
              </a:contourClr>
            </a:sp3d>
          </a:bodyPr>
          <a:lstStyle/>
          <a:p>
            <a:pPr algn="ctr"/>
            <a:r>
              <a:rPr lang="en-US" sz="5400" dirty="0" smtClean="0">
                <a:solidFill>
                  <a:schemeClr val="accent1">
                    <a:lumMod val="75000"/>
                  </a:schemeClr>
                </a:solidFill>
                <a:effectLst/>
              </a:rPr>
              <a:t>Long-term </a:t>
            </a:r>
            <a:r>
              <a:rPr lang="en-US" sz="5400" dirty="0">
                <a:solidFill>
                  <a:schemeClr val="accent1">
                    <a:lumMod val="75000"/>
                  </a:schemeClr>
                </a:solidFill>
                <a:effectLst/>
              </a:rPr>
              <a:t>Benefits</a:t>
            </a:r>
          </a:p>
        </p:txBody>
      </p:sp>
    </p:spTree>
    <p:extLst>
      <p:ext uri="{BB962C8B-B14F-4D97-AF65-F5344CB8AC3E}">
        <p14:creationId xmlns:p14="http://schemas.microsoft.com/office/powerpoint/2010/main" val="3255654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3304"/>
            <a:ext cx="8229600" cy="1772126"/>
          </a:xfrm>
        </p:spPr>
        <p:txBody>
          <a:bodyPr>
            <a:noAutofit/>
          </a:bodyPr>
          <a:lstStyle/>
          <a:p>
            <a:r>
              <a:rPr lang="en-US" sz="4000" dirty="0">
                <a:solidFill>
                  <a:schemeClr val="bg1"/>
                </a:solidFill>
              </a:rPr>
              <a:t>Breast Milk Consumption in</a:t>
            </a:r>
            <a:br>
              <a:rPr lang="en-US" sz="4000" dirty="0">
                <a:solidFill>
                  <a:schemeClr val="bg1"/>
                </a:solidFill>
              </a:rPr>
            </a:br>
            <a:r>
              <a:rPr lang="en-US" sz="4000" dirty="0">
                <a:solidFill>
                  <a:schemeClr val="bg1"/>
                </a:solidFill>
              </a:rPr>
              <a:t>Preterm Neonates </a:t>
            </a:r>
            <a:r>
              <a:rPr lang="en-US" sz="4000" dirty="0" smtClean="0">
                <a:solidFill>
                  <a:schemeClr val="bg1"/>
                </a:solidFill>
              </a:rPr>
              <a:t>&amp; </a:t>
            </a:r>
            <a:r>
              <a:rPr lang="en-US" sz="4000" dirty="0">
                <a:solidFill>
                  <a:schemeClr val="bg1"/>
                </a:solidFill>
              </a:rPr>
              <a:t>Cardiac</a:t>
            </a:r>
            <a:br>
              <a:rPr lang="en-US" sz="4000" dirty="0">
                <a:solidFill>
                  <a:schemeClr val="bg1"/>
                </a:solidFill>
              </a:rPr>
            </a:br>
            <a:r>
              <a:rPr lang="en-US" sz="4000" dirty="0">
                <a:solidFill>
                  <a:schemeClr val="bg1"/>
                </a:solidFill>
              </a:rPr>
              <a:t>Shape in Adulthood</a:t>
            </a:r>
          </a:p>
        </p:txBody>
      </p:sp>
      <p:sp>
        <p:nvSpPr>
          <p:cNvPr id="3" name="Content Placeholder 2"/>
          <p:cNvSpPr>
            <a:spLocks noGrp="1"/>
          </p:cNvSpPr>
          <p:nvPr>
            <p:ph idx="1"/>
          </p:nvPr>
        </p:nvSpPr>
        <p:spPr>
          <a:xfrm>
            <a:off x="457200" y="3020320"/>
            <a:ext cx="8229600" cy="2765182"/>
          </a:xfrm>
        </p:spPr>
        <p:txBody>
          <a:bodyPr>
            <a:normAutofit/>
          </a:bodyPr>
          <a:lstStyle/>
          <a:p>
            <a:pPr>
              <a:buFont typeface="Arial" panose="020B0604020202020204" pitchFamily="34" charset="0"/>
              <a:buChar char="•"/>
            </a:pPr>
            <a:r>
              <a:rPr lang="en-US" sz="2400" dirty="0" smtClean="0">
                <a:solidFill>
                  <a:schemeClr val="accent1">
                    <a:lumMod val="75000"/>
                  </a:schemeClr>
                </a:solidFill>
                <a:latin typeface="+mj-lt"/>
              </a:rPr>
              <a:t>30 former preterm (gestational age ~30 weeks) infants born 1982-85. Now 23-28 years old.</a:t>
            </a:r>
          </a:p>
          <a:p>
            <a:pPr>
              <a:buFont typeface="Arial" panose="020B0604020202020204" pitchFamily="34" charset="0"/>
              <a:buChar char="•"/>
            </a:pPr>
            <a:r>
              <a:rPr lang="en-US" sz="2400" dirty="0" smtClean="0">
                <a:solidFill>
                  <a:schemeClr val="accent1">
                    <a:lumMod val="75000"/>
                  </a:schemeClr>
                </a:solidFill>
                <a:latin typeface="+mj-lt"/>
              </a:rPr>
              <a:t>30 EHMD, 16 Formula</a:t>
            </a:r>
          </a:p>
          <a:p>
            <a:pPr>
              <a:buFont typeface="Arial" panose="020B0604020202020204" pitchFamily="34" charset="0"/>
              <a:buChar char="•"/>
            </a:pPr>
            <a:r>
              <a:rPr lang="en-US" sz="2400" dirty="0" smtClean="0">
                <a:solidFill>
                  <a:schemeClr val="accent1">
                    <a:lumMod val="75000"/>
                  </a:schemeClr>
                </a:solidFill>
                <a:latin typeface="+mj-lt"/>
              </a:rPr>
              <a:t>Compared with Term Controls</a:t>
            </a:r>
          </a:p>
          <a:p>
            <a:pPr>
              <a:buFont typeface="Arial" panose="020B0604020202020204" pitchFamily="34" charset="0"/>
              <a:buChar char="•"/>
            </a:pPr>
            <a:r>
              <a:rPr lang="en-US" sz="2400" dirty="0" smtClean="0">
                <a:solidFill>
                  <a:schemeClr val="accent1">
                    <a:lumMod val="75000"/>
                  </a:schemeClr>
                </a:solidFill>
                <a:latin typeface="+mj-lt"/>
              </a:rPr>
              <a:t>Cardiac Morphology &amp; Function assessed by MRI</a:t>
            </a:r>
          </a:p>
          <a:p>
            <a:endParaRPr lang="en-US" dirty="0">
              <a:solidFill>
                <a:schemeClr val="accent1">
                  <a:lumMod val="75000"/>
                </a:schemeClr>
              </a:solidFill>
            </a:endParaRPr>
          </a:p>
        </p:txBody>
      </p:sp>
      <p:sp>
        <p:nvSpPr>
          <p:cNvPr id="4" name="Rectangle 3"/>
          <p:cNvSpPr/>
          <p:nvPr/>
        </p:nvSpPr>
        <p:spPr>
          <a:xfrm>
            <a:off x="457200" y="5876018"/>
            <a:ext cx="7204363" cy="523220"/>
          </a:xfrm>
          <a:prstGeom prst="rect">
            <a:avLst/>
          </a:prstGeom>
        </p:spPr>
        <p:txBody>
          <a:bodyPr wrap="square">
            <a:spAutoFit/>
          </a:bodyPr>
          <a:lstStyle/>
          <a:p>
            <a:r>
              <a:rPr lang="en-US" sz="1400" dirty="0" smtClean="0">
                <a:solidFill>
                  <a:schemeClr val="accent1">
                    <a:lumMod val="75000"/>
                  </a:schemeClr>
                </a:solidFill>
              </a:rPr>
              <a:t>Source: Lewandowski </a:t>
            </a:r>
            <a:r>
              <a:rPr lang="en-US" sz="1400" dirty="0">
                <a:solidFill>
                  <a:schemeClr val="accent1">
                    <a:lumMod val="75000"/>
                  </a:schemeClr>
                </a:solidFill>
              </a:rPr>
              <a:t>AJ, </a:t>
            </a:r>
            <a:r>
              <a:rPr lang="en-US" sz="1400" dirty="0" err="1">
                <a:solidFill>
                  <a:schemeClr val="accent1">
                    <a:lumMod val="75000"/>
                  </a:schemeClr>
                </a:solidFill>
              </a:rPr>
              <a:t>Lamata</a:t>
            </a:r>
            <a:r>
              <a:rPr lang="en-US" sz="1400" dirty="0">
                <a:solidFill>
                  <a:schemeClr val="accent1">
                    <a:lumMod val="75000"/>
                  </a:schemeClr>
                </a:solidFill>
              </a:rPr>
              <a:t> P, Francis JM, et al. Breast Milk </a:t>
            </a:r>
            <a:r>
              <a:rPr lang="en-US" sz="1400" dirty="0" smtClean="0">
                <a:solidFill>
                  <a:schemeClr val="accent1">
                    <a:lumMod val="75000"/>
                  </a:schemeClr>
                </a:solidFill>
              </a:rPr>
              <a:t>Consumption </a:t>
            </a:r>
            <a:r>
              <a:rPr lang="en-US" sz="1400" dirty="0">
                <a:solidFill>
                  <a:schemeClr val="accent1">
                    <a:lumMod val="75000"/>
                  </a:schemeClr>
                </a:solidFill>
              </a:rPr>
              <a:t>Preterm Neonates and Cardiac Shape in Adulthood. </a:t>
            </a:r>
            <a:r>
              <a:rPr lang="en-US" sz="1400" i="1" dirty="0" smtClean="0">
                <a:solidFill>
                  <a:schemeClr val="accent1">
                    <a:lumMod val="75000"/>
                  </a:schemeClr>
                </a:solidFill>
              </a:rPr>
              <a:t>Pediatrics. </a:t>
            </a:r>
            <a:r>
              <a:rPr lang="en-US" sz="1400" dirty="0" smtClean="0">
                <a:solidFill>
                  <a:schemeClr val="accent1">
                    <a:lumMod val="75000"/>
                  </a:schemeClr>
                </a:solidFill>
              </a:rPr>
              <a:t>2016;138(1</a:t>
            </a:r>
            <a:r>
              <a:rPr lang="en-US" sz="1400" dirty="0">
                <a:solidFill>
                  <a:schemeClr val="accent1">
                    <a:lumMod val="75000"/>
                  </a:schemeClr>
                </a:solidFill>
              </a:rPr>
              <a:t>):e20160050</a:t>
            </a:r>
          </a:p>
        </p:txBody>
      </p:sp>
    </p:spTree>
    <p:extLst>
      <p:ext uri="{BB962C8B-B14F-4D97-AF65-F5344CB8AC3E}">
        <p14:creationId xmlns:p14="http://schemas.microsoft.com/office/powerpoint/2010/main" val="31297388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78" y="512747"/>
            <a:ext cx="8229600" cy="1842810"/>
          </a:xfrm>
        </p:spPr>
        <p:txBody>
          <a:bodyPr>
            <a:noAutofit/>
          </a:bodyPr>
          <a:lstStyle/>
          <a:p>
            <a:r>
              <a:rPr lang="en-US" sz="4000" dirty="0">
                <a:solidFill>
                  <a:schemeClr val="bg1"/>
                </a:solidFill>
              </a:rPr>
              <a:t>Breast Milk Consumption in</a:t>
            </a:r>
            <a:br>
              <a:rPr lang="en-US" sz="4000" dirty="0">
                <a:solidFill>
                  <a:schemeClr val="bg1"/>
                </a:solidFill>
              </a:rPr>
            </a:br>
            <a:r>
              <a:rPr lang="en-US" sz="4000" dirty="0">
                <a:solidFill>
                  <a:schemeClr val="bg1"/>
                </a:solidFill>
              </a:rPr>
              <a:t>Preterm Neonates </a:t>
            </a:r>
            <a:r>
              <a:rPr lang="en-US" sz="4000" dirty="0" smtClean="0">
                <a:solidFill>
                  <a:schemeClr val="bg1"/>
                </a:solidFill>
              </a:rPr>
              <a:t>&amp; Cardiac Shape </a:t>
            </a:r>
            <a:r>
              <a:rPr lang="en-US" sz="4000" dirty="0">
                <a:solidFill>
                  <a:schemeClr val="bg1"/>
                </a:solidFill>
              </a:rPr>
              <a:t>in Adulthood</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23030" y="2467823"/>
            <a:ext cx="6749925" cy="365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5118" y="6239600"/>
            <a:ext cx="7537390" cy="523220"/>
          </a:xfrm>
          <a:prstGeom prst="rect">
            <a:avLst/>
          </a:prstGeom>
          <a:noFill/>
        </p:spPr>
        <p:txBody>
          <a:bodyPr wrap="square" rtlCol="0">
            <a:spAutoFit/>
          </a:bodyPr>
          <a:lstStyle/>
          <a:p>
            <a:r>
              <a:rPr lang="en-US" sz="1400" dirty="0">
                <a:solidFill>
                  <a:schemeClr val="accent1">
                    <a:lumMod val="75000"/>
                  </a:schemeClr>
                </a:solidFill>
              </a:rPr>
              <a:t>Source: Lewandowski, AJ, </a:t>
            </a:r>
            <a:r>
              <a:rPr lang="en-US" sz="1400" dirty="0" err="1">
                <a:solidFill>
                  <a:schemeClr val="accent1">
                    <a:lumMod val="75000"/>
                  </a:schemeClr>
                </a:solidFill>
              </a:rPr>
              <a:t>Lamata</a:t>
            </a:r>
            <a:r>
              <a:rPr lang="en-US" sz="1400" dirty="0">
                <a:solidFill>
                  <a:schemeClr val="accent1">
                    <a:lumMod val="75000"/>
                  </a:schemeClr>
                </a:solidFill>
              </a:rPr>
              <a:t> P, Francis JM, et al. Breast Milk Consumption Preterm Neonates and Cardiac Shape in Adulthood. </a:t>
            </a:r>
            <a:r>
              <a:rPr lang="en-US" sz="1400" dirty="0" err="1">
                <a:solidFill>
                  <a:schemeClr val="accent1">
                    <a:lumMod val="75000"/>
                  </a:schemeClr>
                </a:solidFill>
              </a:rPr>
              <a:t>Pedoatrics</a:t>
            </a:r>
            <a:r>
              <a:rPr lang="en-US" sz="1400" dirty="0">
                <a:solidFill>
                  <a:schemeClr val="accent1">
                    <a:lumMod val="75000"/>
                  </a:schemeClr>
                </a:solidFill>
              </a:rPr>
              <a:t>. 2016; 138(1):e20160050</a:t>
            </a:r>
          </a:p>
        </p:txBody>
      </p:sp>
    </p:spTree>
    <p:extLst>
      <p:ext uri="{BB962C8B-B14F-4D97-AF65-F5344CB8AC3E}">
        <p14:creationId xmlns:p14="http://schemas.microsoft.com/office/powerpoint/2010/main" val="3575147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597"/>
            <a:ext cx="8229600" cy="1813552"/>
          </a:xfrm>
        </p:spPr>
        <p:txBody>
          <a:bodyPr>
            <a:noAutofit/>
          </a:bodyPr>
          <a:lstStyle/>
          <a:p>
            <a:r>
              <a:rPr lang="en-US" sz="3600" dirty="0">
                <a:solidFill>
                  <a:schemeClr val="bg1"/>
                </a:solidFill>
              </a:rPr>
              <a:t>Breast Milk Consumption in</a:t>
            </a:r>
            <a:br>
              <a:rPr lang="en-US" sz="3600" dirty="0">
                <a:solidFill>
                  <a:schemeClr val="bg1"/>
                </a:solidFill>
              </a:rPr>
            </a:br>
            <a:r>
              <a:rPr lang="en-US" sz="3600" dirty="0">
                <a:solidFill>
                  <a:schemeClr val="bg1"/>
                </a:solidFill>
              </a:rPr>
              <a:t>Preterm Neonates </a:t>
            </a:r>
            <a:r>
              <a:rPr lang="en-US" sz="3600" dirty="0" smtClean="0">
                <a:solidFill>
                  <a:schemeClr val="bg1"/>
                </a:solidFill>
              </a:rPr>
              <a:t>&amp; Cardiac</a:t>
            </a:r>
            <a:r>
              <a:rPr lang="en-US" sz="3600" dirty="0">
                <a:solidFill>
                  <a:schemeClr val="bg1"/>
                </a:solidFill>
              </a:rPr>
              <a:t> </a:t>
            </a:r>
            <a:r>
              <a:rPr lang="en-US" sz="3600" dirty="0" smtClean="0">
                <a:solidFill>
                  <a:schemeClr val="bg1"/>
                </a:solidFill>
              </a:rPr>
              <a:t>Shape </a:t>
            </a:r>
            <a:r>
              <a:rPr lang="en-US" sz="3600" dirty="0">
                <a:solidFill>
                  <a:schemeClr val="bg1"/>
                </a:solidFill>
              </a:rPr>
              <a:t>in Adulthood</a:t>
            </a:r>
          </a:p>
        </p:txBody>
      </p:sp>
      <p:sp>
        <p:nvSpPr>
          <p:cNvPr id="3" name="Content Placeholder 2"/>
          <p:cNvSpPr>
            <a:spLocks noGrp="1"/>
          </p:cNvSpPr>
          <p:nvPr>
            <p:ph idx="1"/>
          </p:nvPr>
        </p:nvSpPr>
        <p:spPr>
          <a:xfrm>
            <a:off x="381000" y="2805225"/>
            <a:ext cx="8382000" cy="2788582"/>
          </a:xfrm>
        </p:spPr>
        <p:txBody>
          <a:bodyPr/>
          <a:lstStyle/>
          <a:p>
            <a:pPr lvl="0">
              <a:buFont typeface="Arial" panose="020B0604020202020204" pitchFamily="34" charset="0"/>
              <a:buChar char="•"/>
            </a:pPr>
            <a:r>
              <a:rPr lang="en-US" sz="2400" dirty="0">
                <a:solidFill>
                  <a:schemeClr val="accent1">
                    <a:lumMod val="75000"/>
                  </a:schemeClr>
                </a:solidFill>
                <a:latin typeface="+mj-lt"/>
              </a:rPr>
              <a:t>EHMD fed patients had increased Left and Right Ventricular end-diastolic volume index and stroke volume index compared with preterm-born individuals who were exclusively formula fed as infants</a:t>
            </a:r>
          </a:p>
          <a:p>
            <a:pPr lvl="0">
              <a:buFont typeface="Arial" panose="020B0604020202020204" pitchFamily="34" charset="0"/>
              <a:buChar char="•"/>
            </a:pPr>
            <a:r>
              <a:rPr lang="en-US" sz="2400" dirty="0">
                <a:solidFill>
                  <a:schemeClr val="accent1">
                    <a:lumMod val="75000"/>
                  </a:schemeClr>
                </a:solidFill>
                <a:latin typeface="+mj-lt"/>
              </a:rPr>
              <a:t>Both smaller than term controls, but EHMD group reduction only 9% compared to 18% for Formula fed </a:t>
            </a:r>
            <a:r>
              <a:rPr lang="en-US" sz="2400" dirty="0" smtClean="0">
                <a:solidFill>
                  <a:schemeClr val="accent1">
                    <a:lumMod val="75000"/>
                  </a:schemeClr>
                </a:solidFill>
                <a:latin typeface="+mj-lt"/>
              </a:rPr>
              <a:t>group</a:t>
            </a:r>
            <a:endParaRPr lang="en-US" sz="2400" dirty="0">
              <a:solidFill>
                <a:schemeClr val="accent1">
                  <a:lumMod val="75000"/>
                </a:schemeClr>
              </a:solidFill>
              <a:latin typeface="+mj-lt"/>
            </a:endParaRPr>
          </a:p>
          <a:p>
            <a:endParaRPr lang="en-US" dirty="0">
              <a:solidFill>
                <a:schemeClr val="accent1">
                  <a:lumMod val="75000"/>
                </a:schemeClr>
              </a:solidFill>
            </a:endParaRPr>
          </a:p>
        </p:txBody>
      </p:sp>
      <p:sp>
        <p:nvSpPr>
          <p:cNvPr id="5" name="TextBox 4"/>
          <p:cNvSpPr txBox="1"/>
          <p:nvPr/>
        </p:nvSpPr>
        <p:spPr>
          <a:xfrm>
            <a:off x="457200" y="6119959"/>
            <a:ext cx="7537390" cy="523220"/>
          </a:xfrm>
          <a:prstGeom prst="rect">
            <a:avLst/>
          </a:prstGeom>
          <a:noFill/>
        </p:spPr>
        <p:txBody>
          <a:bodyPr wrap="square" rtlCol="0">
            <a:spAutoFit/>
          </a:bodyPr>
          <a:lstStyle/>
          <a:p>
            <a:r>
              <a:rPr lang="en-US" sz="1400" dirty="0">
                <a:solidFill>
                  <a:schemeClr val="accent1">
                    <a:lumMod val="75000"/>
                  </a:schemeClr>
                </a:solidFill>
              </a:rPr>
              <a:t>Source: Lewandowski, AJ, </a:t>
            </a:r>
            <a:r>
              <a:rPr lang="en-US" sz="1400" dirty="0" err="1">
                <a:solidFill>
                  <a:schemeClr val="accent1">
                    <a:lumMod val="75000"/>
                  </a:schemeClr>
                </a:solidFill>
              </a:rPr>
              <a:t>Lamata</a:t>
            </a:r>
            <a:r>
              <a:rPr lang="en-US" sz="1400" dirty="0">
                <a:solidFill>
                  <a:schemeClr val="accent1">
                    <a:lumMod val="75000"/>
                  </a:schemeClr>
                </a:solidFill>
              </a:rPr>
              <a:t> P, Francis JM, et al. Breast Milk Consumption Preterm Neonates and Cardiac Shape in Adulthood. </a:t>
            </a:r>
            <a:r>
              <a:rPr lang="en-US" sz="1400" dirty="0" err="1">
                <a:solidFill>
                  <a:schemeClr val="accent1">
                    <a:lumMod val="75000"/>
                  </a:schemeClr>
                </a:solidFill>
              </a:rPr>
              <a:t>Pedoatrics</a:t>
            </a:r>
            <a:r>
              <a:rPr lang="en-US" sz="1400" dirty="0">
                <a:solidFill>
                  <a:schemeClr val="accent1">
                    <a:lumMod val="75000"/>
                  </a:schemeClr>
                </a:solidFill>
              </a:rPr>
              <a:t>. 2016; 138(1):e20160050</a:t>
            </a:r>
          </a:p>
        </p:txBody>
      </p:sp>
    </p:spTree>
    <p:extLst>
      <p:ext uri="{BB962C8B-B14F-4D97-AF65-F5344CB8AC3E}">
        <p14:creationId xmlns:p14="http://schemas.microsoft.com/office/powerpoint/2010/main" val="3396645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3451"/>
            <a:ext cx="8229600" cy="1847091"/>
          </a:xfrm>
        </p:spPr>
        <p:txBody>
          <a:bodyPr>
            <a:noAutofit/>
          </a:bodyPr>
          <a:lstStyle/>
          <a:p>
            <a:r>
              <a:rPr lang="en-US" sz="3600" dirty="0" smtClean="0">
                <a:solidFill>
                  <a:prstClr val="white"/>
                </a:solidFill>
              </a:rPr>
              <a:t>5-year </a:t>
            </a:r>
            <a:r>
              <a:rPr lang="en-US" sz="3600" dirty="0">
                <a:solidFill>
                  <a:prstClr val="white"/>
                </a:solidFill>
              </a:rPr>
              <a:t>Outcomes of an Exclusive Human Milk Diet: Growth, Body </a:t>
            </a:r>
            <a:r>
              <a:rPr lang="en-US" sz="3600" dirty="0" smtClean="0">
                <a:solidFill>
                  <a:prstClr val="white"/>
                </a:solidFill>
              </a:rPr>
              <a:t>Composition &amp; Neurodevelopment</a:t>
            </a:r>
            <a:endParaRPr lang="en-US" dirty="0">
              <a:solidFill>
                <a:schemeClr val="bg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2068" y="2535827"/>
            <a:ext cx="5869950" cy="352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323786"/>
            <a:ext cx="5564600" cy="307777"/>
          </a:xfrm>
          <a:prstGeom prst="rect">
            <a:avLst/>
          </a:prstGeom>
          <a:noFill/>
        </p:spPr>
        <p:txBody>
          <a:bodyPr wrap="none" rtlCol="0">
            <a:spAutoFit/>
          </a:bodyPr>
          <a:lstStyle/>
          <a:p>
            <a:r>
              <a:rPr lang="en-US" sz="1400" dirty="0" smtClean="0">
                <a:solidFill>
                  <a:schemeClr val="accent1">
                    <a:lumMod val="75000"/>
                  </a:schemeClr>
                </a:solidFill>
              </a:rPr>
              <a:t>Source: Bergner, et. al. PAS Poster Presentation. Toronto,  ON, CA. 2018</a:t>
            </a:r>
            <a:endParaRPr lang="en-US" sz="1400" dirty="0">
              <a:solidFill>
                <a:schemeClr val="accent1">
                  <a:lumMod val="75000"/>
                </a:schemeClr>
              </a:solidFill>
            </a:endParaRPr>
          </a:p>
        </p:txBody>
      </p:sp>
    </p:spTree>
    <p:extLst>
      <p:ext uri="{BB962C8B-B14F-4D97-AF65-F5344CB8AC3E}">
        <p14:creationId xmlns:p14="http://schemas.microsoft.com/office/powerpoint/2010/main" val="2656399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349" y="746452"/>
            <a:ext cx="8229600" cy="1143000"/>
          </a:xfrm>
        </p:spPr>
        <p:txBody>
          <a:bodyPr>
            <a:noAutofit/>
          </a:bodyPr>
          <a:lstStyle/>
          <a:p>
            <a:r>
              <a:rPr lang="en-US" sz="3600" dirty="0" smtClean="0">
                <a:solidFill>
                  <a:schemeClr val="bg1"/>
                </a:solidFill>
              </a:rPr>
              <a:t>5-year </a:t>
            </a:r>
            <a:r>
              <a:rPr lang="en-US" sz="3600" dirty="0">
                <a:solidFill>
                  <a:schemeClr val="bg1"/>
                </a:solidFill>
              </a:rPr>
              <a:t>Outcomes of an Exclusive Human Milk Diet: </a:t>
            </a:r>
            <a:r>
              <a:rPr lang="en-US" sz="3600" b="1" dirty="0" smtClean="0">
                <a:solidFill>
                  <a:schemeClr val="bg1"/>
                </a:solidFill>
              </a:rPr>
              <a:t>Growth</a:t>
            </a:r>
            <a:endParaRPr lang="en-US" sz="3600" b="1" dirty="0">
              <a:solidFill>
                <a:schemeClr val="bg1"/>
              </a:solidFill>
            </a:endParaRPr>
          </a:p>
        </p:txBody>
      </p:sp>
      <p:sp>
        <p:nvSpPr>
          <p:cNvPr id="4" name="Rectangle 918"/>
          <p:cNvSpPr>
            <a:spLocks noChangeArrowheads="1"/>
          </p:cNvSpPr>
          <p:nvPr/>
        </p:nvSpPr>
        <p:spPr bwMode="auto">
          <a:xfrm>
            <a:off x="564901" y="2084099"/>
            <a:ext cx="3331029" cy="549275"/>
          </a:xfrm>
          <a:prstGeom prst="rect">
            <a:avLst/>
          </a:prstGeom>
          <a:solidFill>
            <a:schemeClr val="accent2">
              <a:lumMod val="50000"/>
            </a:schemeClr>
          </a:solidFill>
          <a:ln>
            <a:noFill/>
          </a:ln>
          <a:extLst/>
        </p:spPr>
        <p:txBody>
          <a:bodyPr lIns="87303" tIns="42858" rIns="87303" bIns="42858"/>
          <a:lstStyle>
            <a:lvl1pPr defTabSz="3762375">
              <a:defRPr sz="6000">
                <a:solidFill>
                  <a:srgbClr val="000000"/>
                </a:solidFill>
                <a:latin typeface="Arial" pitchFamily="34" charset="0"/>
                <a:ea typeface="ヒラギノ角ゴ ProN W3"/>
                <a:cs typeface="ヒラギノ角ゴ ProN W3"/>
                <a:sym typeface="Arial" pitchFamily="34" charset="0"/>
              </a:defRPr>
            </a:lvl1pPr>
            <a:lvl2pPr marL="742950" indent="-285750" defTabSz="3762375">
              <a:defRPr sz="6000">
                <a:solidFill>
                  <a:srgbClr val="000000"/>
                </a:solidFill>
                <a:latin typeface="Arial" pitchFamily="34" charset="0"/>
                <a:ea typeface="ヒラギノ角ゴ ProN W3"/>
                <a:cs typeface="ヒラギノ角ゴ ProN W3"/>
                <a:sym typeface="Arial" pitchFamily="34" charset="0"/>
              </a:defRPr>
            </a:lvl2pPr>
            <a:lvl3pPr marL="1143000" indent="-228600" defTabSz="3762375">
              <a:defRPr sz="6000">
                <a:solidFill>
                  <a:srgbClr val="000000"/>
                </a:solidFill>
                <a:latin typeface="Arial" pitchFamily="34" charset="0"/>
                <a:ea typeface="ヒラギノ角ゴ ProN W3"/>
                <a:cs typeface="ヒラギノ角ゴ ProN W3"/>
                <a:sym typeface="Arial" pitchFamily="34" charset="0"/>
              </a:defRPr>
            </a:lvl3pPr>
            <a:lvl4pPr marL="1600200" indent="-228600" defTabSz="3762375">
              <a:defRPr sz="6000">
                <a:solidFill>
                  <a:srgbClr val="000000"/>
                </a:solidFill>
                <a:latin typeface="Arial" pitchFamily="34" charset="0"/>
                <a:ea typeface="ヒラギノ角ゴ ProN W3"/>
                <a:cs typeface="ヒラギノ角ゴ ProN W3"/>
                <a:sym typeface="Arial" pitchFamily="34" charset="0"/>
              </a:defRPr>
            </a:lvl4pPr>
            <a:lvl5pPr marL="2057400" indent="-228600" defTabSz="3762375">
              <a:defRPr sz="6000">
                <a:solidFill>
                  <a:srgbClr val="000000"/>
                </a:solidFill>
                <a:latin typeface="Arial" pitchFamily="34" charset="0"/>
                <a:ea typeface="ヒラギノ角ゴ ProN W3"/>
                <a:cs typeface="ヒラギノ角ゴ ProN W3"/>
                <a:sym typeface="Arial" pitchFamily="34" charset="0"/>
              </a:defRPr>
            </a:lvl5pPr>
            <a:lvl6pPr marL="25146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6pPr>
            <a:lvl7pPr marL="29718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7pPr>
            <a:lvl8pPr marL="34290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8pPr>
            <a:lvl9pPr marL="38862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9pPr>
          </a:lstStyle>
          <a:p>
            <a:pPr algn="ctr" eaLnBrk="0" hangingPunct="0">
              <a:spcBef>
                <a:spcPct val="25000"/>
              </a:spcBef>
            </a:pPr>
            <a:r>
              <a:rPr lang="en-US" altLang="en-US" sz="3000" b="1" dirty="0" smtClean="0">
                <a:solidFill>
                  <a:srgbClr val="FFFFFF"/>
                </a:solidFill>
                <a:ea typeface="MS PGothic" pitchFamily="34" charset="-128"/>
                <a:cs typeface="Arial" pitchFamily="34" charset="0"/>
              </a:rPr>
              <a:t>Weight</a:t>
            </a: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rcRect l="1389" t="1775" r="4167" b="2"/>
          <a:stretch>
            <a:fillRect/>
          </a:stretch>
        </p:blipFill>
        <p:spPr bwMode="black">
          <a:xfrm>
            <a:off x="180110" y="2633374"/>
            <a:ext cx="4100612" cy="333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18"/>
          <p:cNvSpPr>
            <a:spLocks noChangeArrowheads="1"/>
          </p:cNvSpPr>
          <p:nvPr/>
        </p:nvSpPr>
        <p:spPr bwMode="auto">
          <a:xfrm>
            <a:off x="5161477" y="2109529"/>
            <a:ext cx="3414485" cy="498413"/>
          </a:xfrm>
          <a:prstGeom prst="rect">
            <a:avLst/>
          </a:prstGeom>
          <a:solidFill>
            <a:schemeClr val="accent2">
              <a:lumMod val="50000"/>
            </a:schemeClr>
          </a:solidFill>
          <a:ln>
            <a:noFill/>
          </a:ln>
          <a:extLst/>
        </p:spPr>
        <p:txBody>
          <a:bodyPr lIns="87303" tIns="42858" rIns="87303" bIns="42858"/>
          <a:lstStyle>
            <a:lvl1pPr defTabSz="3762375">
              <a:defRPr sz="6000">
                <a:solidFill>
                  <a:srgbClr val="000000"/>
                </a:solidFill>
                <a:latin typeface="Arial" pitchFamily="34" charset="0"/>
                <a:ea typeface="ヒラギノ角ゴ ProN W3"/>
                <a:cs typeface="ヒラギノ角ゴ ProN W3"/>
                <a:sym typeface="Arial" pitchFamily="34" charset="0"/>
              </a:defRPr>
            </a:lvl1pPr>
            <a:lvl2pPr marL="742950" indent="-285750" defTabSz="3762375">
              <a:defRPr sz="6000">
                <a:solidFill>
                  <a:srgbClr val="000000"/>
                </a:solidFill>
                <a:latin typeface="Arial" pitchFamily="34" charset="0"/>
                <a:ea typeface="ヒラギノ角ゴ ProN W3"/>
                <a:cs typeface="ヒラギノ角ゴ ProN W3"/>
                <a:sym typeface="Arial" pitchFamily="34" charset="0"/>
              </a:defRPr>
            </a:lvl2pPr>
            <a:lvl3pPr marL="1143000" indent="-228600" defTabSz="3762375">
              <a:defRPr sz="6000">
                <a:solidFill>
                  <a:srgbClr val="000000"/>
                </a:solidFill>
                <a:latin typeface="Arial" pitchFamily="34" charset="0"/>
                <a:ea typeface="ヒラギノ角ゴ ProN W3"/>
                <a:cs typeface="ヒラギノ角ゴ ProN W3"/>
                <a:sym typeface="Arial" pitchFamily="34" charset="0"/>
              </a:defRPr>
            </a:lvl3pPr>
            <a:lvl4pPr marL="1600200" indent="-228600" defTabSz="3762375">
              <a:defRPr sz="6000">
                <a:solidFill>
                  <a:srgbClr val="000000"/>
                </a:solidFill>
                <a:latin typeface="Arial" pitchFamily="34" charset="0"/>
                <a:ea typeface="ヒラギノ角ゴ ProN W3"/>
                <a:cs typeface="ヒラギノ角ゴ ProN W3"/>
                <a:sym typeface="Arial" pitchFamily="34" charset="0"/>
              </a:defRPr>
            </a:lvl4pPr>
            <a:lvl5pPr marL="2057400" indent="-228600" defTabSz="3762375">
              <a:defRPr sz="6000">
                <a:solidFill>
                  <a:srgbClr val="000000"/>
                </a:solidFill>
                <a:latin typeface="Arial" pitchFamily="34" charset="0"/>
                <a:ea typeface="ヒラギノ角ゴ ProN W3"/>
                <a:cs typeface="ヒラギノ角ゴ ProN W3"/>
                <a:sym typeface="Arial" pitchFamily="34" charset="0"/>
              </a:defRPr>
            </a:lvl5pPr>
            <a:lvl6pPr marL="25146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6pPr>
            <a:lvl7pPr marL="29718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7pPr>
            <a:lvl8pPr marL="34290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8pPr>
            <a:lvl9pPr marL="3886200" indent="-228600" defTabSz="3762375" eaLnBrk="0" fontAlgn="base" hangingPunct="0">
              <a:spcBef>
                <a:spcPct val="0"/>
              </a:spcBef>
              <a:spcAft>
                <a:spcPct val="0"/>
              </a:spcAft>
              <a:defRPr sz="6000">
                <a:solidFill>
                  <a:srgbClr val="000000"/>
                </a:solidFill>
                <a:latin typeface="Arial" pitchFamily="34" charset="0"/>
                <a:ea typeface="ヒラギノ角ゴ ProN W3"/>
                <a:cs typeface="ヒラギノ角ゴ ProN W3"/>
                <a:sym typeface="Arial" pitchFamily="34" charset="0"/>
              </a:defRPr>
            </a:lvl9pPr>
          </a:lstStyle>
          <a:p>
            <a:pPr algn="ctr" eaLnBrk="0" hangingPunct="0">
              <a:spcBef>
                <a:spcPct val="25000"/>
              </a:spcBef>
            </a:pPr>
            <a:r>
              <a:rPr lang="en-US" altLang="en-US" sz="3000" b="1" dirty="0" smtClean="0">
                <a:solidFill>
                  <a:srgbClr val="FFFFFF"/>
                </a:solidFill>
                <a:ea typeface="MS PGothic" pitchFamily="34" charset="-128"/>
                <a:cs typeface="Arial" pitchFamily="34" charset="0"/>
              </a:rPr>
              <a:t>Length</a:t>
            </a:r>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rcRect t="3661" r="6091" b="1196"/>
          <a:stretch>
            <a:fillRect/>
          </a:stretch>
        </p:blipFill>
        <p:spPr bwMode="black">
          <a:xfrm>
            <a:off x="4532149" y="2633374"/>
            <a:ext cx="4429452" cy="333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0110" y="6318486"/>
            <a:ext cx="5564600" cy="307777"/>
          </a:xfrm>
          <a:prstGeom prst="rect">
            <a:avLst/>
          </a:prstGeom>
        </p:spPr>
        <p:txBody>
          <a:bodyPr wrap="none">
            <a:spAutoFit/>
          </a:bodyPr>
          <a:lstStyle/>
          <a:p>
            <a:pPr lvl="0"/>
            <a:r>
              <a:rPr lang="en-US" sz="1400" dirty="0" smtClean="0">
                <a:solidFill>
                  <a:schemeClr val="accent1">
                    <a:lumMod val="75000"/>
                  </a:schemeClr>
                </a:solidFill>
              </a:rPr>
              <a:t>Source: Bergner</a:t>
            </a:r>
            <a:r>
              <a:rPr lang="en-US" sz="1400" dirty="0">
                <a:solidFill>
                  <a:schemeClr val="accent1">
                    <a:lumMod val="75000"/>
                  </a:schemeClr>
                </a:solidFill>
              </a:rPr>
              <a:t>, et. al. PAS Poster Presentation. Toronto,  ON, CA. 2018</a:t>
            </a:r>
          </a:p>
        </p:txBody>
      </p:sp>
    </p:spTree>
    <p:extLst>
      <p:ext uri="{BB962C8B-B14F-4D97-AF65-F5344CB8AC3E}">
        <p14:creationId xmlns:p14="http://schemas.microsoft.com/office/powerpoint/2010/main" val="139489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rmAutofit/>
          </a:bodyPr>
          <a:lstStyle/>
          <a:p>
            <a:r>
              <a:rPr lang="en-US" sz="3600" dirty="0" smtClean="0">
                <a:solidFill>
                  <a:prstClr val="white"/>
                </a:solidFill>
              </a:rPr>
              <a:t>5-year </a:t>
            </a:r>
            <a:r>
              <a:rPr lang="en-US" sz="3600" dirty="0">
                <a:solidFill>
                  <a:prstClr val="white"/>
                </a:solidFill>
              </a:rPr>
              <a:t>Outcomes of an Exclusive Human Milk Diet: </a:t>
            </a:r>
            <a:r>
              <a:rPr lang="en-US" sz="3600" b="1" dirty="0" smtClean="0">
                <a:solidFill>
                  <a:prstClr val="white"/>
                </a:solidFill>
              </a:rPr>
              <a:t>Body Composition</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496601593"/>
              </p:ext>
            </p:extLst>
          </p:nvPr>
        </p:nvGraphicFramePr>
        <p:xfrm>
          <a:off x="2583875" y="1426545"/>
          <a:ext cx="6414654" cy="1646040"/>
        </p:xfrm>
        <a:graphic>
          <a:graphicData uri="http://schemas.openxmlformats.org/drawingml/2006/table">
            <a:tbl>
              <a:tblPr bandRow="1"/>
              <a:tblGrid>
                <a:gridCol w="2910633"/>
                <a:gridCol w="1316715"/>
                <a:gridCol w="1386016"/>
                <a:gridCol w="801290"/>
              </a:tblGrid>
              <a:tr h="540801">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b="1" dirty="0" smtClean="0"/>
                        <a:t>Exclusive HM Cohort </a:t>
                      </a:r>
                    </a:p>
                    <a:p>
                      <a:pPr algn="ctr"/>
                      <a:r>
                        <a:rPr lang="en-US" sz="1400" b="1" dirty="0" smtClean="0"/>
                        <a:t>(n=31)</a:t>
                      </a:r>
                      <a:endParaRPr lang="en-US" sz="1400" b="1" dirty="0">
                        <a:solidFill>
                          <a:schemeClr val="tx1"/>
                        </a:solidFill>
                      </a:endParaRPr>
                    </a:p>
                  </a:txBody>
                  <a:tcPr marL="91439" marR="91439" marT="45735" marB="45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b="1" dirty="0" smtClean="0"/>
                        <a:t>Matched</a:t>
                      </a:r>
                      <a:r>
                        <a:rPr lang="en-US" sz="1400" b="1" baseline="0" dirty="0" smtClean="0"/>
                        <a:t> Term Controls</a:t>
                      </a:r>
                    </a:p>
                    <a:p>
                      <a:pPr algn="ctr"/>
                      <a:r>
                        <a:rPr lang="en-US" sz="1400" b="1" baseline="0" dirty="0" smtClean="0"/>
                        <a:t>(n=31)</a:t>
                      </a:r>
                      <a:endParaRPr lang="en-US" sz="1400" b="1" dirty="0">
                        <a:solidFill>
                          <a:schemeClr val="tx1"/>
                        </a:solidFill>
                      </a:endParaRPr>
                    </a:p>
                  </a:txBody>
                  <a:tcPr marL="91439" marR="91439" marT="45735" marB="45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b="1" baseline="0" dirty="0" smtClean="0"/>
                        <a:t>p-value</a:t>
                      </a:r>
                      <a:endParaRPr lang="en-US" sz="1400" b="1" baseline="0" dirty="0">
                        <a:solidFill>
                          <a:schemeClr val="tx1"/>
                        </a:solidFill>
                      </a:endParaRPr>
                    </a:p>
                  </a:txBody>
                  <a:tcPr marL="91439" marR="91439" marT="45735" marB="4573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r>
              <a:tr h="261675">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Age (y)</a:t>
                      </a:r>
                      <a:endParaRPr lang="en-US" sz="1400" b="1"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5.3 ± 0.2*</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5.3 ± 0.8</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0.904</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61675">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Weight</a:t>
                      </a:r>
                      <a:r>
                        <a:rPr lang="en-US" sz="1400" b="1" baseline="0" dirty="0" smtClean="0"/>
                        <a:t> (kg)</a:t>
                      </a:r>
                      <a:endParaRPr lang="en-US" sz="1400" b="1"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17.4 ± 2.4</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17.5</a:t>
                      </a:r>
                      <a:r>
                        <a:rPr lang="en-US" sz="1400" baseline="0" dirty="0" smtClean="0"/>
                        <a:t> </a:t>
                      </a:r>
                      <a:r>
                        <a:rPr lang="en-US" sz="1400" dirty="0" smtClean="0"/>
                        <a:t>± 2.0</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0.835</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61675">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Height (cm)</a:t>
                      </a:r>
                      <a:endParaRPr lang="en-US" sz="1400" b="1"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108.9 ± 5.5</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108.7 ± 5.5</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0.832</a:t>
                      </a:r>
                      <a:endParaRPr lang="en-US" sz="1400" dirty="0">
                        <a:solidFill>
                          <a:schemeClr val="tx1"/>
                        </a:solidFill>
                      </a:endParaRPr>
                    </a:p>
                  </a:txBody>
                  <a:tcPr marL="91439" marR="91439" marT="45735" marB="457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23078101"/>
              </p:ext>
            </p:extLst>
          </p:nvPr>
        </p:nvGraphicFramePr>
        <p:xfrm>
          <a:off x="2583875" y="3072585"/>
          <a:ext cx="6414654" cy="623062"/>
        </p:xfrm>
        <a:graphic>
          <a:graphicData uri="http://schemas.openxmlformats.org/drawingml/2006/table">
            <a:tbl>
              <a:tblPr bandRow="1"/>
              <a:tblGrid>
                <a:gridCol w="2910633"/>
                <a:gridCol w="1316715"/>
                <a:gridCol w="1386016"/>
                <a:gridCol w="801290"/>
              </a:tblGrid>
              <a:tr h="311531">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Bone Mineral Content</a:t>
                      </a:r>
                      <a:r>
                        <a:rPr lang="en-US" sz="1400" b="1" baseline="0" dirty="0" smtClean="0"/>
                        <a:t> (g)</a:t>
                      </a:r>
                      <a:endParaRPr lang="en-US" sz="1400" b="1"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659.7 ± 87.6</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646.7 ± 72.8</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0.448</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1531">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Bone Mineral Density (g/cm</a:t>
                      </a:r>
                      <a:r>
                        <a:rPr lang="en-US" sz="1400" b="1" baseline="30000" dirty="0" smtClean="0"/>
                        <a:t>2</a:t>
                      </a:r>
                      <a:r>
                        <a:rPr lang="en-US" sz="1400" b="1" baseline="0" dirty="0" smtClean="0"/>
                        <a:t>)</a:t>
                      </a:r>
                      <a:endParaRPr lang="en-US" sz="1400" b="1"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0.63</a:t>
                      </a:r>
                      <a:r>
                        <a:rPr lang="en-US" sz="1400" baseline="0" dirty="0" smtClean="0"/>
                        <a:t> </a:t>
                      </a:r>
                      <a:r>
                        <a:rPr lang="en-US" sz="1400" dirty="0" smtClean="0"/>
                        <a:t>± 0.05</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0.62 ± 0.05</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0.736</a:t>
                      </a:r>
                      <a:endParaRPr lang="en-US" sz="1400" dirty="0">
                        <a:solidFill>
                          <a:schemeClr val="tx1"/>
                        </a:solidFill>
                      </a:endParaRPr>
                    </a:p>
                  </a:txBody>
                  <a:tcPr marT="45700" marB="457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03813222"/>
              </p:ext>
            </p:extLst>
          </p:nvPr>
        </p:nvGraphicFramePr>
        <p:xfrm>
          <a:off x="2583875" y="3722273"/>
          <a:ext cx="6414654" cy="914304"/>
        </p:xfrm>
        <a:graphic>
          <a:graphicData uri="http://schemas.openxmlformats.org/drawingml/2006/table">
            <a:tbl>
              <a:tblPr bandRow="1"/>
              <a:tblGrid>
                <a:gridCol w="2910633"/>
                <a:gridCol w="1316715"/>
                <a:gridCol w="1386016"/>
                <a:gridCol w="801290"/>
              </a:tblGrid>
              <a:tr h="287859">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Fat Mass (kg)</a:t>
                      </a:r>
                      <a:endParaRPr lang="en-US" sz="1400" b="1"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4.25 ± 1.16 </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4.25 ± 0.89</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0.998</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7859">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Fat Mass Index (kg/m</a:t>
                      </a:r>
                      <a:r>
                        <a:rPr lang="en-US" sz="1400" b="1" baseline="30000" dirty="0" smtClean="0"/>
                        <a:t>2</a:t>
                      </a:r>
                      <a:r>
                        <a:rPr lang="en-US" sz="1400" b="1" baseline="0" dirty="0" smtClean="0"/>
                        <a:t>)</a:t>
                      </a:r>
                      <a:endParaRPr lang="en-US" sz="1400" b="1"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4.14 ± 1.39</a:t>
                      </a:r>
                      <a:endParaRPr lang="en-US" sz="1400"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4.23 ± 0.76</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0.765</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76997">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 Fat</a:t>
                      </a:r>
                      <a:endParaRPr lang="en-US" sz="1400" b="1"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t>24.0 ± 4.7</a:t>
                      </a:r>
                      <a:endParaRPr lang="en-US" sz="1400"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23.7 ± 4.6</a:t>
                      </a:r>
                      <a:endParaRPr lang="en-US" sz="1400"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0.801</a:t>
                      </a:r>
                      <a:endParaRPr lang="en-US" sz="1400" dirty="0" smtClean="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62390382"/>
              </p:ext>
            </p:extLst>
          </p:nvPr>
        </p:nvGraphicFramePr>
        <p:xfrm>
          <a:off x="2583875" y="4649638"/>
          <a:ext cx="6414655" cy="701507"/>
        </p:xfrm>
        <a:graphic>
          <a:graphicData uri="http://schemas.openxmlformats.org/drawingml/2006/table">
            <a:tbl>
              <a:tblPr bandRow="1"/>
              <a:tblGrid>
                <a:gridCol w="2910634"/>
                <a:gridCol w="1316715"/>
                <a:gridCol w="1386015"/>
                <a:gridCol w="801291"/>
              </a:tblGrid>
              <a:tr h="364957">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Lean Mass (kg)</a:t>
                      </a:r>
                      <a:endParaRPr lang="en-US" sz="1400" b="1"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12.78 ± 1.78</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13.05 ± 1.75</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0.402</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6550">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Lean Mass Index (kg/m</a:t>
                      </a:r>
                      <a:r>
                        <a:rPr lang="en-US" sz="1400" b="1" baseline="30000" dirty="0" smtClean="0"/>
                        <a:t>2</a:t>
                      </a:r>
                      <a:r>
                        <a:rPr lang="en-US" sz="1400" b="1" baseline="0" dirty="0" smtClean="0"/>
                        <a:t>)</a:t>
                      </a:r>
                      <a:endParaRPr lang="en-US" sz="1400" b="1"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10.69 ± 2.62</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10.94 ± 0.80</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0.581</a:t>
                      </a:r>
                      <a:endParaRPr lang="en-US" sz="1400" dirty="0">
                        <a:solidFill>
                          <a:schemeClr val="tx1"/>
                        </a:solidFill>
                      </a:endParaRPr>
                    </a:p>
                  </a:txBody>
                  <a:tcPr marL="91439" marR="91439" marT="45704" marB="457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25467785"/>
              </p:ext>
            </p:extLst>
          </p:nvPr>
        </p:nvGraphicFramePr>
        <p:xfrm>
          <a:off x="2583875" y="5304543"/>
          <a:ext cx="6414655" cy="1432688"/>
        </p:xfrm>
        <a:graphic>
          <a:graphicData uri="http://schemas.openxmlformats.org/drawingml/2006/table">
            <a:tbl>
              <a:tblPr bandRow="1"/>
              <a:tblGrid>
                <a:gridCol w="2910633"/>
                <a:gridCol w="1316715"/>
                <a:gridCol w="1386016"/>
                <a:gridCol w="801291"/>
              </a:tblGrid>
              <a:tr h="241492">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Android : </a:t>
                      </a:r>
                      <a:r>
                        <a:rPr lang="en-US" sz="1400" b="1" dirty="0" err="1" smtClean="0"/>
                        <a:t>Gynoid</a:t>
                      </a:r>
                      <a:r>
                        <a:rPr lang="en-US" sz="1400" b="1" dirty="0" smtClean="0"/>
                        <a:t> Ratio</a:t>
                      </a:r>
                      <a:endParaRPr lang="en-US" sz="1400" b="1"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0.55 ± 0.09</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0.55 ± 0.10</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0.826</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52456">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Trunk :</a:t>
                      </a:r>
                      <a:r>
                        <a:rPr lang="en-US" sz="1400" b="1" baseline="0" dirty="0" smtClean="0"/>
                        <a:t> Leg % Fat Ratio</a:t>
                      </a:r>
                      <a:endParaRPr lang="en-US" sz="1400" b="1"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0.64 ± 0.06 </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0.64 ± 0.08</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0.883</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52422">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Trunk : Limb Fat Ratio</a:t>
                      </a:r>
                      <a:endParaRPr lang="en-US" sz="1400" b="1"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0.73 ± 0.11</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0.67 ± 0.09</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b="0" dirty="0" smtClean="0"/>
                        <a:t>0.025</a:t>
                      </a:r>
                      <a:endParaRPr lang="en-US" sz="1400" b="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91610">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r>
                        <a:rPr lang="en-US" sz="1400" b="1" dirty="0" smtClean="0"/>
                        <a:t>Appendicular</a:t>
                      </a:r>
                      <a:r>
                        <a:rPr lang="en-US" sz="1400" b="1" baseline="0" dirty="0" smtClean="0"/>
                        <a:t> Fat Free Mass (kg/m</a:t>
                      </a:r>
                      <a:r>
                        <a:rPr lang="en-US" sz="1400" b="1" baseline="30000" dirty="0" smtClean="0"/>
                        <a:t>2</a:t>
                      </a:r>
                      <a:r>
                        <a:rPr lang="en-US" sz="1400" b="1" baseline="0" dirty="0" smtClean="0"/>
                        <a:t>)</a:t>
                      </a:r>
                      <a:endParaRPr lang="en-US" sz="1400" b="1"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3.89 ± 1.00</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4.15 ± 0.49</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algn="ctr"/>
                      <a:r>
                        <a:rPr lang="en-US" sz="1400" dirty="0" smtClean="0"/>
                        <a:t>0.156</a:t>
                      </a:r>
                      <a:endParaRPr lang="en-US" sz="1400" dirty="0">
                        <a:solidFill>
                          <a:schemeClr val="tx1"/>
                        </a:solidFill>
                      </a:endParaRPr>
                    </a:p>
                  </a:txBody>
                  <a:tcPr marL="91439" marR="91439" marT="45736" marB="4573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887140"/>
            <a:ext cx="2410690" cy="179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231" y="1287999"/>
            <a:ext cx="2096459" cy="332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12" name="Straight Connector 62"/>
          <p:cNvCxnSpPr>
            <a:cxnSpLocks noChangeShapeType="1"/>
          </p:cNvCxnSpPr>
          <p:nvPr/>
        </p:nvCxnSpPr>
        <p:spPr bwMode="auto">
          <a:xfrm flipH="1" flipV="1">
            <a:off x="1805131" y="5218589"/>
            <a:ext cx="778744" cy="265112"/>
          </a:xfrm>
          <a:prstGeom prst="line">
            <a:avLst/>
          </a:prstGeom>
          <a:noFill/>
          <a:ln w="38100" algn="ctr">
            <a:solidFill>
              <a:srgbClr val="C00000"/>
            </a:solidFill>
            <a:round/>
            <a:headEnd/>
            <a:tailEnd/>
          </a:ln>
          <a:extLst>
            <a:ext uri="{909E8E84-426E-40DD-AFC4-6F175D3DCCD1}">
              <a14:hiddenFill xmlns:a14="http://schemas.microsoft.com/office/drawing/2010/main">
                <a:noFill/>
              </a14:hiddenFill>
            </a:ext>
          </a:extLst>
        </p:spPr>
      </p:cxnSp>
      <p:cxnSp>
        <p:nvCxnSpPr>
          <p:cNvPr id="14" name="Straight Connector 64"/>
          <p:cNvCxnSpPr>
            <a:cxnSpLocks noChangeShapeType="1"/>
          </p:cNvCxnSpPr>
          <p:nvPr/>
        </p:nvCxnSpPr>
        <p:spPr bwMode="auto">
          <a:xfrm flipH="1">
            <a:off x="1745675" y="5483701"/>
            <a:ext cx="838200" cy="690562"/>
          </a:xfrm>
          <a:prstGeom prst="line">
            <a:avLst/>
          </a:prstGeom>
          <a:noFill/>
          <a:ln w="38100" algn="ctr">
            <a:solidFill>
              <a:srgbClr val="C00000"/>
            </a:solidFill>
            <a:round/>
            <a:headEnd/>
            <a:tailEnd/>
          </a:ln>
          <a:extLst>
            <a:ext uri="{909E8E84-426E-40DD-AFC4-6F175D3DCCD1}">
              <a14:hiddenFill xmlns:a14="http://schemas.microsoft.com/office/drawing/2010/main">
                <a:noFill/>
              </a14:hiddenFill>
            </a:ext>
          </a:extLst>
        </p:spPr>
      </p:cxnSp>
      <p:cxnSp>
        <p:nvCxnSpPr>
          <p:cNvPr id="15" name="Straight Connector 53"/>
          <p:cNvCxnSpPr>
            <a:cxnSpLocks noChangeShapeType="1"/>
            <a:stCxn id="8" idx="1"/>
          </p:cNvCxnSpPr>
          <p:nvPr/>
        </p:nvCxnSpPr>
        <p:spPr bwMode="auto">
          <a:xfrm flipH="1" flipV="1">
            <a:off x="1724891" y="3933601"/>
            <a:ext cx="858984" cy="1066790"/>
          </a:xfrm>
          <a:prstGeom prst="line">
            <a:avLst/>
          </a:prstGeom>
          <a:noFill/>
          <a:ln w="38100" algn="ctr">
            <a:solidFill>
              <a:srgbClr val="C00000"/>
            </a:solidFill>
            <a:round/>
            <a:headEnd/>
            <a:tailEnd/>
          </a:ln>
          <a:extLst>
            <a:ext uri="{909E8E84-426E-40DD-AFC4-6F175D3DCCD1}">
              <a14:hiddenFill xmlns:a14="http://schemas.microsoft.com/office/drawing/2010/main">
                <a:noFill/>
              </a14:hiddenFill>
            </a:ext>
          </a:extLst>
        </p:spPr>
      </p:cxnSp>
      <p:cxnSp>
        <p:nvCxnSpPr>
          <p:cNvPr id="17" name="Straight Connector 53"/>
          <p:cNvCxnSpPr>
            <a:cxnSpLocks noChangeShapeType="1"/>
            <a:stCxn id="7" idx="1"/>
          </p:cNvCxnSpPr>
          <p:nvPr/>
        </p:nvCxnSpPr>
        <p:spPr bwMode="auto">
          <a:xfrm flipH="1" flipV="1">
            <a:off x="1805131" y="3072585"/>
            <a:ext cx="778744" cy="1106840"/>
          </a:xfrm>
          <a:prstGeom prst="line">
            <a:avLst/>
          </a:prstGeom>
          <a:noFill/>
          <a:ln w="38100" algn="ctr">
            <a:solidFill>
              <a:srgbClr val="C00000"/>
            </a:solidFill>
            <a:round/>
            <a:headEnd/>
            <a:tailEnd/>
          </a:ln>
          <a:extLst>
            <a:ext uri="{909E8E84-426E-40DD-AFC4-6F175D3DCCD1}">
              <a14:hiddenFill xmlns:a14="http://schemas.microsoft.com/office/drawing/2010/main">
                <a:noFill/>
              </a14:hiddenFill>
            </a:ext>
          </a:extLst>
        </p:spPr>
      </p:cxnSp>
      <p:cxnSp>
        <p:nvCxnSpPr>
          <p:cNvPr id="20" name="Straight Connector 53"/>
          <p:cNvCxnSpPr>
            <a:cxnSpLocks noChangeShapeType="1"/>
          </p:cNvCxnSpPr>
          <p:nvPr/>
        </p:nvCxnSpPr>
        <p:spPr bwMode="auto">
          <a:xfrm flipH="1" flipV="1">
            <a:off x="2154382" y="2507673"/>
            <a:ext cx="429494" cy="849502"/>
          </a:xfrm>
          <a:prstGeom prst="line">
            <a:avLst/>
          </a:prstGeom>
          <a:noFill/>
          <a:ln w="38100" algn="ctr">
            <a:solidFill>
              <a:srgbClr val="C00000"/>
            </a:solidFill>
            <a:round/>
            <a:headEnd/>
            <a:tailEnd/>
          </a:ln>
          <a:extLst>
            <a:ext uri="{909E8E84-426E-40DD-AFC4-6F175D3DCCD1}">
              <a14:hiddenFill xmlns:a14="http://schemas.microsoft.com/office/drawing/2010/main">
                <a:noFill/>
              </a14:hiddenFill>
            </a:ext>
          </a:extLst>
        </p:spPr>
      </p:cxnSp>
      <p:sp>
        <p:nvSpPr>
          <p:cNvPr id="27" name="Rectangle 26"/>
          <p:cNvSpPr/>
          <p:nvPr/>
        </p:nvSpPr>
        <p:spPr>
          <a:xfrm>
            <a:off x="0" y="6667484"/>
            <a:ext cx="4421403" cy="261610"/>
          </a:xfrm>
          <a:prstGeom prst="rect">
            <a:avLst/>
          </a:prstGeom>
        </p:spPr>
        <p:txBody>
          <a:bodyPr wrap="none">
            <a:spAutoFit/>
          </a:bodyPr>
          <a:lstStyle/>
          <a:p>
            <a:pPr lvl="0"/>
            <a:r>
              <a:rPr lang="en-US" sz="1100" dirty="0" smtClean="0">
                <a:solidFill>
                  <a:prstClr val="black"/>
                </a:solidFill>
              </a:rPr>
              <a:t>Source: Bergner</a:t>
            </a:r>
            <a:r>
              <a:rPr lang="en-US" sz="1100" dirty="0">
                <a:solidFill>
                  <a:prstClr val="black"/>
                </a:solidFill>
              </a:rPr>
              <a:t>, et. al. PAS Poster Presentation. Toronto,  ON, CA. 2018</a:t>
            </a:r>
          </a:p>
        </p:txBody>
      </p:sp>
    </p:spTree>
    <p:extLst>
      <p:ext uri="{BB962C8B-B14F-4D97-AF65-F5344CB8AC3E}">
        <p14:creationId xmlns:p14="http://schemas.microsoft.com/office/powerpoint/2010/main" val="1432833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70" y="648540"/>
            <a:ext cx="8229600" cy="1143000"/>
          </a:xfrm>
        </p:spPr>
        <p:txBody>
          <a:bodyPr anchor="t">
            <a:normAutofit/>
          </a:bodyPr>
          <a:lstStyle/>
          <a:p>
            <a:r>
              <a:rPr lang="en-US" sz="3600" dirty="0" smtClean="0">
                <a:solidFill>
                  <a:prstClr val="white"/>
                </a:solidFill>
              </a:rPr>
              <a:t>5-year </a:t>
            </a:r>
            <a:r>
              <a:rPr lang="en-US" sz="3600" dirty="0">
                <a:solidFill>
                  <a:prstClr val="white"/>
                </a:solidFill>
              </a:rPr>
              <a:t>Outcomes of an Exclusive Human Milk Diet</a:t>
            </a:r>
            <a:r>
              <a:rPr lang="en-US" sz="3600" dirty="0" smtClean="0">
                <a:solidFill>
                  <a:prstClr val="white"/>
                </a:solidFill>
              </a:rPr>
              <a:t>: </a:t>
            </a:r>
            <a:r>
              <a:rPr lang="en-US" sz="3600" dirty="0">
                <a:solidFill>
                  <a:prstClr val="white"/>
                </a:solidFill>
              </a:rPr>
              <a:t>Neurodevelopment</a:t>
            </a:r>
            <a:endParaRPr lang="en-US" dirty="0">
              <a:solidFill>
                <a:schemeClr val="bg1"/>
              </a:solidFill>
            </a:endParaRPr>
          </a:p>
        </p:txBody>
      </p:sp>
      <p:graphicFrame>
        <p:nvGraphicFramePr>
          <p:cNvPr id="5" name="Group 92"/>
          <p:cNvGraphicFramePr>
            <a:graphicFrameLocks noGrp="1"/>
          </p:cNvGraphicFramePr>
          <p:nvPr>
            <p:extLst>
              <p:ext uri="{D42A27DB-BD31-4B8C-83A1-F6EECF244321}">
                <p14:modId xmlns:p14="http://schemas.microsoft.com/office/powerpoint/2010/main" val="4060037110"/>
              </p:ext>
            </p:extLst>
          </p:nvPr>
        </p:nvGraphicFramePr>
        <p:xfrm>
          <a:off x="1302846" y="1913163"/>
          <a:ext cx="6465281" cy="4227637"/>
        </p:xfrm>
        <a:graphic>
          <a:graphicData uri="http://schemas.openxmlformats.org/drawingml/2006/table">
            <a:tbl>
              <a:tblPr bandRow="1"/>
              <a:tblGrid>
                <a:gridCol w="2088783"/>
                <a:gridCol w="1591454"/>
                <a:gridCol w="1293056"/>
                <a:gridCol w="1491988"/>
              </a:tblGrid>
              <a:tr h="1261549">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endParaRPr kumimoji="0" lang="en-US" altLang="en-US" sz="13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Exclusive HM  Composite Index Score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(n=31)</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ヒラギノ角ゴ ProN W3"/>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Standard Score Range of the Mean</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ヒラギノ角ゴ ProN W3"/>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Composite Index Score &lt;70</a:t>
                      </a:r>
                      <a:r>
                        <a:rPr lang="en-US" sz="1300" b="1" baseline="30000" dirty="0" smtClean="0">
                          <a:latin typeface="+mj-lt"/>
                        </a:rPr>
                        <a:t>†</a:t>
                      </a:r>
                      <a:r>
                        <a:rPr kumimoji="0" lang="en-US" altLang="en-US" sz="1300" b="1" u="none" strike="noStrike" cap="none" normalizeH="0" baseline="0" dirty="0" smtClean="0">
                          <a:ln>
                            <a:noFill/>
                          </a:ln>
                          <a:effectLst/>
                          <a:latin typeface="+mj-lt"/>
                          <a:sym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n (%)</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ヒラギノ角ゴ ProN W3"/>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r>
              <a:tr h="564389">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b="1" u="none" strike="noStrike" cap="none" normalizeH="0" baseline="0" dirty="0" smtClean="0">
                          <a:ln>
                            <a:noFill/>
                          </a:ln>
                          <a:effectLst/>
                          <a:latin typeface="+mj-lt"/>
                          <a:sym typeface="Arial" panose="020B0604020202020204" pitchFamily="34" charset="0"/>
                        </a:rPr>
                        <a:t>Verbal Comprehension</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95 ± 25*</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3 (10)</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2013">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b="1" u="none" strike="noStrike" cap="none" normalizeH="0" baseline="0" dirty="0" smtClean="0">
                          <a:ln>
                            <a:noFill/>
                          </a:ln>
                          <a:effectLst/>
                          <a:latin typeface="+mj-lt"/>
                          <a:sym typeface="Arial" panose="020B0604020202020204" pitchFamily="34" charset="0"/>
                        </a:rPr>
                        <a:t>Visual Spatial</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95 ± 40</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1 (3)</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414937">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b="1" u="none" strike="noStrike" cap="none" normalizeH="0" baseline="0" dirty="0" smtClean="0">
                          <a:ln>
                            <a:noFill/>
                          </a:ln>
                          <a:effectLst/>
                          <a:latin typeface="+mj-lt"/>
                          <a:sym typeface="Arial" panose="020B0604020202020204" pitchFamily="34" charset="0"/>
                        </a:rPr>
                        <a:t>Fluid Reasoning</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97 ± 46 </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 </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3 (10)</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32013">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u="none" strike="noStrike" cap="none" normalizeH="0" baseline="0" dirty="0" smtClean="0">
                          <a:ln>
                            <a:noFill/>
                          </a:ln>
                          <a:effectLst/>
                          <a:latin typeface="+mj-lt"/>
                          <a:sym typeface="Arial" panose="020B0604020202020204" pitchFamily="34" charset="0"/>
                        </a:rPr>
                        <a:t>Working Memory</a:t>
                      </a:r>
                      <a:endParaRPr kumimoji="0" lang="en-US" altLang="en-US" sz="1300" b="1" i="0" u="none" strike="noStrike" cap="none" normalizeH="0" baseline="0" dirty="0" smtClean="0">
                        <a:ln>
                          <a:noFill/>
                        </a:ln>
                        <a:solidFill>
                          <a:schemeClr val="tx1"/>
                        </a:solidFill>
                        <a:effectLst/>
                        <a:latin typeface="+mj-lt"/>
                        <a:ea typeface="ヒラギノ角ゴ ProN W3"/>
                        <a:cs typeface="ヒラギノ角ゴ ProN W3"/>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94 ± 38</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1 (3)</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48452">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b="1" u="none" strike="noStrike" cap="none" normalizeH="0" baseline="0" dirty="0" smtClean="0">
                          <a:ln>
                            <a:noFill/>
                          </a:ln>
                          <a:effectLst/>
                          <a:latin typeface="+mj-lt"/>
                          <a:sym typeface="Arial" panose="020B0604020202020204" pitchFamily="34" charset="0"/>
                        </a:rPr>
                        <a:t>Processing Speed</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94 ± 41</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3 (10)</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74284">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l"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b="1" u="none" strike="noStrike" cap="none" normalizeH="0" baseline="0" dirty="0" smtClean="0">
                          <a:ln>
                            <a:noFill/>
                          </a:ln>
                          <a:effectLst/>
                          <a:latin typeface="+mj-lt"/>
                          <a:sym typeface="Arial" panose="020B0604020202020204" pitchFamily="34" charset="0"/>
                        </a:rPr>
                        <a:t>Full Scale Intelligence Quotient (IQ)</a:t>
                      </a:r>
                      <a:endParaRPr kumimoji="0" lang="en-US" altLang="en-US" sz="1300" b="1"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42422" marT="42417" marB="424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93 ± 38</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spcBef>
                          <a:spcPts val="2000"/>
                        </a:spcBef>
                        <a:buSzPct val="100000"/>
                        <a:buFont typeface="Arial" panose="020B0604020202020204" pitchFamily="34" charset="0"/>
                        <a:defRPr kumimoji="0" sz="77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lgn="l" rtl="0" eaLnBrk="1" latinLnBrk="0" hangingPunct="1">
                        <a:spcBef>
                          <a:spcPts val="1700"/>
                        </a:spcBef>
                        <a:buSzPct val="100000"/>
                        <a:buFont typeface="Arial" panose="020B0604020202020204" pitchFamily="34" charset="0"/>
                        <a:defRPr kumimoji="0" sz="6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lgn="l" rtl="0" eaLnBrk="1" latinLnBrk="0" hangingPunct="1">
                        <a:spcBef>
                          <a:spcPts val="1500"/>
                        </a:spcBef>
                        <a:buSzPct val="100000"/>
                        <a:buFont typeface="Arial" panose="020B0604020202020204" pitchFamily="34" charset="0"/>
                        <a:defRPr kumimoji="0" sz="58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lgn="l" rtl="0" eaLnBrk="1" latinLnBrk="0" hangingPunct="1">
                        <a:spcBef>
                          <a:spcPts val="1200"/>
                        </a:spcBef>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algn="l" rtl="0" eaLnBrk="0" fontAlgn="base" latinLnBrk="0" hangingPunct="0">
                        <a:spcBef>
                          <a:spcPts val="1200"/>
                        </a:spcBef>
                        <a:spcAft>
                          <a:spcPct val="0"/>
                        </a:spcAft>
                        <a:buSzPct val="100000"/>
                        <a:buFont typeface="Arial" panose="020B0604020202020204" pitchFamily="34" charset="0"/>
                        <a:defRPr kumimoji="0" sz="4900" kern="1200">
                          <a:solidFill>
                            <a:schemeClr val="tx1"/>
                          </a:solidFill>
                          <a:latin typeface="Arial" panose="020B0604020202020204" pitchFamily="34" charset="0"/>
                          <a:ea typeface="ヒラギノ角ゴ ProN W3"/>
                          <a:cs typeface="ヒラギノ角ゴ ProN W3"/>
                          <a:sym typeface="Arial" panose="020B0604020202020204" pitchFamily="34" charset="0"/>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Average</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dk1"/>
                          </a:solidFill>
                          <a:latin typeface="Arial"/>
                          <a:ea typeface="ヒラギノ角ゴ ProN W3"/>
                          <a:cs typeface="ヒラギノ角ゴ ProN W3"/>
                        </a:defRPr>
                      </a:lvl1pPr>
                      <a:lvl2pPr marL="457200" algn="l" rtl="0" eaLnBrk="1" latinLnBrk="0" hangingPunct="1">
                        <a:defRPr kumimoji="0" kern="1200">
                          <a:solidFill>
                            <a:schemeClr val="dk1"/>
                          </a:solidFill>
                          <a:latin typeface="Arial"/>
                          <a:ea typeface="ヒラギノ角ゴ ProN W3"/>
                          <a:cs typeface="ヒラギノ角ゴ ProN W3"/>
                        </a:defRPr>
                      </a:lvl2pPr>
                      <a:lvl3pPr marL="914400" algn="l" rtl="0" eaLnBrk="1" latinLnBrk="0" hangingPunct="1">
                        <a:defRPr kumimoji="0" kern="1200">
                          <a:solidFill>
                            <a:schemeClr val="dk1"/>
                          </a:solidFill>
                          <a:latin typeface="Arial"/>
                          <a:ea typeface="ヒラギノ角ゴ ProN W3"/>
                          <a:cs typeface="ヒラギノ角ゴ ProN W3"/>
                        </a:defRPr>
                      </a:lvl3pPr>
                      <a:lvl4pPr marL="1371600" algn="l" rtl="0" eaLnBrk="1" latinLnBrk="0" hangingPunct="1">
                        <a:defRPr kumimoji="0" kern="1200">
                          <a:solidFill>
                            <a:schemeClr val="dk1"/>
                          </a:solidFill>
                          <a:latin typeface="Arial"/>
                          <a:ea typeface="ヒラギノ角ゴ ProN W3"/>
                          <a:cs typeface="ヒラギノ角ゴ ProN W3"/>
                        </a:defRPr>
                      </a:lvl4pPr>
                      <a:lvl5pPr marL="1828800" algn="l" rtl="0" eaLnBrk="1" latinLnBrk="0" hangingPunct="1">
                        <a:defRPr kumimoji="0" kern="1200">
                          <a:solidFill>
                            <a:schemeClr val="dk1"/>
                          </a:solidFill>
                          <a:latin typeface="Arial"/>
                          <a:ea typeface="ヒラギノ角ゴ ProN W3"/>
                          <a:cs typeface="ヒラギノ角ゴ ProN W3"/>
                        </a:defRPr>
                      </a:lvl5pPr>
                      <a:lvl6pPr marL="2286000" algn="l" rtl="0" eaLnBrk="1" latinLnBrk="0" hangingPunct="1">
                        <a:defRPr kumimoji="0" kern="1200">
                          <a:solidFill>
                            <a:schemeClr val="dk1"/>
                          </a:solidFill>
                          <a:latin typeface="Arial"/>
                          <a:ea typeface="ヒラギノ角ゴ ProN W3"/>
                          <a:cs typeface="ヒラギノ角ゴ ProN W3"/>
                        </a:defRPr>
                      </a:lvl6pPr>
                      <a:lvl7pPr marL="2743200" algn="l" rtl="0" eaLnBrk="1" latinLnBrk="0" hangingPunct="1">
                        <a:defRPr kumimoji="0" kern="1200">
                          <a:solidFill>
                            <a:schemeClr val="dk1"/>
                          </a:solidFill>
                          <a:latin typeface="Arial"/>
                          <a:ea typeface="ヒラギノ角ゴ ProN W3"/>
                          <a:cs typeface="ヒラギノ角ゴ ProN W3"/>
                        </a:defRPr>
                      </a:lvl7pPr>
                      <a:lvl8pPr marL="3200400" algn="l" rtl="0" eaLnBrk="1" latinLnBrk="0" hangingPunct="1">
                        <a:defRPr kumimoji="0" kern="1200">
                          <a:solidFill>
                            <a:schemeClr val="dk1"/>
                          </a:solidFill>
                          <a:latin typeface="Arial"/>
                          <a:ea typeface="ヒラギノ角ゴ ProN W3"/>
                          <a:cs typeface="ヒラギノ角ゴ ProN W3"/>
                        </a:defRPr>
                      </a:lvl8pPr>
                      <a:lvl9pPr marL="3657600" algn="l" rtl="0" eaLnBrk="1" latinLnBrk="0" hangingPunct="1">
                        <a:defRPr kumimoji="0" kern="1200">
                          <a:solidFill>
                            <a:schemeClr val="dk1"/>
                          </a:solidFill>
                          <a:latin typeface="Arial"/>
                          <a:ea typeface="ヒラギノ角ゴ ProN W3"/>
                          <a:cs typeface="ヒラギノ角ゴ ProN W3"/>
                        </a:defRPr>
                      </a:lvl9pPr>
                    </a:lstStyle>
                    <a:p>
                      <a:pPr marL="0" marR="0" lvl="0" indent="0" algn="ctr" defTabSz="914400" rtl="0" eaLnBrk="1" fontAlgn="base" latinLnBrk="0" hangingPunct="1">
                        <a:lnSpc>
                          <a:spcPct val="100000"/>
                        </a:lnSpc>
                        <a:spcBef>
                          <a:spcPct val="10000"/>
                        </a:spcBef>
                        <a:spcAft>
                          <a:spcPct val="10000"/>
                        </a:spcAft>
                        <a:buClrTx/>
                        <a:buSzTx/>
                        <a:buFont typeface="Wingdings" panose="05000000000000000000" pitchFamily="2" charset="2"/>
                        <a:buNone/>
                        <a:tabLst/>
                      </a:pPr>
                      <a:r>
                        <a:rPr kumimoji="0" lang="en-US" altLang="en-US" sz="1300" u="none" strike="noStrike" cap="none" normalizeH="0" baseline="0" dirty="0" smtClean="0">
                          <a:ln>
                            <a:noFill/>
                          </a:ln>
                          <a:effectLst/>
                          <a:latin typeface="+mj-lt"/>
                          <a:sym typeface="Arial" panose="020B0604020202020204" pitchFamily="34" charset="0"/>
                        </a:rPr>
                        <a:t>3 (10)</a:t>
                      </a:r>
                      <a:endParaRPr kumimoji="0" lang="en-US" altLang="en-US" sz="1300" b="0" i="0" u="none" strike="noStrike" cap="none" normalizeH="0" baseline="0" dirty="0" smtClean="0">
                        <a:ln>
                          <a:noFill/>
                        </a:ln>
                        <a:solidFill>
                          <a:schemeClr val="tx1"/>
                        </a:solidFill>
                        <a:effectLst/>
                        <a:latin typeface="+mj-lt"/>
                        <a:ea typeface="MS PGothic" panose="020B0600070205080204" pitchFamily="34" charset="-128"/>
                        <a:cs typeface="Arial" panose="020B0604020202020204" pitchFamily="34" charset="0"/>
                        <a:sym typeface="Arial" panose="020B0604020202020204" pitchFamily="34" charset="0"/>
                      </a:endParaRPr>
                    </a:p>
                  </a:txBody>
                  <a:tcPr marL="84844" marR="84844" marT="42421" marB="424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ectangle 5"/>
          <p:cNvSpPr/>
          <p:nvPr/>
        </p:nvSpPr>
        <p:spPr>
          <a:xfrm>
            <a:off x="183911" y="6343989"/>
            <a:ext cx="5564600" cy="307777"/>
          </a:xfrm>
          <a:prstGeom prst="rect">
            <a:avLst/>
          </a:prstGeom>
        </p:spPr>
        <p:txBody>
          <a:bodyPr wrap="none">
            <a:spAutoFit/>
          </a:bodyPr>
          <a:lstStyle/>
          <a:p>
            <a:pPr lvl="0"/>
            <a:r>
              <a:rPr lang="en-US" sz="1400" dirty="0" smtClean="0">
                <a:solidFill>
                  <a:schemeClr val="accent1">
                    <a:lumMod val="75000"/>
                  </a:schemeClr>
                </a:solidFill>
              </a:rPr>
              <a:t>Source: Bergner</a:t>
            </a:r>
            <a:r>
              <a:rPr lang="en-US" sz="1400" dirty="0">
                <a:solidFill>
                  <a:schemeClr val="accent1">
                    <a:lumMod val="75000"/>
                  </a:schemeClr>
                </a:solidFill>
              </a:rPr>
              <a:t>, et. al. PAS Poster Presentation. Toronto,  ON, CA. 2018</a:t>
            </a:r>
          </a:p>
        </p:txBody>
      </p:sp>
    </p:spTree>
    <p:extLst>
      <p:ext uri="{BB962C8B-B14F-4D97-AF65-F5344CB8AC3E}">
        <p14:creationId xmlns:p14="http://schemas.microsoft.com/office/powerpoint/2010/main" val="3389560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000" dirty="0" smtClean="0">
                <a:solidFill>
                  <a:schemeClr val="bg1"/>
                </a:solidFill>
              </a:rPr>
              <a:t>Important to Remember:</a:t>
            </a:r>
            <a:endParaRPr lang="en-US" sz="4000" dirty="0">
              <a:solidFill>
                <a:schemeClr val="bg1"/>
              </a:solidFill>
            </a:endParaRPr>
          </a:p>
        </p:txBody>
      </p:sp>
      <p:sp>
        <p:nvSpPr>
          <p:cNvPr id="3" name="Content Placeholder 2"/>
          <p:cNvSpPr>
            <a:spLocks noGrp="1"/>
          </p:cNvSpPr>
          <p:nvPr>
            <p:ph idx="1"/>
          </p:nvPr>
        </p:nvSpPr>
        <p:spPr>
          <a:xfrm>
            <a:off x="457200" y="2089305"/>
            <a:ext cx="8229600" cy="3909843"/>
          </a:xfrm>
        </p:spPr>
        <p:txBody>
          <a:bodyPr/>
          <a:lstStyle/>
          <a:p>
            <a:pPr>
              <a:buFont typeface="Arial" panose="020B0604020202020204" pitchFamily="34" charset="0"/>
              <a:buChar char="•"/>
            </a:pPr>
            <a:r>
              <a:rPr lang="en-US" dirty="0" smtClean="0">
                <a:solidFill>
                  <a:schemeClr val="accent1">
                    <a:lumMod val="75000"/>
                  </a:schemeClr>
                </a:solidFill>
                <a:latin typeface="+mj-lt"/>
              </a:rPr>
              <a:t>Provide good lactation support to Mom</a:t>
            </a:r>
          </a:p>
          <a:p>
            <a:pPr>
              <a:buFont typeface="Arial" panose="020B0604020202020204" pitchFamily="34" charset="0"/>
              <a:buChar char="•"/>
            </a:pPr>
            <a:r>
              <a:rPr lang="en-US" dirty="0" smtClean="0">
                <a:solidFill>
                  <a:schemeClr val="accent1">
                    <a:lumMod val="75000"/>
                  </a:schemeClr>
                </a:solidFill>
                <a:latin typeface="+mj-lt"/>
              </a:rPr>
              <a:t>Develop </a:t>
            </a:r>
            <a:r>
              <a:rPr lang="en-US" dirty="0">
                <a:solidFill>
                  <a:schemeClr val="accent1">
                    <a:lumMod val="75000"/>
                  </a:schemeClr>
                </a:solidFill>
                <a:latin typeface="+mj-lt"/>
              </a:rPr>
              <a:t>a Protocol and try to stick to it as a group</a:t>
            </a:r>
          </a:p>
          <a:p>
            <a:pPr>
              <a:buFont typeface="Arial" panose="020B0604020202020204" pitchFamily="34" charset="0"/>
              <a:buChar char="•"/>
            </a:pPr>
            <a:r>
              <a:rPr lang="en-US" dirty="0" smtClean="0">
                <a:solidFill>
                  <a:schemeClr val="accent1">
                    <a:lumMod val="75000"/>
                  </a:schemeClr>
                </a:solidFill>
                <a:latin typeface="+mj-lt"/>
              </a:rPr>
              <a:t>Administration will want to see outcomes, so keep your data</a:t>
            </a:r>
          </a:p>
          <a:p>
            <a:pPr>
              <a:buFont typeface="Arial" panose="020B0604020202020204" pitchFamily="34" charset="0"/>
              <a:buChar char="•"/>
            </a:pPr>
            <a:r>
              <a:rPr lang="en-US" dirty="0" smtClean="0">
                <a:solidFill>
                  <a:schemeClr val="accent1">
                    <a:lumMod val="75000"/>
                  </a:schemeClr>
                </a:solidFill>
                <a:latin typeface="+mj-lt"/>
              </a:rPr>
              <a:t>Feed &amp; fortify early for best growth</a:t>
            </a:r>
          </a:p>
          <a:p>
            <a:pPr>
              <a:buFont typeface="Arial" panose="020B0604020202020204" pitchFamily="34" charset="0"/>
              <a:buChar char="•"/>
            </a:pPr>
            <a:r>
              <a:rPr lang="en-US" dirty="0" smtClean="0">
                <a:solidFill>
                  <a:schemeClr val="accent1">
                    <a:lumMod val="75000"/>
                  </a:schemeClr>
                </a:solidFill>
                <a:latin typeface="+mj-lt"/>
              </a:rPr>
              <a:t>Ensure adequate protein intake (~4 g/kg/day, </a:t>
            </a:r>
            <a:r>
              <a:rPr lang="en-US" dirty="0">
                <a:solidFill>
                  <a:schemeClr val="accent1">
                    <a:lumMod val="75000"/>
                  </a:schemeClr>
                </a:solidFill>
                <a:latin typeface="+mj-lt"/>
              </a:rPr>
              <a:t>C</a:t>
            </a:r>
            <a:r>
              <a:rPr lang="en-US" dirty="0" smtClean="0">
                <a:solidFill>
                  <a:schemeClr val="accent1">
                    <a:lumMod val="75000"/>
                  </a:schemeClr>
                </a:solidFill>
                <a:latin typeface="+mj-lt"/>
              </a:rPr>
              <a:t>oncentrate protein in PN as you wean volume)</a:t>
            </a:r>
          </a:p>
          <a:p>
            <a:pPr>
              <a:buFont typeface="Arial" panose="020B0604020202020204" pitchFamily="34" charset="0"/>
              <a:buChar char="•"/>
            </a:pPr>
            <a:r>
              <a:rPr lang="en-US" dirty="0">
                <a:solidFill>
                  <a:schemeClr val="accent1">
                    <a:lumMod val="75000"/>
                  </a:schemeClr>
                </a:solidFill>
                <a:latin typeface="+mj-lt"/>
              </a:rPr>
              <a:t>B</a:t>
            </a:r>
            <a:r>
              <a:rPr lang="en-US" dirty="0" smtClean="0">
                <a:solidFill>
                  <a:schemeClr val="accent1">
                    <a:lumMod val="75000"/>
                  </a:schemeClr>
                </a:solidFill>
                <a:latin typeface="+mj-lt"/>
              </a:rPr>
              <a:t>olus feed as possible for best growth</a:t>
            </a:r>
          </a:p>
        </p:txBody>
      </p:sp>
    </p:spTree>
    <p:extLst>
      <p:ext uri="{BB962C8B-B14F-4D97-AF65-F5344CB8AC3E}">
        <p14:creationId xmlns:p14="http://schemas.microsoft.com/office/powerpoint/2010/main" val="75309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9921" y="1725850"/>
            <a:ext cx="2753502" cy="4433888"/>
          </a:xfrm>
        </p:spPr>
      </p:pic>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56964" y="1722467"/>
            <a:ext cx="3325416"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50180" y="3172078"/>
            <a:ext cx="1140977" cy="41269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530273" y="2589450"/>
            <a:ext cx="525982" cy="25894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813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665373"/>
            <a:ext cx="8229600" cy="1143000"/>
          </a:xfrm>
        </p:spPr>
        <p:txBody>
          <a:bodyPr>
            <a:noAutofit/>
          </a:bodyPr>
          <a:lstStyle/>
          <a:p>
            <a:r>
              <a:rPr lang="en-US" sz="3400" dirty="0">
                <a:solidFill>
                  <a:schemeClr val="bg1"/>
                </a:solidFill>
              </a:rPr>
              <a:t>Human Milk and the Preterm Infant Microbiome</a:t>
            </a:r>
          </a:p>
        </p:txBody>
      </p:sp>
      <p:sp>
        <p:nvSpPr>
          <p:cNvPr id="7" name="Content Placeholder 2"/>
          <p:cNvSpPr>
            <a:spLocks noGrp="1"/>
          </p:cNvSpPr>
          <p:nvPr>
            <p:ph idx="1"/>
          </p:nvPr>
        </p:nvSpPr>
        <p:spPr>
          <a:xfrm>
            <a:off x="457200" y="2041785"/>
            <a:ext cx="8229600" cy="4389120"/>
          </a:xfrm>
        </p:spPr>
        <p:txBody>
          <a:bodyPr>
            <a:noAutofit/>
          </a:bodyPr>
          <a:lstStyle/>
          <a:p>
            <a:pPr marL="0" indent="0">
              <a:buClr>
                <a:srgbClr val="47276A"/>
              </a:buClr>
              <a:buNone/>
            </a:pPr>
            <a:r>
              <a:rPr lang="en-US" dirty="0" smtClean="0">
                <a:solidFill>
                  <a:schemeClr val="accent2">
                    <a:lumMod val="20000"/>
                    <a:lumOff val="80000"/>
                  </a:schemeClr>
                </a:solidFill>
                <a:latin typeface="+mj-lt"/>
              </a:rPr>
              <a:t>Background: </a:t>
            </a:r>
            <a:endParaRPr lang="en-US" sz="2200" dirty="0" smtClean="0">
              <a:solidFill>
                <a:schemeClr val="accent2">
                  <a:lumMod val="20000"/>
                  <a:lumOff val="80000"/>
                </a:schemeClr>
              </a:solidFill>
              <a:latin typeface="+mj-lt"/>
            </a:endParaRPr>
          </a:p>
          <a:p>
            <a:pPr>
              <a:buClr>
                <a:srgbClr val="33CC33"/>
              </a:buClr>
              <a:buFont typeface="Arial" panose="020B0604020202020204" pitchFamily="34" charset="0"/>
              <a:buChar char="•"/>
            </a:pPr>
            <a:r>
              <a:rPr lang="en-US" sz="2200" dirty="0" smtClean="0">
                <a:solidFill>
                  <a:schemeClr val="accent1">
                    <a:lumMod val="75000"/>
                  </a:schemeClr>
                </a:solidFill>
                <a:latin typeface="+mj-lt"/>
              </a:rPr>
              <a:t>Establishment of infant microbiome known to be influenced by:</a:t>
            </a:r>
          </a:p>
          <a:p>
            <a:pPr lvl="1">
              <a:buFont typeface="Wingdings" panose="05000000000000000000" pitchFamily="2" charset="2"/>
              <a:buChar char="§"/>
            </a:pPr>
            <a:r>
              <a:rPr lang="en-US" sz="1800" dirty="0">
                <a:solidFill>
                  <a:schemeClr val="accent1">
                    <a:lumMod val="75000"/>
                  </a:schemeClr>
                </a:solidFill>
                <a:latin typeface="+mj-lt"/>
              </a:rPr>
              <a:t>Mode of Birth (Vaginal </a:t>
            </a:r>
            <a:r>
              <a:rPr lang="en-US" sz="1800" dirty="0" smtClean="0">
                <a:solidFill>
                  <a:schemeClr val="accent1">
                    <a:lumMod val="75000"/>
                  </a:schemeClr>
                </a:solidFill>
                <a:latin typeface="+mj-lt"/>
              </a:rPr>
              <a:t>vs. </a:t>
            </a:r>
            <a:r>
              <a:rPr lang="en-US" sz="1800" dirty="0">
                <a:solidFill>
                  <a:schemeClr val="accent1">
                    <a:lumMod val="75000"/>
                  </a:schemeClr>
                </a:solidFill>
                <a:latin typeface="+mj-lt"/>
              </a:rPr>
              <a:t>C-Section)</a:t>
            </a:r>
          </a:p>
          <a:p>
            <a:pPr lvl="1">
              <a:buFont typeface="Wingdings" panose="05000000000000000000" pitchFamily="2" charset="2"/>
              <a:buChar char="§"/>
            </a:pPr>
            <a:r>
              <a:rPr lang="en-US" sz="1800" dirty="0">
                <a:solidFill>
                  <a:schemeClr val="accent1">
                    <a:lumMod val="75000"/>
                  </a:schemeClr>
                </a:solidFill>
                <a:latin typeface="+mj-lt"/>
              </a:rPr>
              <a:t>Antibiotic Administration</a:t>
            </a:r>
          </a:p>
          <a:p>
            <a:pPr lvl="1">
              <a:buFont typeface="Wingdings" panose="05000000000000000000" pitchFamily="2" charset="2"/>
              <a:buChar char="§"/>
            </a:pPr>
            <a:r>
              <a:rPr lang="en-US" sz="1800" dirty="0">
                <a:solidFill>
                  <a:schemeClr val="accent1">
                    <a:lumMod val="75000"/>
                  </a:schemeClr>
                </a:solidFill>
                <a:latin typeface="+mj-lt"/>
              </a:rPr>
              <a:t>Environment of Care</a:t>
            </a:r>
          </a:p>
          <a:p>
            <a:pPr lvl="1">
              <a:buFont typeface="Wingdings" panose="05000000000000000000" pitchFamily="2" charset="2"/>
              <a:buChar char="§"/>
            </a:pPr>
            <a:r>
              <a:rPr lang="en-US" sz="1800" dirty="0">
                <a:solidFill>
                  <a:schemeClr val="accent1">
                    <a:lumMod val="75000"/>
                  </a:schemeClr>
                </a:solidFill>
                <a:latin typeface="+mj-lt"/>
              </a:rPr>
              <a:t>Nutritional Exposures </a:t>
            </a:r>
            <a:r>
              <a:rPr lang="en-US" sz="1800" dirty="0" smtClean="0">
                <a:solidFill>
                  <a:schemeClr val="accent1">
                    <a:lumMod val="75000"/>
                  </a:schemeClr>
                </a:solidFill>
                <a:latin typeface="+mj-lt"/>
              </a:rPr>
              <a:t>(especially </a:t>
            </a:r>
            <a:r>
              <a:rPr lang="en-US" sz="1800" dirty="0">
                <a:solidFill>
                  <a:schemeClr val="accent1">
                    <a:lumMod val="75000"/>
                  </a:schemeClr>
                </a:solidFill>
                <a:latin typeface="+mj-lt"/>
              </a:rPr>
              <a:t>Breastfeeding</a:t>
            </a:r>
            <a:r>
              <a:rPr lang="en-US" sz="1800" dirty="0" smtClean="0">
                <a:solidFill>
                  <a:schemeClr val="accent1">
                    <a:lumMod val="75000"/>
                  </a:schemeClr>
                </a:solidFill>
                <a:latin typeface="+mj-lt"/>
              </a:rPr>
              <a:t>)</a:t>
            </a:r>
          </a:p>
          <a:p>
            <a:pPr>
              <a:buClr>
                <a:srgbClr val="33CC33"/>
              </a:buClr>
              <a:buFont typeface="Arial" panose="020B0604020202020204" pitchFamily="34" charset="0"/>
              <a:buChar char="•"/>
            </a:pPr>
            <a:r>
              <a:rPr lang="en-US" sz="2200" dirty="0" smtClean="0">
                <a:solidFill>
                  <a:schemeClr val="accent1">
                    <a:lumMod val="75000"/>
                  </a:schemeClr>
                </a:solidFill>
                <a:latin typeface="+mj-lt"/>
              </a:rPr>
              <a:t>Preterm Infants also influenced by Gestational Age at Birth and Postnatal Age at time of testing  </a:t>
            </a:r>
          </a:p>
          <a:p>
            <a:pPr>
              <a:buClr>
                <a:srgbClr val="33CC33"/>
              </a:buClr>
              <a:buFont typeface="Arial" panose="020B0604020202020204" pitchFamily="34" charset="0"/>
              <a:buChar char="•"/>
            </a:pPr>
            <a:r>
              <a:rPr lang="en-US" sz="2200" dirty="0" smtClean="0">
                <a:solidFill>
                  <a:schemeClr val="accent1">
                    <a:lumMod val="75000"/>
                  </a:schemeClr>
                </a:solidFill>
                <a:latin typeface="+mj-lt"/>
              </a:rPr>
              <a:t>Breastfed full-term infants have “better” bacteria and improved Immune Systems</a:t>
            </a:r>
          </a:p>
          <a:p>
            <a:pPr>
              <a:buClr>
                <a:srgbClr val="33CC33"/>
              </a:buClr>
              <a:buFont typeface="Arial" panose="020B0604020202020204" pitchFamily="34" charset="0"/>
              <a:buChar char="•"/>
            </a:pPr>
            <a:r>
              <a:rPr lang="en-US" sz="2200" dirty="0" smtClean="0">
                <a:solidFill>
                  <a:schemeClr val="accent1">
                    <a:lumMod val="75000"/>
                  </a:schemeClr>
                </a:solidFill>
                <a:latin typeface="+mj-lt"/>
              </a:rPr>
              <a:t>Preterm Infants commonly have Intestinal </a:t>
            </a:r>
            <a:r>
              <a:rPr lang="en-US" sz="2200" dirty="0" err="1" smtClean="0">
                <a:solidFill>
                  <a:schemeClr val="accent1">
                    <a:lumMod val="75000"/>
                  </a:schemeClr>
                </a:solidFill>
                <a:latin typeface="+mj-lt"/>
              </a:rPr>
              <a:t>Dysbiosis</a:t>
            </a:r>
            <a:r>
              <a:rPr lang="en-US" sz="2200" dirty="0" smtClean="0">
                <a:solidFill>
                  <a:schemeClr val="accent1">
                    <a:lumMod val="75000"/>
                  </a:schemeClr>
                </a:solidFill>
                <a:latin typeface="+mj-lt"/>
              </a:rPr>
              <a:t>, problematic for short- &amp; long-term health, thought to increase risk of NEC</a:t>
            </a:r>
          </a:p>
          <a:p>
            <a:pPr lvl="1">
              <a:buClr>
                <a:srgbClr val="33CC33"/>
              </a:buClr>
              <a:buFont typeface="Arial" panose="020B0604020202020204" pitchFamily="34" charset="0"/>
              <a:buChar char="•"/>
            </a:pPr>
            <a:endParaRPr lang="en-US" sz="2200" dirty="0" smtClean="0">
              <a:solidFill>
                <a:schemeClr val="accent1">
                  <a:lumMod val="75000"/>
                </a:schemeClr>
              </a:solidFill>
            </a:endParaRPr>
          </a:p>
          <a:p>
            <a:pPr>
              <a:buClr>
                <a:srgbClr val="33CC33"/>
              </a:buClr>
              <a:buFont typeface="Arial" panose="020B0604020202020204" pitchFamily="34" charset="0"/>
              <a:buChar char="•"/>
            </a:pPr>
            <a:endParaRPr lang="en-US" sz="2400" dirty="0" smtClean="0">
              <a:solidFill>
                <a:srgbClr val="47276A"/>
              </a:solidFill>
            </a:endParaRPr>
          </a:p>
        </p:txBody>
      </p:sp>
    </p:spTree>
    <p:extLst>
      <p:ext uri="{BB962C8B-B14F-4D97-AF65-F5344CB8AC3E}">
        <p14:creationId xmlns:p14="http://schemas.microsoft.com/office/powerpoint/2010/main" val="1111352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19067" y="340256"/>
            <a:ext cx="5237279" cy="836762"/>
          </a:xfrm>
        </p:spPr>
        <p:txBody>
          <a:bodyPr anchor="b">
            <a:normAutofit/>
          </a:bodyPr>
          <a:lstStyle/>
          <a:p>
            <a:pPr eaLnBrk="1" hangingPunct="1"/>
            <a:r>
              <a:rPr lang="en-US" sz="3600" dirty="0" smtClean="0">
                <a:solidFill>
                  <a:schemeClr val="bg1"/>
                </a:solidFill>
              </a:rPr>
              <a:t>References</a:t>
            </a:r>
          </a:p>
        </p:txBody>
      </p:sp>
      <p:sp>
        <p:nvSpPr>
          <p:cNvPr id="3" name="Content Placeholder 2"/>
          <p:cNvSpPr>
            <a:spLocks noGrp="1"/>
          </p:cNvSpPr>
          <p:nvPr>
            <p:ph idx="1"/>
          </p:nvPr>
        </p:nvSpPr>
        <p:spPr>
          <a:xfrm>
            <a:off x="0" y="1433756"/>
            <a:ext cx="9144000" cy="5155052"/>
          </a:xfrm>
        </p:spPr>
        <p:txBody>
          <a:bodyPr anchor="t">
            <a:noAutofit/>
          </a:bodyPr>
          <a:lstStyle/>
          <a:p>
            <a:pPr marL="342900" indent="-342900" defTabSz="404813">
              <a:lnSpc>
                <a:spcPct val="120000"/>
              </a:lnSpc>
              <a:defRPr/>
            </a:pPr>
            <a:r>
              <a:rPr lang="en-US" sz="1200" dirty="0">
                <a:solidFill>
                  <a:schemeClr val="accent1">
                    <a:lumMod val="75000"/>
                  </a:schemeClr>
                </a:solidFill>
                <a:latin typeface="+mj-lt"/>
              </a:rPr>
              <a:t>Bergner, et. al. </a:t>
            </a:r>
            <a:r>
              <a:rPr lang="en-US" altLang="en-US" sz="1200" dirty="0">
                <a:solidFill>
                  <a:schemeClr val="accent1">
                    <a:lumMod val="75000"/>
                  </a:schemeClr>
                </a:solidFill>
                <a:latin typeface="+mj-lt"/>
                <a:cs typeface="Arial" panose="020B0604020202020204" pitchFamily="34" charset="0"/>
              </a:rPr>
              <a:t>5 Year Outcomes of an Exclusive Human Milk Diet: Growth, Body Composition, and </a:t>
            </a:r>
            <a:r>
              <a:rPr lang="en-US" altLang="en-US" sz="1200" dirty="0" smtClean="0">
                <a:solidFill>
                  <a:schemeClr val="accent1">
                    <a:lumMod val="75000"/>
                  </a:schemeClr>
                </a:solidFill>
                <a:latin typeface="+mj-lt"/>
                <a:cs typeface="Arial" panose="020B0604020202020204" pitchFamily="34" charset="0"/>
              </a:rPr>
              <a:t>Neurodevelopment</a:t>
            </a:r>
            <a:r>
              <a:rPr lang="es-ES_tradnl" altLang="en-US" sz="1200" dirty="0" smtClean="0">
                <a:solidFill>
                  <a:schemeClr val="accent1">
                    <a:lumMod val="75000"/>
                  </a:schemeClr>
                </a:solidFill>
                <a:latin typeface="+mj-lt"/>
                <a:cs typeface="Arial" panose="020B0604020202020204" pitchFamily="34" charset="0"/>
              </a:rPr>
              <a:t>. </a:t>
            </a:r>
            <a:r>
              <a:rPr lang="en-US" sz="1200" i="1" dirty="0" smtClean="0">
                <a:solidFill>
                  <a:schemeClr val="accent1">
                    <a:lumMod val="75000"/>
                  </a:schemeClr>
                </a:solidFill>
                <a:latin typeface="+mj-lt"/>
              </a:rPr>
              <a:t>PAS </a:t>
            </a:r>
            <a:r>
              <a:rPr lang="en-US" sz="1200" i="1" dirty="0">
                <a:solidFill>
                  <a:schemeClr val="accent1">
                    <a:lumMod val="75000"/>
                  </a:schemeClr>
                </a:solidFill>
                <a:latin typeface="+mj-lt"/>
              </a:rPr>
              <a:t>Poster Presentation</a:t>
            </a:r>
            <a:r>
              <a:rPr lang="en-US" sz="1200" dirty="0">
                <a:solidFill>
                  <a:schemeClr val="accent1">
                    <a:lumMod val="75000"/>
                  </a:schemeClr>
                </a:solidFill>
                <a:latin typeface="+mj-lt"/>
              </a:rPr>
              <a:t>. Toronto,  ON, CA. </a:t>
            </a:r>
            <a:r>
              <a:rPr lang="en-US" sz="1200" dirty="0" smtClean="0">
                <a:solidFill>
                  <a:schemeClr val="accent1">
                    <a:lumMod val="75000"/>
                  </a:schemeClr>
                </a:solidFill>
                <a:latin typeface="+mj-lt"/>
              </a:rPr>
              <a:t>2018</a:t>
            </a:r>
          </a:p>
          <a:p>
            <a:pPr marL="342900" indent="-342900" defTabSz="404813">
              <a:lnSpc>
                <a:spcPct val="120000"/>
              </a:lnSpc>
              <a:defRPr/>
            </a:pPr>
            <a:r>
              <a:rPr lang="en-US" sz="1200" dirty="0" smtClean="0">
                <a:solidFill>
                  <a:schemeClr val="accent1">
                    <a:lumMod val="75000"/>
                  </a:schemeClr>
                </a:solidFill>
                <a:latin typeface="+mj-lt"/>
              </a:rPr>
              <a:t>Bisquera JA, Cooper TR, </a:t>
            </a:r>
            <a:r>
              <a:rPr lang="en-US" sz="1200" dirty="0" err="1" smtClean="0">
                <a:solidFill>
                  <a:schemeClr val="accent1">
                    <a:lumMod val="75000"/>
                  </a:schemeClr>
                </a:solidFill>
                <a:latin typeface="+mj-lt"/>
              </a:rPr>
              <a:t>Berseth</a:t>
            </a:r>
            <a:r>
              <a:rPr lang="en-US" sz="1200" dirty="0" smtClean="0">
                <a:solidFill>
                  <a:schemeClr val="accent1">
                    <a:lumMod val="75000"/>
                  </a:schemeClr>
                </a:solidFill>
                <a:latin typeface="+mj-lt"/>
              </a:rPr>
              <a:t> CL. Impact of  necrotizing enterocolitis on length of stay and hospital charges in very low birth weight infants. </a:t>
            </a:r>
            <a:r>
              <a:rPr lang="en-US" sz="1200" i="1" dirty="0" smtClean="0">
                <a:solidFill>
                  <a:schemeClr val="accent1">
                    <a:lumMod val="75000"/>
                  </a:schemeClr>
                </a:solidFill>
                <a:latin typeface="+mj-lt"/>
              </a:rPr>
              <a:t>Pediatrics</a:t>
            </a:r>
            <a:r>
              <a:rPr lang="en-US" sz="1200" dirty="0" smtClean="0">
                <a:solidFill>
                  <a:schemeClr val="accent1">
                    <a:lumMod val="75000"/>
                  </a:schemeClr>
                </a:solidFill>
                <a:latin typeface="+mj-lt"/>
              </a:rPr>
              <a:t>. 2002; 109: 423-42.  </a:t>
            </a:r>
          </a:p>
          <a:p>
            <a:pPr marL="342900" indent="-342900" defTabSz="404813">
              <a:lnSpc>
                <a:spcPct val="120000"/>
              </a:lnSpc>
              <a:defRPr/>
            </a:pPr>
            <a:r>
              <a:rPr lang="en-US" sz="1200" dirty="0" smtClean="0">
                <a:solidFill>
                  <a:schemeClr val="accent1">
                    <a:lumMod val="75000"/>
                  </a:schemeClr>
                </a:solidFill>
                <a:latin typeface="+mj-lt"/>
              </a:rPr>
              <a:t>Sullivan S, et. al. An Exclusive Human Milk-Based Diet IS Associated with a Lower Rate of Necrotizing Enterocolitis that a Diet of Human Milk and Bovine Milk-Based Products. </a:t>
            </a:r>
            <a:r>
              <a:rPr lang="en-US" sz="1200" i="1" dirty="0" smtClean="0">
                <a:solidFill>
                  <a:schemeClr val="accent1">
                    <a:lumMod val="75000"/>
                  </a:schemeClr>
                </a:solidFill>
                <a:latin typeface="+mj-lt"/>
              </a:rPr>
              <a:t>J </a:t>
            </a:r>
            <a:r>
              <a:rPr lang="en-US" sz="1200" i="1" dirty="0" err="1" smtClean="0">
                <a:solidFill>
                  <a:schemeClr val="accent1">
                    <a:lumMod val="75000"/>
                  </a:schemeClr>
                </a:solidFill>
                <a:latin typeface="+mj-lt"/>
              </a:rPr>
              <a:t>Pediatr</a:t>
            </a:r>
            <a:r>
              <a:rPr lang="en-US" sz="1200" dirty="0" smtClean="0">
                <a:solidFill>
                  <a:schemeClr val="accent1">
                    <a:lumMod val="75000"/>
                  </a:schemeClr>
                </a:solidFill>
                <a:latin typeface="+mj-lt"/>
              </a:rPr>
              <a:t>. 2010;156:562-7.</a:t>
            </a:r>
          </a:p>
          <a:p>
            <a:pPr marL="342900" indent="-342900" defTabSz="404813">
              <a:lnSpc>
                <a:spcPct val="120000"/>
              </a:lnSpc>
              <a:defRPr/>
            </a:pPr>
            <a:r>
              <a:rPr lang="en-US" sz="1200" dirty="0">
                <a:solidFill>
                  <a:schemeClr val="accent1">
                    <a:lumMod val="75000"/>
                  </a:schemeClr>
                </a:solidFill>
                <a:latin typeface="+mj-lt"/>
              </a:rPr>
              <a:t>Rogers SP, et.al. Continuous Feedings of Fortified Human Milk Lead to Nutrient Losses of Fat, Calcium and Phosphorous. </a:t>
            </a:r>
            <a:r>
              <a:rPr lang="en-US" sz="1200" i="1" dirty="0">
                <a:solidFill>
                  <a:schemeClr val="accent1">
                    <a:lumMod val="75000"/>
                  </a:schemeClr>
                </a:solidFill>
                <a:latin typeface="+mj-lt"/>
              </a:rPr>
              <a:t>Nutrients.</a:t>
            </a:r>
            <a:r>
              <a:rPr lang="en-US" sz="1200" dirty="0">
                <a:solidFill>
                  <a:schemeClr val="accent1">
                    <a:lumMod val="75000"/>
                  </a:schemeClr>
                </a:solidFill>
                <a:latin typeface="+mj-lt"/>
              </a:rPr>
              <a:t> 2010: 2: 230-240</a:t>
            </a:r>
            <a:r>
              <a:rPr lang="en-US" sz="1200" dirty="0" smtClean="0">
                <a:solidFill>
                  <a:schemeClr val="accent1">
                    <a:lumMod val="75000"/>
                  </a:schemeClr>
                </a:solidFill>
                <a:latin typeface="+mj-lt"/>
              </a:rPr>
              <a:t>.</a:t>
            </a:r>
          </a:p>
          <a:p>
            <a:pPr marL="342900" indent="-342900" defTabSz="404813">
              <a:lnSpc>
                <a:spcPct val="120000"/>
              </a:lnSpc>
              <a:defRPr/>
            </a:pPr>
            <a:r>
              <a:rPr lang="en-US" sz="1200" dirty="0" err="1" smtClean="0">
                <a:solidFill>
                  <a:schemeClr val="accent1">
                    <a:lumMod val="75000"/>
                  </a:schemeClr>
                </a:solidFill>
                <a:latin typeface="+mj-lt"/>
              </a:rPr>
              <a:t>Viadyanathan</a:t>
            </a:r>
            <a:r>
              <a:rPr lang="en-US" sz="1200" dirty="0" smtClean="0">
                <a:solidFill>
                  <a:schemeClr val="accent1">
                    <a:lumMod val="75000"/>
                  </a:schemeClr>
                </a:solidFill>
                <a:latin typeface="+mj-lt"/>
              </a:rPr>
              <a:t> G, Hay JW, Kim JH. Cost of necrotizing enterocolitis and cost-effectiveness of exclusively human milk based products in feeding extremely premature infants. </a:t>
            </a:r>
            <a:r>
              <a:rPr lang="en-US" sz="1200" i="1" dirty="0" smtClean="0">
                <a:solidFill>
                  <a:schemeClr val="accent1">
                    <a:lumMod val="75000"/>
                  </a:schemeClr>
                </a:solidFill>
                <a:latin typeface="+mj-lt"/>
              </a:rPr>
              <a:t>Breastfeed Med. </a:t>
            </a:r>
            <a:r>
              <a:rPr lang="en-US" sz="1200" dirty="0" smtClean="0">
                <a:solidFill>
                  <a:schemeClr val="accent1">
                    <a:lumMod val="75000"/>
                  </a:schemeClr>
                </a:solidFill>
                <a:latin typeface="+mj-lt"/>
              </a:rPr>
              <a:t>2011; 6: 1-9.</a:t>
            </a:r>
            <a:endParaRPr lang="en-US" sz="1200" dirty="0">
              <a:solidFill>
                <a:schemeClr val="accent1">
                  <a:lumMod val="75000"/>
                </a:schemeClr>
              </a:solidFill>
              <a:latin typeface="+mj-lt"/>
            </a:endParaRPr>
          </a:p>
          <a:p>
            <a:pPr marL="342900" indent="-342900" defTabSz="404813">
              <a:lnSpc>
                <a:spcPct val="120000"/>
              </a:lnSpc>
              <a:defRPr/>
            </a:pPr>
            <a:r>
              <a:rPr lang="en-US" sz="1200" dirty="0" err="1" smtClean="0">
                <a:solidFill>
                  <a:schemeClr val="accent1">
                    <a:lumMod val="75000"/>
                  </a:schemeClr>
                </a:solidFill>
                <a:latin typeface="+mj-lt"/>
              </a:rPr>
              <a:t>Neu</a:t>
            </a:r>
            <a:r>
              <a:rPr lang="en-US" sz="1200" dirty="0" smtClean="0">
                <a:solidFill>
                  <a:schemeClr val="accent1">
                    <a:lumMod val="75000"/>
                  </a:schemeClr>
                </a:solidFill>
                <a:latin typeface="+mj-lt"/>
              </a:rPr>
              <a:t> </a:t>
            </a:r>
            <a:r>
              <a:rPr lang="en-US" sz="1200" dirty="0">
                <a:solidFill>
                  <a:schemeClr val="accent1">
                    <a:lumMod val="75000"/>
                  </a:schemeClr>
                </a:solidFill>
                <a:latin typeface="+mj-lt"/>
              </a:rPr>
              <a:t>J, Walker AW. Necrotizing Enterocolitis.</a:t>
            </a:r>
            <a:r>
              <a:rPr lang="en-US" sz="1200" i="1" dirty="0">
                <a:solidFill>
                  <a:schemeClr val="accent1">
                    <a:lumMod val="75000"/>
                  </a:schemeClr>
                </a:solidFill>
                <a:latin typeface="+mj-lt"/>
              </a:rPr>
              <a:t> N </a:t>
            </a:r>
            <a:r>
              <a:rPr lang="en-US" sz="1200" i="1" dirty="0" err="1">
                <a:solidFill>
                  <a:schemeClr val="accent1">
                    <a:lumMod val="75000"/>
                  </a:schemeClr>
                </a:solidFill>
                <a:latin typeface="+mj-lt"/>
              </a:rPr>
              <a:t>Engl</a:t>
            </a:r>
            <a:r>
              <a:rPr lang="en-US" sz="1200" i="1" dirty="0">
                <a:solidFill>
                  <a:schemeClr val="accent1">
                    <a:lumMod val="75000"/>
                  </a:schemeClr>
                </a:solidFill>
                <a:latin typeface="+mj-lt"/>
              </a:rPr>
              <a:t> J Med. </a:t>
            </a:r>
            <a:r>
              <a:rPr lang="en-US" sz="1200" dirty="0">
                <a:solidFill>
                  <a:schemeClr val="accent1">
                    <a:lumMod val="75000"/>
                  </a:schemeClr>
                </a:solidFill>
                <a:latin typeface="+mj-lt"/>
              </a:rPr>
              <a:t>2011; 364: </a:t>
            </a:r>
            <a:r>
              <a:rPr lang="en-US" sz="1200" dirty="0" smtClean="0">
                <a:solidFill>
                  <a:schemeClr val="accent1">
                    <a:lumMod val="75000"/>
                  </a:schemeClr>
                </a:solidFill>
                <a:latin typeface="+mj-lt"/>
              </a:rPr>
              <a:t>255-64.</a:t>
            </a:r>
          </a:p>
          <a:p>
            <a:pPr marL="342900" indent="-342900" defTabSz="404813">
              <a:lnSpc>
                <a:spcPct val="120000"/>
              </a:lnSpc>
              <a:defRPr/>
            </a:pPr>
            <a:r>
              <a:rPr lang="en-US" sz="1200" dirty="0" err="1" smtClean="0">
                <a:solidFill>
                  <a:schemeClr val="accent1">
                    <a:lumMod val="75000"/>
                  </a:schemeClr>
                </a:solidFill>
                <a:latin typeface="+mj-lt"/>
              </a:rPr>
              <a:t>Ganapathy</a:t>
            </a:r>
            <a:r>
              <a:rPr lang="en-US" sz="1200" dirty="0" smtClean="0">
                <a:solidFill>
                  <a:schemeClr val="accent1">
                    <a:lumMod val="75000"/>
                  </a:schemeClr>
                </a:solidFill>
                <a:latin typeface="+mj-lt"/>
              </a:rPr>
              <a:t> </a:t>
            </a:r>
            <a:r>
              <a:rPr lang="en-US" sz="1200" dirty="0">
                <a:solidFill>
                  <a:schemeClr val="accent1">
                    <a:lumMod val="75000"/>
                  </a:schemeClr>
                </a:solidFill>
                <a:latin typeface="+mj-lt"/>
              </a:rPr>
              <a:t>V, et.al. Costs of Necrotizing Enterocolitis and Cost-Effectiveness of Exclusively Human Milk-Based Products in Feeding Extremely Premature Infants. </a:t>
            </a:r>
            <a:r>
              <a:rPr lang="en-US" sz="1200" i="1" dirty="0">
                <a:solidFill>
                  <a:schemeClr val="accent1">
                    <a:lumMod val="75000"/>
                  </a:schemeClr>
                </a:solidFill>
                <a:latin typeface="+mj-lt"/>
              </a:rPr>
              <a:t>Breastfeeding </a:t>
            </a:r>
            <a:r>
              <a:rPr lang="en-US" sz="1200" i="1" dirty="0" smtClean="0">
                <a:solidFill>
                  <a:schemeClr val="accent1">
                    <a:lumMod val="75000"/>
                  </a:schemeClr>
                </a:solidFill>
                <a:latin typeface="+mj-lt"/>
              </a:rPr>
              <a:t>Med.</a:t>
            </a:r>
            <a:r>
              <a:rPr lang="en-US" sz="1200" dirty="0" smtClean="0">
                <a:solidFill>
                  <a:schemeClr val="accent1">
                    <a:lumMod val="75000"/>
                  </a:schemeClr>
                </a:solidFill>
                <a:latin typeface="+mj-lt"/>
              </a:rPr>
              <a:t>2012;7:29-37.</a:t>
            </a:r>
          </a:p>
          <a:p>
            <a:pPr marL="342900" indent="-342900" defTabSz="404813">
              <a:lnSpc>
                <a:spcPct val="120000"/>
              </a:lnSpc>
              <a:defRPr/>
            </a:pPr>
            <a:r>
              <a:rPr lang="en-US" sz="1200" dirty="0" smtClean="0">
                <a:solidFill>
                  <a:schemeClr val="accent1">
                    <a:lumMod val="75000"/>
                  </a:schemeClr>
                </a:solidFill>
                <a:latin typeface="+mj-lt"/>
              </a:rPr>
              <a:t>Breastfeeding </a:t>
            </a:r>
            <a:r>
              <a:rPr lang="en-US" sz="1200" dirty="0">
                <a:solidFill>
                  <a:schemeClr val="accent1">
                    <a:lumMod val="75000"/>
                  </a:schemeClr>
                </a:solidFill>
                <a:latin typeface="+mj-lt"/>
              </a:rPr>
              <a:t>and the Use of Human Milk. AAP Policy Statement. </a:t>
            </a:r>
            <a:r>
              <a:rPr lang="en-US" sz="1200" i="1" dirty="0">
                <a:solidFill>
                  <a:schemeClr val="accent1">
                    <a:lumMod val="75000"/>
                  </a:schemeClr>
                </a:solidFill>
                <a:latin typeface="+mj-lt"/>
              </a:rPr>
              <a:t>Pediatrics.</a:t>
            </a:r>
            <a:r>
              <a:rPr lang="en-US" sz="1200" dirty="0">
                <a:solidFill>
                  <a:schemeClr val="accent1">
                    <a:lumMod val="75000"/>
                  </a:schemeClr>
                </a:solidFill>
                <a:latin typeface="+mj-lt"/>
              </a:rPr>
              <a:t> 2012;129(3):</a:t>
            </a:r>
            <a:r>
              <a:rPr lang="en-US" sz="1200" dirty="0" smtClean="0">
                <a:solidFill>
                  <a:schemeClr val="accent1">
                    <a:lumMod val="75000"/>
                  </a:schemeClr>
                </a:solidFill>
                <a:latin typeface="+mj-lt"/>
              </a:rPr>
              <a:t>e827-e841.</a:t>
            </a:r>
          </a:p>
          <a:p>
            <a:pPr marL="342900" indent="-342900" defTabSz="404813">
              <a:lnSpc>
                <a:spcPct val="120000"/>
              </a:lnSpc>
              <a:defRPr/>
            </a:pPr>
            <a:r>
              <a:rPr lang="en-US" sz="1200" dirty="0" smtClean="0">
                <a:solidFill>
                  <a:schemeClr val="accent1">
                    <a:lumMod val="75000"/>
                  </a:schemeClr>
                </a:solidFill>
                <a:latin typeface="+mj-lt"/>
              </a:rPr>
              <a:t>Bhatia</a:t>
            </a:r>
            <a:r>
              <a:rPr lang="en-US" sz="1200" dirty="0">
                <a:solidFill>
                  <a:schemeClr val="accent1">
                    <a:lumMod val="75000"/>
                  </a:schemeClr>
                </a:solidFill>
                <a:latin typeface="+mj-lt"/>
              </a:rPr>
              <a:t>, J. Human milk and the premature infant. </a:t>
            </a:r>
            <a:r>
              <a:rPr lang="en-US" sz="1200" i="1" dirty="0">
                <a:solidFill>
                  <a:schemeClr val="accent1">
                    <a:lumMod val="75000"/>
                  </a:schemeClr>
                </a:solidFill>
                <a:latin typeface="+mj-lt"/>
              </a:rPr>
              <a:t>Ann </a:t>
            </a:r>
            <a:r>
              <a:rPr lang="en-US" sz="1200" i="1" dirty="0" err="1">
                <a:solidFill>
                  <a:schemeClr val="accent1">
                    <a:lumMod val="75000"/>
                  </a:schemeClr>
                </a:solidFill>
                <a:latin typeface="+mj-lt"/>
              </a:rPr>
              <a:t>Nutr</a:t>
            </a:r>
            <a:r>
              <a:rPr lang="en-US" sz="1200" i="1" dirty="0">
                <a:solidFill>
                  <a:schemeClr val="accent1">
                    <a:lumMod val="75000"/>
                  </a:schemeClr>
                </a:solidFill>
                <a:latin typeface="+mj-lt"/>
              </a:rPr>
              <a:t> </a:t>
            </a:r>
            <a:r>
              <a:rPr lang="en-US" sz="1200" i="1" dirty="0" err="1">
                <a:solidFill>
                  <a:schemeClr val="accent1">
                    <a:lumMod val="75000"/>
                  </a:schemeClr>
                </a:solidFill>
                <a:latin typeface="+mj-lt"/>
              </a:rPr>
              <a:t>Metab</a:t>
            </a:r>
            <a:r>
              <a:rPr lang="en-US" sz="1200" dirty="0">
                <a:solidFill>
                  <a:schemeClr val="accent1">
                    <a:lumMod val="75000"/>
                  </a:schemeClr>
                </a:solidFill>
                <a:latin typeface="+mj-lt"/>
              </a:rPr>
              <a:t>. 2013; 62 (suppl. 3): 8-14</a:t>
            </a:r>
            <a:r>
              <a:rPr lang="en-US" sz="1200" b="1" dirty="0">
                <a:solidFill>
                  <a:schemeClr val="accent1">
                    <a:lumMod val="75000"/>
                  </a:schemeClr>
                </a:solidFill>
                <a:latin typeface="+mj-lt"/>
              </a:rPr>
              <a:t>. </a:t>
            </a:r>
            <a:endParaRPr lang="en-US" sz="1200" dirty="0">
              <a:solidFill>
                <a:schemeClr val="accent1">
                  <a:lumMod val="75000"/>
                </a:schemeClr>
              </a:solidFill>
              <a:latin typeface="+mj-lt"/>
            </a:endParaRPr>
          </a:p>
          <a:p>
            <a:pPr marL="342900" indent="-342900" defTabSz="404813">
              <a:lnSpc>
                <a:spcPct val="120000"/>
              </a:lnSpc>
              <a:defRPr/>
            </a:pPr>
            <a:r>
              <a:rPr lang="en-US" sz="1200" dirty="0" err="1" smtClean="0">
                <a:solidFill>
                  <a:schemeClr val="accent1">
                    <a:lumMod val="75000"/>
                  </a:schemeClr>
                </a:solidFill>
                <a:latin typeface="+mj-lt"/>
              </a:rPr>
              <a:t>Cristofalo</a:t>
            </a:r>
            <a:r>
              <a:rPr lang="en-US" sz="1200" dirty="0" smtClean="0">
                <a:solidFill>
                  <a:schemeClr val="accent1">
                    <a:lumMod val="75000"/>
                  </a:schemeClr>
                </a:solidFill>
                <a:latin typeface="+mj-lt"/>
              </a:rPr>
              <a:t> </a:t>
            </a:r>
            <a:r>
              <a:rPr lang="en-US" sz="1200" dirty="0">
                <a:solidFill>
                  <a:schemeClr val="accent1">
                    <a:lumMod val="75000"/>
                  </a:schemeClr>
                </a:solidFill>
                <a:latin typeface="+mj-lt"/>
              </a:rPr>
              <a:t>EA, et.al. Randomized Trial of Exclusive Human Milk versus Preterm Formula Diets in Extremely Premature Infants. </a:t>
            </a:r>
            <a:r>
              <a:rPr lang="en-US" sz="1200" i="1" dirty="0">
                <a:solidFill>
                  <a:schemeClr val="accent1">
                    <a:lumMod val="75000"/>
                  </a:schemeClr>
                </a:solidFill>
                <a:latin typeface="+mj-lt"/>
              </a:rPr>
              <a:t>J </a:t>
            </a:r>
            <a:r>
              <a:rPr lang="en-US" sz="1200" i="1" dirty="0" err="1">
                <a:solidFill>
                  <a:schemeClr val="accent1">
                    <a:lumMod val="75000"/>
                  </a:schemeClr>
                </a:solidFill>
                <a:latin typeface="+mj-lt"/>
              </a:rPr>
              <a:t>Pediatr</a:t>
            </a:r>
            <a:r>
              <a:rPr lang="en-US" sz="1200" i="1" dirty="0">
                <a:solidFill>
                  <a:schemeClr val="accent1">
                    <a:lumMod val="75000"/>
                  </a:schemeClr>
                </a:solidFill>
                <a:latin typeface="+mj-lt"/>
              </a:rPr>
              <a:t>.</a:t>
            </a:r>
            <a:r>
              <a:rPr lang="en-US" sz="1200" dirty="0">
                <a:solidFill>
                  <a:schemeClr val="accent1">
                    <a:lumMod val="75000"/>
                  </a:schemeClr>
                </a:solidFill>
                <a:latin typeface="+mj-lt"/>
              </a:rPr>
              <a:t> </a:t>
            </a:r>
            <a:r>
              <a:rPr lang="en-US" sz="1200" dirty="0" smtClean="0">
                <a:solidFill>
                  <a:schemeClr val="accent1">
                    <a:lumMod val="75000"/>
                  </a:schemeClr>
                </a:solidFill>
                <a:latin typeface="+mj-lt"/>
              </a:rPr>
              <a:t>2013;163:1592-5.</a:t>
            </a:r>
          </a:p>
          <a:p>
            <a:pPr marL="342900" indent="-342900" defTabSz="404813">
              <a:lnSpc>
                <a:spcPct val="120000"/>
              </a:lnSpc>
              <a:defRPr/>
            </a:pPr>
            <a:r>
              <a:rPr lang="en-US" sz="1200" dirty="0">
                <a:solidFill>
                  <a:schemeClr val="accent1">
                    <a:lumMod val="75000"/>
                  </a:schemeClr>
                </a:solidFill>
                <a:latin typeface="+mj-lt"/>
              </a:rPr>
              <a:t>Hair AB, et. al. Human milk feeding supports adequate </a:t>
            </a:r>
            <a:r>
              <a:rPr lang="en-US" sz="1200" dirty="0" smtClean="0">
                <a:solidFill>
                  <a:schemeClr val="accent1">
                    <a:lumMod val="75000"/>
                  </a:schemeClr>
                </a:solidFill>
                <a:latin typeface="+mj-lt"/>
              </a:rPr>
              <a:t>growth in </a:t>
            </a:r>
            <a:r>
              <a:rPr lang="en-US" sz="1200" dirty="0">
                <a:solidFill>
                  <a:schemeClr val="accent1">
                    <a:lumMod val="75000"/>
                  </a:schemeClr>
                </a:solidFill>
                <a:latin typeface="+mj-lt"/>
              </a:rPr>
              <a:t>infants ≤ 1250 grams birth </a:t>
            </a:r>
            <a:r>
              <a:rPr lang="en-US" sz="1200" dirty="0" smtClean="0">
                <a:solidFill>
                  <a:schemeClr val="accent1">
                    <a:lumMod val="75000"/>
                  </a:schemeClr>
                </a:solidFill>
                <a:latin typeface="+mj-lt"/>
              </a:rPr>
              <a:t>weight. </a:t>
            </a:r>
            <a:r>
              <a:rPr lang="en-US" sz="1200" i="1" dirty="0" smtClean="0">
                <a:solidFill>
                  <a:schemeClr val="accent1">
                    <a:lumMod val="75000"/>
                  </a:schemeClr>
                </a:solidFill>
                <a:latin typeface="+mj-lt"/>
              </a:rPr>
              <a:t>BMC </a:t>
            </a:r>
            <a:r>
              <a:rPr lang="en-US" sz="1200" i="1" dirty="0">
                <a:solidFill>
                  <a:schemeClr val="accent1">
                    <a:lumMod val="75000"/>
                  </a:schemeClr>
                </a:solidFill>
                <a:latin typeface="+mj-lt"/>
              </a:rPr>
              <a:t>Research </a:t>
            </a:r>
            <a:r>
              <a:rPr lang="en-US" sz="1200" i="1" dirty="0" smtClean="0">
                <a:solidFill>
                  <a:schemeClr val="accent1">
                    <a:lumMod val="75000"/>
                  </a:schemeClr>
                </a:solidFill>
                <a:latin typeface="+mj-lt"/>
              </a:rPr>
              <a:t>Notes.</a:t>
            </a:r>
            <a:r>
              <a:rPr lang="en-US" sz="1200" dirty="0" smtClean="0">
                <a:solidFill>
                  <a:schemeClr val="accent1">
                    <a:lumMod val="75000"/>
                  </a:schemeClr>
                </a:solidFill>
                <a:latin typeface="+mj-lt"/>
              </a:rPr>
              <a:t>2013;6:459</a:t>
            </a:r>
          </a:p>
          <a:p>
            <a:pPr marL="342900" indent="-342900" defTabSz="404813">
              <a:lnSpc>
                <a:spcPct val="120000"/>
              </a:lnSpc>
              <a:defRPr/>
            </a:pPr>
            <a:r>
              <a:rPr lang="en-US" sz="1200" dirty="0" smtClean="0">
                <a:solidFill>
                  <a:schemeClr val="accent1">
                    <a:lumMod val="75000"/>
                  </a:schemeClr>
                </a:solidFill>
                <a:latin typeface="+mj-lt"/>
              </a:rPr>
              <a:t>Meredith-Dennis L, et. al</a:t>
            </a:r>
            <a:r>
              <a:rPr lang="en-US" sz="1200" dirty="0">
                <a:solidFill>
                  <a:schemeClr val="accent1">
                    <a:lumMod val="75000"/>
                  </a:schemeClr>
                </a:solidFill>
                <a:latin typeface="+mj-lt"/>
              </a:rPr>
              <a:t>. Composition and Variation </a:t>
            </a:r>
            <a:r>
              <a:rPr lang="en-US" sz="1200" dirty="0" smtClean="0">
                <a:solidFill>
                  <a:schemeClr val="accent1">
                    <a:lumMod val="75000"/>
                  </a:schemeClr>
                </a:solidFill>
                <a:latin typeface="+mj-lt"/>
              </a:rPr>
              <a:t>of Macronutrients</a:t>
            </a:r>
            <a:r>
              <a:rPr lang="en-US" sz="1200" dirty="0">
                <a:solidFill>
                  <a:schemeClr val="accent1">
                    <a:lumMod val="75000"/>
                  </a:schemeClr>
                </a:solidFill>
                <a:latin typeface="+mj-lt"/>
              </a:rPr>
              <a:t>, Immune </a:t>
            </a:r>
            <a:r>
              <a:rPr lang="en-US" sz="1200" dirty="0" smtClean="0">
                <a:solidFill>
                  <a:schemeClr val="accent1">
                    <a:lumMod val="75000"/>
                  </a:schemeClr>
                </a:solidFill>
                <a:latin typeface="+mj-lt"/>
              </a:rPr>
              <a:t>Proteins, and </a:t>
            </a:r>
            <a:r>
              <a:rPr lang="en-US" sz="1200" dirty="0">
                <a:solidFill>
                  <a:schemeClr val="accent1">
                    <a:lumMod val="75000"/>
                  </a:schemeClr>
                </a:solidFill>
                <a:latin typeface="+mj-lt"/>
              </a:rPr>
              <a:t>Human Milk </a:t>
            </a:r>
            <a:r>
              <a:rPr lang="en-US" sz="1200" dirty="0" smtClean="0">
                <a:solidFill>
                  <a:schemeClr val="accent1">
                    <a:lumMod val="75000"/>
                  </a:schemeClr>
                </a:solidFill>
                <a:latin typeface="+mj-lt"/>
              </a:rPr>
              <a:t>Oligosaccharides in </a:t>
            </a:r>
            <a:r>
              <a:rPr lang="en-US" sz="1200" dirty="0">
                <a:solidFill>
                  <a:schemeClr val="accent1">
                    <a:lumMod val="75000"/>
                  </a:schemeClr>
                </a:solidFill>
                <a:latin typeface="+mj-lt"/>
              </a:rPr>
              <a:t>Human Milk From Nonprofit </a:t>
            </a:r>
            <a:r>
              <a:rPr lang="en-US" sz="1200" dirty="0" smtClean="0">
                <a:solidFill>
                  <a:schemeClr val="accent1">
                    <a:lumMod val="75000"/>
                  </a:schemeClr>
                </a:solidFill>
                <a:latin typeface="+mj-lt"/>
              </a:rPr>
              <a:t>and Commercial </a:t>
            </a:r>
            <a:r>
              <a:rPr lang="en-US" sz="1200" dirty="0">
                <a:solidFill>
                  <a:schemeClr val="accent1">
                    <a:lumMod val="75000"/>
                  </a:schemeClr>
                </a:solidFill>
                <a:latin typeface="+mj-lt"/>
              </a:rPr>
              <a:t>Milk </a:t>
            </a:r>
            <a:r>
              <a:rPr lang="en-US" sz="1200" dirty="0" smtClean="0">
                <a:solidFill>
                  <a:schemeClr val="accent1">
                    <a:lumMod val="75000"/>
                  </a:schemeClr>
                </a:solidFill>
                <a:latin typeface="+mj-lt"/>
              </a:rPr>
              <a:t>Banks. </a:t>
            </a:r>
            <a:r>
              <a:rPr lang="en-US" sz="1200" i="1" dirty="0" smtClean="0">
                <a:solidFill>
                  <a:schemeClr val="accent1">
                    <a:lumMod val="75000"/>
                  </a:schemeClr>
                </a:solidFill>
                <a:latin typeface="+mj-lt"/>
              </a:rPr>
              <a:t>J Hum </a:t>
            </a:r>
            <a:r>
              <a:rPr lang="en-US" sz="1200" i="1" dirty="0" err="1" smtClean="0">
                <a:solidFill>
                  <a:schemeClr val="accent1">
                    <a:lumMod val="75000"/>
                  </a:schemeClr>
                </a:solidFill>
                <a:latin typeface="+mj-lt"/>
              </a:rPr>
              <a:t>Lact</a:t>
            </a:r>
            <a:r>
              <a:rPr lang="en-US" sz="1200" i="1" dirty="0" smtClean="0">
                <a:solidFill>
                  <a:schemeClr val="accent1">
                    <a:lumMod val="75000"/>
                  </a:schemeClr>
                </a:solidFill>
                <a:latin typeface="+mj-lt"/>
              </a:rPr>
              <a:t>. </a:t>
            </a:r>
            <a:r>
              <a:rPr lang="en-US" sz="1200" dirty="0">
                <a:solidFill>
                  <a:schemeClr val="accent1">
                    <a:lumMod val="75000"/>
                  </a:schemeClr>
                </a:solidFill>
                <a:latin typeface="+mj-lt"/>
              </a:rPr>
              <a:t>2017; DOI: </a:t>
            </a:r>
            <a:r>
              <a:rPr lang="en-US" sz="1200" dirty="0" smtClean="0">
                <a:solidFill>
                  <a:schemeClr val="accent1">
                    <a:lumMod val="75000"/>
                  </a:schemeClr>
                </a:solidFill>
                <a:latin typeface="+mj-lt"/>
              </a:rPr>
              <a:t>10.1177/0890334417710635.</a:t>
            </a:r>
          </a:p>
          <a:p>
            <a:pPr marL="342900" indent="-342900" defTabSz="404813">
              <a:lnSpc>
                <a:spcPct val="120000"/>
              </a:lnSpc>
              <a:defRPr/>
            </a:pPr>
            <a:endParaRPr lang="en-US" sz="1400" dirty="0" smtClean="0">
              <a:solidFill>
                <a:schemeClr val="accent1">
                  <a:lumMod val="75000"/>
                </a:schemeClr>
              </a:solidFill>
            </a:endParaRPr>
          </a:p>
          <a:p>
            <a:pPr marL="342900" indent="-342900" defTabSz="404813">
              <a:lnSpc>
                <a:spcPct val="120000"/>
              </a:lnSpc>
              <a:defRPr/>
            </a:pPr>
            <a:endParaRPr lang="en-US" sz="1600" dirty="0" smtClean="0">
              <a:solidFill>
                <a:schemeClr val="accent1">
                  <a:lumMod val="75000"/>
                </a:schemeClr>
              </a:solidFill>
            </a:endParaRPr>
          </a:p>
        </p:txBody>
      </p:sp>
    </p:spTree>
    <p:extLst>
      <p:ext uri="{BB962C8B-B14F-4D97-AF65-F5344CB8AC3E}">
        <p14:creationId xmlns:p14="http://schemas.microsoft.com/office/powerpoint/2010/main" val="2986356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36159" y="647542"/>
            <a:ext cx="5237279" cy="836762"/>
          </a:xfrm>
        </p:spPr>
        <p:txBody>
          <a:bodyPr anchor="b">
            <a:normAutofit/>
          </a:bodyPr>
          <a:lstStyle/>
          <a:p>
            <a:pPr eaLnBrk="1" hangingPunct="1"/>
            <a:r>
              <a:rPr lang="en-US" sz="3600" dirty="0" smtClean="0">
                <a:solidFill>
                  <a:schemeClr val="bg1"/>
                </a:solidFill>
              </a:rPr>
              <a:t>References</a:t>
            </a:r>
          </a:p>
        </p:txBody>
      </p:sp>
      <p:sp>
        <p:nvSpPr>
          <p:cNvPr id="3" name="Content Placeholder 2"/>
          <p:cNvSpPr>
            <a:spLocks noGrp="1"/>
          </p:cNvSpPr>
          <p:nvPr>
            <p:ph idx="1"/>
          </p:nvPr>
        </p:nvSpPr>
        <p:spPr>
          <a:xfrm>
            <a:off x="0" y="1529000"/>
            <a:ext cx="9144000" cy="5145265"/>
          </a:xfrm>
        </p:spPr>
        <p:txBody>
          <a:bodyPr anchor="t">
            <a:noAutofit/>
          </a:bodyPr>
          <a:lstStyle/>
          <a:p>
            <a:pPr marL="342900" indent="-342900" defTabSz="404813">
              <a:lnSpc>
                <a:spcPct val="120000"/>
              </a:lnSpc>
              <a:defRPr/>
            </a:pPr>
            <a:r>
              <a:rPr lang="en-US" sz="1200" dirty="0">
                <a:solidFill>
                  <a:schemeClr val="accent1">
                    <a:lumMod val="75000"/>
                  </a:schemeClr>
                </a:solidFill>
                <a:latin typeface="+mj-lt"/>
              </a:rPr>
              <a:t>Parra-</a:t>
            </a:r>
            <a:r>
              <a:rPr lang="en-US" sz="1200" dirty="0" err="1">
                <a:solidFill>
                  <a:schemeClr val="accent1">
                    <a:lumMod val="75000"/>
                  </a:schemeClr>
                </a:solidFill>
                <a:latin typeface="+mj-lt"/>
              </a:rPr>
              <a:t>Llorca</a:t>
            </a:r>
            <a:r>
              <a:rPr lang="en-US" sz="1200" dirty="0">
                <a:solidFill>
                  <a:schemeClr val="accent1">
                    <a:lumMod val="75000"/>
                  </a:schemeClr>
                </a:solidFill>
                <a:latin typeface="+mj-lt"/>
              </a:rPr>
              <a:t>, et.al. Preterm Gut Microbiome Depending on Feeding : Significance of Donor Human </a:t>
            </a:r>
            <a:r>
              <a:rPr lang="en-US" sz="1200" dirty="0" err="1">
                <a:solidFill>
                  <a:schemeClr val="accent1">
                    <a:lumMod val="75000"/>
                  </a:schemeClr>
                </a:solidFill>
                <a:latin typeface="+mj-lt"/>
              </a:rPr>
              <a:t>Milk.</a:t>
            </a:r>
            <a:r>
              <a:rPr lang="en-US" sz="1200" i="1" dirty="0" err="1">
                <a:solidFill>
                  <a:schemeClr val="accent1">
                    <a:lumMod val="75000"/>
                  </a:schemeClr>
                </a:solidFill>
                <a:latin typeface="+mj-lt"/>
              </a:rPr>
              <a:t>Front.Microbiol</a:t>
            </a:r>
            <a:r>
              <a:rPr lang="en-US" sz="1200" dirty="0">
                <a:solidFill>
                  <a:schemeClr val="accent1">
                    <a:lumMod val="75000"/>
                  </a:schemeClr>
                </a:solidFill>
                <a:latin typeface="+mj-lt"/>
              </a:rPr>
              <a:t>. 2018;DOI:10.3389/fmicb.2018.-1376.</a:t>
            </a:r>
          </a:p>
          <a:p>
            <a:pPr marL="342900" indent="-342900" defTabSz="404813">
              <a:lnSpc>
                <a:spcPct val="120000"/>
              </a:lnSpc>
              <a:defRPr/>
            </a:pPr>
            <a:r>
              <a:rPr lang="en-US" sz="1200" dirty="0" smtClean="0">
                <a:solidFill>
                  <a:schemeClr val="accent1">
                    <a:lumMod val="75000"/>
                  </a:schemeClr>
                </a:solidFill>
                <a:latin typeface="+mj-lt"/>
              </a:rPr>
              <a:t>Patel </a:t>
            </a:r>
            <a:r>
              <a:rPr lang="en-US" sz="1200" dirty="0">
                <a:solidFill>
                  <a:schemeClr val="accent1">
                    <a:lumMod val="75000"/>
                  </a:schemeClr>
                </a:solidFill>
                <a:latin typeface="+mj-lt"/>
              </a:rPr>
              <a:t>AL, et. Al. Impact of Early Human Milk on Sepsis and Health-Care Costs in Very Low Birth Weight Infants. </a:t>
            </a:r>
            <a:r>
              <a:rPr lang="en-US" sz="1200" i="1" dirty="0">
                <a:solidFill>
                  <a:schemeClr val="accent1">
                    <a:lumMod val="75000"/>
                  </a:schemeClr>
                </a:solidFill>
                <a:latin typeface="+mj-lt"/>
              </a:rPr>
              <a:t>J </a:t>
            </a:r>
            <a:r>
              <a:rPr lang="en-US" sz="1200" i="1" dirty="0" err="1">
                <a:solidFill>
                  <a:schemeClr val="accent1">
                    <a:lumMod val="75000"/>
                  </a:schemeClr>
                </a:solidFill>
                <a:latin typeface="+mj-lt"/>
              </a:rPr>
              <a:t>Pernatol</a:t>
            </a:r>
            <a:r>
              <a:rPr lang="en-US" sz="1200" i="1" dirty="0">
                <a:solidFill>
                  <a:schemeClr val="accent1">
                    <a:lumMod val="75000"/>
                  </a:schemeClr>
                </a:solidFill>
                <a:latin typeface="+mj-lt"/>
              </a:rPr>
              <a:t>.</a:t>
            </a:r>
            <a:r>
              <a:rPr lang="en-US" sz="1200" dirty="0">
                <a:solidFill>
                  <a:schemeClr val="accent1">
                    <a:lumMod val="75000"/>
                  </a:schemeClr>
                </a:solidFill>
                <a:latin typeface="+mj-lt"/>
              </a:rPr>
              <a:t> </a:t>
            </a:r>
            <a:r>
              <a:rPr lang="en-US" sz="1200" dirty="0" smtClean="0">
                <a:solidFill>
                  <a:schemeClr val="accent1">
                    <a:lumMod val="75000"/>
                  </a:schemeClr>
                </a:solidFill>
                <a:latin typeface="+mj-lt"/>
              </a:rPr>
              <a:t>2013;33:514-519.</a:t>
            </a:r>
          </a:p>
          <a:p>
            <a:pPr marL="342900" indent="-342900" defTabSz="404813">
              <a:lnSpc>
                <a:spcPct val="120000"/>
              </a:lnSpc>
              <a:defRPr/>
            </a:pPr>
            <a:r>
              <a:rPr lang="en-US" sz="1200" dirty="0" smtClean="0">
                <a:solidFill>
                  <a:schemeClr val="accent1">
                    <a:lumMod val="75000"/>
                  </a:schemeClr>
                </a:solidFill>
                <a:latin typeface="+mj-lt"/>
              </a:rPr>
              <a:t>National </a:t>
            </a:r>
            <a:r>
              <a:rPr lang="en-US" sz="1200" dirty="0">
                <a:solidFill>
                  <a:schemeClr val="accent1">
                    <a:lumMod val="75000"/>
                  </a:schemeClr>
                </a:solidFill>
                <a:latin typeface="+mj-lt"/>
              </a:rPr>
              <a:t>Center for Health Statistics. March of Dimes </a:t>
            </a:r>
            <a:r>
              <a:rPr lang="en-US" sz="1200" i="1" dirty="0">
                <a:solidFill>
                  <a:schemeClr val="accent1">
                    <a:lumMod val="75000"/>
                  </a:schemeClr>
                </a:solidFill>
                <a:latin typeface="+mj-lt"/>
              </a:rPr>
              <a:t>Peristatistics</a:t>
            </a:r>
            <a:r>
              <a:rPr lang="en-US" sz="1200" dirty="0">
                <a:solidFill>
                  <a:schemeClr val="accent1">
                    <a:lumMod val="75000"/>
                  </a:schemeClr>
                </a:solidFill>
                <a:latin typeface="+mj-lt"/>
              </a:rPr>
              <a:t>, 2013. http://</a:t>
            </a:r>
            <a:r>
              <a:rPr lang="en-US" sz="1200" dirty="0" smtClean="0">
                <a:solidFill>
                  <a:schemeClr val="accent1">
                    <a:lumMod val="75000"/>
                  </a:schemeClr>
                </a:solidFill>
                <a:latin typeface="+mj-lt"/>
              </a:rPr>
              <a:t>www.marchofdimes.com/Peristats/pdflib/195/99.pdf. </a:t>
            </a:r>
            <a:r>
              <a:rPr lang="en-US" sz="1200" dirty="0">
                <a:solidFill>
                  <a:schemeClr val="accent1">
                    <a:lumMod val="75000"/>
                  </a:schemeClr>
                </a:solidFill>
                <a:latin typeface="+mj-lt"/>
              </a:rPr>
              <a:t>Accessed September 29, </a:t>
            </a:r>
            <a:r>
              <a:rPr lang="en-US" sz="1200" dirty="0" smtClean="0">
                <a:solidFill>
                  <a:schemeClr val="accent1">
                    <a:lumMod val="75000"/>
                  </a:schemeClr>
                </a:solidFill>
                <a:latin typeface="+mj-lt"/>
              </a:rPr>
              <a:t>2014.</a:t>
            </a:r>
          </a:p>
          <a:p>
            <a:pPr marL="342900" indent="-342900" defTabSz="404813">
              <a:lnSpc>
                <a:spcPct val="120000"/>
              </a:lnSpc>
              <a:defRPr/>
            </a:pPr>
            <a:r>
              <a:rPr lang="en-US" sz="1200" dirty="0" smtClean="0">
                <a:solidFill>
                  <a:schemeClr val="accent1">
                    <a:lumMod val="75000"/>
                  </a:schemeClr>
                </a:solidFill>
                <a:latin typeface="+mj-lt"/>
              </a:rPr>
              <a:t>Abrams </a:t>
            </a:r>
            <a:r>
              <a:rPr lang="en-US" sz="1200" dirty="0">
                <a:solidFill>
                  <a:schemeClr val="accent1">
                    <a:lumMod val="75000"/>
                  </a:schemeClr>
                </a:solidFill>
                <a:latin typeface="+mj-lt"/>
              </a:rPr>
              <a:t>SA, et. Al. Greater Mortality and Morbidity in Extremely Preterm Infants Fed a Diet containing Cow Milk Protein Products. </a:t>
            </a:r>
            <a:r>
              <a:rPr lang="en-US" sz="1200" i="1" dirty="0">
                <a:solidFill>
                  <a:schemeClr val="accent1">
                    <a:lumMod val="75000"/>
                  </a:schemeClr>
                </a:solidFill>
                <a:latin typeface="+mj-lt"/>
              </a:rPr>
              <a:t>Breastfeeding Medicine</a:t>
            </a:r>
            <a:r>
              <a:rPr lang="en-US" sz="1200" dirty="0">
                <a:solidFill>
                  <a:schemeClr val="accent1">
                    <a:lumMod val="75000"/>
                  </a:schemeClr>
                </a:solidFill>
                <a:latin typeface="+mj-lt"/>
              </a:rPr>
              <a:t>. </a:t>
            </a:r>
            <a:r>
              <a:rPr lang="en-US" sz="1200" dirty="0" smtClean="0">
                <a:solidFill>
                  <a:schemeClr val="accent1">
                    <a:lumMod val="75000"/>
                  </a:schemeClr>
                </a:solidFill>
                <a:latin typeface="+mj-lt"/>
              </a:rPr>
              <a:t>2014;9:1-5</a:t>
            </a:r>
          </a:p>
          <a:p>
            <a:pPr marL="342900" indent="-342900" defTabSz="404813">
              <a:lnSpc>
                <a:spcPct val="120000"/>
              </a:lnSpc>
              <a:defRPr/>
            </a:pPr>
            <a:r>
              <a:rPr lang="en-US" sz="1200" dirty="0" smtClean="0">
                <a:solidFill>
                  <a:schemeClr val="accent1">
                    <a:lumMod val="75000"/>
                  </a:schemeClr>
                </a:solidFill>
                <a:latin typeface="+mj-lt"/>
              </a:rPr>
              <a:t>Huston RK, et. </a:t>
            </a:r>
            <a:r>
              <a:rPr lang="en-US" sz="1200" dirty="0">
                <a:solidFill>
                  <a:schemeClr val="accent1">
                    <a:lumMod val="75000"/>
                  </a:schemeClr>
                </a:solidFill>
                <a:latin typeface="+mj-lt"/>
              </a:rPr>
              <a:t>al. Decreasing Necrotizing Enterocolitis </a:t>
            </a:r>
            <a:r>
              <a:rPr lang="en-US" sz="1200" dirty="0" smtClean="0">
                <a:solidFill>
                  <a:schemeClr val="accent1">
                    <a:lumMod val="75000"/>
                  </a:schemeClr>
                </a:solidFill>
                <a:latin typeface="+mj-lt"/>
              </a:rPr>
              <a:t>and Gastrointestinal </a:t>
            </a:r>
            <a:r>
              <a:rPr lang="en-US" sz="1200" dirty="0">
                <a:solidFill>
                  <a:schemeClr val="accent1">
                    <a:lumMod val="75000"/>
                  </a:schemeClr>
                </a:solidFill>
                <a:latin typeface="+mj-lt"/>
              </a:rPr>
              <a:t>Bleeding in </a:t>
            </a:r>
            <a:r>
              <a:rPr lang="en-US" sz="1200" dirty="0" smtClean="0">
                <a:solidFill>
                  <a:schemeClr val="accent1">
                    <a:lumMod val="75000"/>
                  </a:schemeClr>
                </a:solidFill>
                <a:latin typeface="+mj-lt"/>
              </a:rPr>
              <a:t>the Neonatal Intensive </a:t>
            </a:r>
            <a:r>
              <a:rPr lang="en-US" sz="1200" dirty="0">
                <a:solidFill>
                  <a:schemeClr val="accent1">
                    <a:lumMod val="75000"/>
                  </a:schemeClr>
                </a:solidFill>
                <a:latin typeface="+mj-lt"/>
              </a:rPr>
              <a:t>Care </a:t>
            </a:r>
            <a:r>
              <a:rPr lang="en-US" sz="1200" dirty="0" smtClean="0">
                <a:solidFill>
                  <a:schemeClr val="accent1">
                    <a:lumMod val="75000"/>
                  </a:schemeClr>
                </a:solidFill>
                <a:latin typeface="+mj-lt"/>
              </a:rPr>
              <a:t>Unit The </a:t>
            </a:r>
            <a:r>
              <a:rPr lang="en-US" sz="1200" dirty="0">
                <a:solidFill>
                  <a:schemeClr val="accent1">
                    <a:lumMod val="75000"/>
                  </a:schemeClr>
                </a:solidFill>
                <a:latin typeface="+mj-lt"/>
              </a:rPr>
              <a:t>Role of Donor Human Milk and Exclusive </a:t>
            </a:r>
            <a:r>
              <a:rPr lang="en-US" sz="1200" dirty="0" smtClean="0">
                <a:solidFill>
                  <a:schemeClr val="accent1">
                    <a:lumMod val="75000"/>
                  </a:schemeClr>
                </a:solidFill>
                <a:latin typeface="+mj-lt"/>
              </a:rPr>
              <a:t>Human Milk </a:t>
            </a:r>
            <a:r>
              <a:rPr lang="en-US" sz="1200" dirty="0">
                <a:solidFill>
                  <a:schemeClr val="accent1">
                    <a:lumMod val="75000"/>
                  </a:schemeClr>
                </a:solidFill>
                <a:latin typeface="+mj-lt"/>
              </a:rPr>
              <a:t>Diets in Infants </a:t>
            </a:r>
            <a:r>
              <a:rPr lang="en-US" sz="1200" dirty="0" smtClean="0">
                <a:solidFill>
                  <a:schemeClr val="accent1">
                    <a:lumMod val="75000"/>
                  </a:schemeClr>
                </a:solidFill>
                <a:latin typeface="+mj-lt"/>
              </a:rPr>
              <a:t>&lt;1500 </a:t>
            </a:r>
            <a:r>
              <a:rPr lang="en-US" sz="1200" dirty="0">
                <a:solidFill>
                  <a:schemeClr val="accent1">
                    <a:lumMod val="75000"/>
                  </a:schemeClr>
                </a:solidFill>
                <a:latin typeface="+mj-lt"/>
              </a:rPr>
              <a:t>g Birth Weight. </a:t>
            </a:r>
            <a:r>
              <a:rPr lang="en-US" sz="1200" i="1" dirty="0">
                <a:solidFill>
                  <a:schemeClr val="accent1">
                    <a:lumMod val="75000"/>
                  </a:schemeClr>
                </a:solidFill>
                <a:latin typeface="+mj-lt"/>
              </a:rPr>
              <a:t>ICAN: Infant, Child, &amp; Adolescent </a:t>
            </a:r>
            <a:r>
              <a:rPr lang="en-US" sz="1200" i="1" dirty="0" smtClean="0">
                <a:solidFill>
                  <a:schemeClr val="accent1">
                    <a:lumMod val="75000"/>
                  </a:schemeClr>
                </a:solidFill>
                <a:latin typeface="+mj-lt"/>
              </a:rPr>
              <a:t>Nutrition.</a:t>
            </a:r>
            <a:r>
              <a:rPr lang="en-US" sz="1200" dirty="0" smtClean="0">
                <a:solidFill>
                  <a:schemeClr val="accent1">
                    <a:lumMod val="75000"/>
                  </a:schemeClr>
                </a:solidFill>
                <a:latin typeface="+mj-lt"/>
              </a:rPr>
              <a:t>2014;6(2):86-93.</a:t>
            </a:r>
            <a:endParaRPr lang="en-US" sz="1200" i="1" dirty="0">
              <a:solidFill>
                <a:schemeClr val="accent1">
                  <a:lumMod val="75000"/>
                </a:schemeClr>
              </a:solidFill>
              <a:latin typeface="+mj-lt"/>
            </a:endParaRPr>
          </a:p>
          <a:p>
            <a:pPr marL="342900" indent="-342900" defTabSz="404813">
              <a:lnSpc>
                <a:spcPct val="120000"/>
              </a:lnSpc>
              <a:defRPr/>
            </a:pPr>
            <a:r>
              <a:rPr lang="en-US" sz="1200" dirty="0" smtClean="0">
                <a:solidFill>
                  <a:schemeClr val="accent1">
                    <a:lumMod val="75000"/>
                  </a:schemeClr>
                </a:solidFill>
                <a:latin typeface="+mj-lt"/>
              </a:rPr>
              <a:t>Zhou J, et. Al. Human Milk Feeding as a Protective Factor for Retinopathy of Prematurity: A Meta-analysis. </a:t>
            </a:r>
            <a:r>
              <a:rPr lang="en-US" sz="1200" i="1" dirty="0" smtClean="0">
                <a:solidFill>
                  <a:schemeClr val="accent1">
                    <a:lumMod val="75000"/>
                  </a:schemeClr>
                </a:solidFill>
                <a:latin typeface="+mj-lt"/>
              </a:rPr>
              <a:t>Pediatrics</a:t>
            </a:r>
            <a:r>
              <a:rPr lang="en-US" sz="1200" dirty="0" smtClean="0">
                <a:solidFill>
                  <a:schemeClr val="accent1">
                    <a:lumMod val="75000"/>
                  </a:schemeClr>
                </a:solidFill>
                <a:latin typeface="+mj-lt"/>
              </a:rPr>
              <a:t>. 2015;136(6):e1576-e1586.</a:t>
            </a:r>
          </a:p>
          <a:p>
            <a:pPr marL="342900" indent="-342900" defTabSz="404813">
              <a:lnSpc>
                <a:spcPct val="120000"/>
              </a:lnSpc>
              <a:defRPr/>
            </a:pPr>
            <a:r>
              <a:rPr lang="en-US" sz="1200" dirty="0">
                <a:solidFill>
                  <a:schemeClr val="accent1">
                    <a:lumMod val="75000"/>
                  </a:schemeClr>
                </a:solidFill>
                <a:latin typeface="+mj-lt"/>
              </a:rPr>
              <a:t>Tabata M, et.al. Fortifier and Cream Improve Fat Delivery in Continuous Enteral Infant Feeding of Breast Milk. </a:t>
            </a:r>
            <a:r>
              <a:rPr lang="en-US" sz="1200" i="1" dirty="0">
                <a:solidFill>
                  <a:schemeClr val="accent1">
                    <a:lumMod val="75000"/>
                  </a:schemeClr>
                </a:solidFill>
                <a:latin typeface="+mj-lt"/>
              </a:rPr>
              <a:t>Nutrients.</a:t>
            </a:r>
            <a:r>
              <a:rPr lang="en-US" sz="1200" dirty="0">
                <a:solidFill>
                  <a:schemeClr val="accent1">
                    <a:lumMod val="75000"/>
                  </a:schemeClr>
                </a:solidFill>
                <a:latin typeface="+mj-lt"/>
              </a:rPr>
              <a:t> 2015; 7: 1174-1183</a:t>
            </a:r>
            <a:r>
              <a:rPr lang="en-US" sz="1200" dirty="0" smtClean="0">
                <a:solidFill>
                  <a:schemeClr val="accent1">
                    <a:lumMod val="75000"/>
                  </a:schemeClr>
                </a:solidFill>
                <a:latin typeface="+mj-lt"/>
              </a:rPr>
              <a:t>.</a:t>
            </a:r>
          </a:p>
          <a:p>
            <a:pPr marL="342900" indent="-342900" defTabSz="404813">
              <a:lnSpc>
                <a:spcPct val="120000"/>
              </a:lnSpc>
              <a:defRPr/>
            </a:pPr>
            <a:r>
              <a:rPr lang="en-US" sz="1200" dirty="0" smtClean="0">
                <a:solidFill>
                  <a:schemeClr val="accent1">
                    <a:lumMod val="75000"/>
                  </a:schemeClr>
                </a:solidFill>
                <a:latin typeface="+mj-lt"/>
              </a:rPr>
              <a:t>Assad M, Elliott MJ, Abraham JH. Decreased Cost and Improved Feeding Tolerance in VLBW Infants Fed an Exclusive Human Milk Diet. </a:t>
            </a:r>
            <a:r>
              <a:rPr lang="en-US" sz="1200" i="1" dirty="0" smtClean="0">
                <a:solidFill>
                  <a:schemeClr val="accent1">
                    <a:lumMod val="75000"/>
                  </a:schemeClr>
                </a:solidFill>
                <a:latin typeface="+mj-lt"/>
              </a:rPr>
              <a:t>J </a:t>
            </a:r>
            <a:r>
              <a:rPr lang="en-US" sz="1200" i="1" dirty="0" err="1" smtClean="0">
                <a:solidFill>
                  <a:schemeClr val="accent1">
                    <a:lumMod val="75000"/>
                  </a:schemeClr>
                </a:solidFill>
                <a:latin typeface="+mj-lt"/>
              </a:rPr>
              <a:t>Perinatol</a:t>
            </a:r>
            <a:r>
              <a:rPr lang="en-US" sz="1200" i="1" dirty="0" smtClean="0">
                <a:solidFill>
                  <a:schemeClr val="accent1">
                    <a:lumMod val="75000"/>
                  </a:schemeClr>
                </a:solidFill>
                <a:latin typeface="+mj-lt"/>
              </a:rPr>
              <a:t>. </a:t>
            </a:r>
            <a:r>
              <a:rPr lang="en-US" sz="1200" dirty="0" smtClean="0">
                <a:solidFill>
                  <a:schemeClr val="accent1">
                    <a:lumMod val="75000"/>
                  </a:schemeClr>
                </a:solidFill>
                <a:latin typeface="+mj-lt"/>
              </a:rPr>
              <a:t>2016;36:216-220.</a:t>
            </a:r>
          </a:p>
          <a:p>
            <a:pPr marL="342900" indent="-342900" defTabSz="404813">
              <a:lnSpc>
                <a:spcPct val="120000"/>
              </a:lnSpc>
              <a:defRPr/>
            </a:pPr>
            <a:r>
              <a:rPr lang="en-US" sz="1200" dirty="0" smtClean="0">
                <a:solidFill>
                  <a:schemeClr val="accent1">
                    <a:lumMod val="75000"/>
                  </a:schemeClr>
                </a:solidFill>
                <a:latin typeface="+mj-lt"/>
              </a:rPr>
              <a:t>Hair AB</a:t>
            </a:r>
            <a:r>
              <a:rPr lang="en-US" sz="1200" dirty="0">
                <a:solidFill>
                  <a:schemeClr val="accent1">
                    <a:lumMod val="75000"/>
                  </a:schemeClr>
                </a:solidFill>
                <a:latin typeface="+mj-lt"/>
              </a:rPr>
              <a:t>, et.al. Premature Infants 750–1,250 g Birth </a:t>
            </a:r>
            <a:r>
              <a:rPr lang="en-US" sz="1200" dirty="0" smtClean="0">
                <a:solidFill>
                  <a:schemeClr val="accent1">
                    <a:lumMod val="75000"/>
                  </a:schemeClr>
                </a:solidFill>
                <a:latin typeface="+mj-lt"/>
              </a:rPr>
              <a:t>Weight Supplemented </a:t>
            </a:r>
            <a:r>
              <a:rPr lang="en-US" sz="1200" dirty="0">
                <a:solidFill>
                  <a:schemeClr val="accent1">
                    <a:lumMod val="75000"/>
                  </a:schemeClr>
                </a:solidFill>
                <a:latin typeface="+mj-lt"/>
              </a:rPr>
              <a:t>with a Novel Human </a:t>
            </a:r>
            <a:r>
              <a:rPr lang="en-US" sz="1200" dirty="0" smtClean="0">
                <a:solidFill>
                  <a:schemeClr val="accent1">
                    <a:lumMod val="75000"/>
                  </a:schemeClr>
                </a:solidFill>
                <a:latin typeface="+mj-lt"/>
              </a:rPr>
              <a:t>Milk-Derived Cream </a:t>
            </a:r>
            <a:r>
              <a:rPr lang="en-US" sz="1200" dirty="0">
                <a:solidFill>
                  <a:schemeClr val="accent1">
                    <a:lumMod val="75000"/>
                  </a:schemeClr>
                </a:solidFill>
                <a:latin typeface="+mj-lt"/>
              </a:rPr>
              <a:t>Are Discharged Sooner. </a:t>
            </a:r>
            <a:r>
              <a:rPr lang="en-US" sz="1200" i="1" dirty="0" smtClean="0">
                <a:solidFill>
                  <a:schemeClr val="accent1">
                    <a:lumMod val="75000"/>
                  </a:schemeClr>
                </a:solidFill>
                <a:latin typeface="+mj-lt"/>
              </a:rPr>
              <a:t>Breastfeeding Medicine. </a:t>
            </a:r>
            <a:r>
              <a:rPr lang="en-US" sz="1200" dirty="0" smtClean="0">
                <a:solidFill>
                  <a:schemeClr val="accent1">
                    <a:lumMod val="75000"/>
                  </a:schemeClr>
                </a:solidFill>
                <a:latin typeface="+mj-lt"/>
              </a:rPr>
              <a:t>2016;11(3):133-137.</a:t>
            </a:r>
            <a:endParaRPr lang="en-US" sz="1200" i="1" dirty="0" smtClean="0">
              <a:solidFill>
                <a:schemeClr val="accent1">
                  <a:lumMod val="75000"/>
                </a:schemeClr>
              </a:solidFill>
              <a:latin typeface="+mj-lt"/>
            </a:endParaRPr>
          </a:p>
          <a:p>
            <a:pPr marL="342900" indent="-342900" defTabSz="404813">
              <a:lnSpc>
                <a:spcPct val="120000"/>
              </a:lnSpc>
              <a:defRPr/>
            </a:pPr>
            <a:r>
              <a:rPr lang="en-US" sz="1200" dirty="0" smtClean="0">
                <a:solidFill>
                  <a:schemeClr val="accent1">
                    <a:lumMod val="75000"/>
                  </a:schemeClr>
                </a:solidFill>
                <a:latin typeface="+mj-lt"/>
              </a:rPr>
              <a:t>Hair AB, et.al. Beyond Necrotizing Enterocolitis Prevention: Improving Outcomes with an Exclusive Human Milk-Based Diet. </a:t>
            </a:r>
            <a:r>
              <a:rPr lang="en-US" sz="1200" i="1" dirty="0" smtClean="0">
                <a:solidFill>
                  <a:schemeClr val="accent1">
                    <a:lumMod val="75000"/>
                  </a:schemeClr>
                </a:solidFill>
                <a:latin typeface="+mj-lt"/>
              </a:rPr>
              <a:t> Breastfeed Med.</a:t>
            </a:r>
            <a:r>
              <a:rPr lang="en-US" sz="1200" dirty="0" smtClean="0">
                <a:solidFill>
                  <a:schemeClr val="accent1">
                    <a:lumMod val="75000"/>
                  </a:schemeClr>
                </a:solidFill>
                <a:latin typeface="+mj-lt"/>
              </a:rPr>
              <a:t>2016:11(2):1-5.</a:t>
            </a:r>
          </a:p>
          <a:p>
            <a:pPr marL="342900" indent="-342900" defTabSz="404813">
              <a:lnSpc>
                <a:spcPct val="120000"/>
              </a:lnSpc>
              <a:defRPr/>
            </a:pPr>
            <a:r>
              <a:rPr lang="en-US" sz="1200" dirty="0">
                <a:solidFill>
                  <a:schemeClr val="accent1">
                    <a:lumMod val="75000"/>
                  </a:schemeClr>
                </a:solidFill>
                <a:latin typeface="+mj-lt"/>
              </a:rPr>
              <a:t>Lewandowski </a:t>
            </a:r>
            <a:r>
              <a:rPr lang="en-US" sz="1200" dirty="0" smtClean="0">
                <a:solidFill>
                  <a:schemeClr val="accent1">
                    <a:lumMod val="75000"/>
                  </a:schemeClr>
                </a:solidFill>
                <a:latin typeface="+mj-lt"/>
              </a:rPr>
              <a:t>AJ, </a:t>
            </a:r>
            <a:r>
              <a:rPr lang="en-US" sz="1200" dirty="0">
                <a:solidFill>
                  <a:schemeClr val="accent1">
                    <a:lumMod val="75000"/>
                  </a:schemeClr>
                </a:solidFill>
                <a:latin typeface="+mj-lt"/>
              </a:rPr>
              <a:t>et al. Breast Milk </a:t>
            </a:r>
            <a:r>
              <a:rPr lang="en-US" sz="1200" dirty="0" smtClean="0">
                <a:solidFill>
                  <a:schemeClr val="accent1">
                    <a:lumMod val="75000"/>
                  </a:schemeClr>
                </a:solidFill>
                <a:latin typeface="+mj-lt"/>
              </a:rPr>
              <a:t>Consumption in </a:t>
            </a:r>
            <a:r>
              <a:rPr lang="en-US" sz="1200" dirty="0">
                <a:solidFill>
                  <a:schemeClr val="accent1">
                    <a:lumMod val="75000"/>
                  </a:schemeClr>
                </a:solidFill>
                <a:latin typeface="+mj-lt"/>
              </a:rPr>
              <a:t>Preterm Neonates and Cardiac Shape in Adulthood. </a:t>
            </a:r>
            <a:r>
              <a:rPr lang="en-US" sz="1200" i="1" dirty="0" smtClean="0">
                <a:solidFill>
                  <a:schemeClr val="accent1">
                    <a:lumMod val="75000"/>
                  </a:schemeClr>
                </a:solidFill>
                <a:latin typeface="+mj-lt"/>
              </a:rPr>
              <a:t>Pediatrics</a:t>
            </a:r>
            <a:r>
              <a:rPr lang="en-US" sz="1200" dirty="0" smtClean="0">
                <a:solidFill>
                  <a:schemeClr val="accent1">
                    <a:lumMod val="75000"/>
                  </a:schemeClr>
                </a:solidFill>
                <a:latin typeface="+mj-lt"/>
              </a:rPr>
              <a:t>. 2016;138(1</a:t>
            </a:r>
            <a:r>
              <a:rPr lang="en-US" sz="1200" dirty="0">
                <a:solidFill>
                  <a:schemeClr val="accent1">
                    <a:lumMod val="75000"/>
                  </a:schemeClr>
                </a:solidFill>
                <a:latin typeface="+mj-lt"/>
              </a:rPr>
              <a:t>):</a:t>
            </a:r>
            <a:r>
              <a:rPr lang="en-US" sz="1200" dirty="0" smtClean="0">
                <a:solidFill>
                  <a:schemeClr val="accent1">
                    <a:lumMod val="75000"/>
                  </a:schemeClr>
                </a:solidFill>
                <a:latin typeface="+mj-lt"/>
              </a:rPr>
              <a:t>e20160050.</a:t>
            </a:r>
          </a:p>
          <a:p>
            <a:pPr marL="342900" indent="-342900" defTabSz="404813">
              <a:lnSpc>
                <a:spcPct val="120000"/>
              </a:lnSpc>
              <a:defRPr/>
            </a:pPr>
            <a:endParaRPr lang="en-US" sz="1400" dirty="0" smtClean="0">
              <a:solidFill>
                <a:schemeClr val="accent1">
                  <a:lumMod val="75000"/>
                </a:schemeClr>
              </a:solidFill>
            </a:endParaRPr>
          </a:p>
        </p:txBody>
      </p:sp>
    </p:spTree>
    <p:extLst>
      <p:ext uri="{BB962C8B-B14F-4D97-AF65-F5344CB8AC3E}">
        <p14:creationId xmlns:p14="http://schemas.microsoft.com/office/powerpoint/2010/main" val="1477254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04087"/>
            <a:ext cx="8229600" cy="1459303"/>
          </a:xfrm>
        </p:spPr>
        <p:txBody>
          <a:bodyPr>
            <a:noAutofit/>
          </a:bodyPr>
          <a:lstStyle/>
          <a:p>
            <a:r>
              <a:rPr lang="en-US" sz="2800" dirty="0">
                <a:solidFill>
                  <a:schemeClr val="bg1"/>
                </a:solidFill>
              </a:rPr>
              <a:t>Influence of Maternal Breast Milk Ingestion on Acquisition of the Intestinal Microbiome in Preterm Infants</a:t>
            </a:r>
          </a:p>
        </p:txBody>
      </p:sp>
      <p:sp>
        <p:nvSpPr>
          <p:cNvPr id="7" name="Content Placeholder 2"/>
          <p:cNvSpPr>
            <a:spLocks noGrp="1"/>
          </p:cNvSpPr>
          <p:nvPr>
            <p:ph idx="1"/>
          </p:nvPr>
        </p:nvSpPr>
        <p:spPr>
          <a:xfrm>
            <a:off x="249381" y="2190321"/>
            <a:ext cx="8728363" cy="4063668"/>
          </a:xfrm>
        </p:spPr>
        <p:txBody>
          <a:bodyPr>
            <a:noAutofit/>
          </a:bodyPr>
          <a:lstStyle/>
          <a:p>
            <a:pPr>
              <a:buClr>
                <a:srgbClr val="33CC33"/>
              </a:buClr>
              <a:buFont typeface="Arial" panose="020B0604020202020204" pitchFamily="34" charset="0"/>
              <a:buChar char="•"/>
            </a:pPr>
            <a:r>
              <a:rPr lang="en-US" sz="2000" dirty="0" smtClean="0">
                <a:solidFill>
                  <a:schemeClr val="accent1">
                    <a:lumMod val="75000"/>
                  </a:schemeClr>
                </a:solidFill>
                <a:latin typeface="+mj-lt"/>
              </a:rPr>
              <a:t>Observational Study, 30 Infants, &lt;32 weeks, 199 samples, 1</a:t>
            </a:r>
            <a:r>
              <a:rPr lang="en-US" sz="2000" baseline="30000" dirty="0" smtClean="0">
                <a:solidFill>
                  <a:schemeClr val="accent1">
                    <a:lumMod val="75000"/>
                  </a:schemeClr>
                </a:solidFill>
                <a:latin typeface="+mj-lt"/>
              </a:rPr>
              <a:t>st</a:t>
            </a:r>
            <a:r>
              <a:rPr lang="en-US" sz="2000" dirty="0" smtClean="0">
                <a:solidFill>
                  <a:schemeClr val="accent1">
                    <a:lumMod val="75000"/>
                  </a:schemeClr>
                </a:solidFill>
                <a:latin typeface="+mj-lt"/>
              </a:rPr>
              <a:t> 60 Days</a:t>
            </a:r>
          </a:p>
          <a:p>
            <a:pPr>
              <a:buClr>
                <a:srgbClr val="33CC33"/>
              </a:buClr>
              <a:buFont typeface="Arial" panose="020B0604020202020204" pitchFamily="34" charset="0"/>
              <a:buChar char="•"/>
            </a:pPr>
            <a:r>
              <a:rPr lang="en-US" sz="2000" dirty="0" smtClean="0">
                <a:solidFill>
                  <a:schemeClr val="accent1">
                    <a:lumMod val="75000"/>
                  </a:schemeClr>
                </a:solidFill>
                <a:latin typeface="+mj-lt"/>
              </a:rPr>
              <a:t>3 Groups: MOM, PDHM (switched to IF at 140 ml/kg/day and &gt;1000g), IF</a:t>
            </a:r>
          </a:p>
          <a:p>
            <a:pPr>
              <a:buClr>
                <a:srgbClr val="33CC33"/>
              </a:buClr>
              <a:buFont typeface="Arial" panose="020B0604020202020204" pitchFamily="34" charset="0"/>
              <a:buChar char="•"/>
            </a:pPr>
            <a:r>
              <a:rPr lang="en-US" sz="2000" dirty="0" smtClean="0">
                <a:solidFill>
                  <a:schemeClr val="accent1">
                    <a:lumMod val="75000"/>
                  </a:schemeClr>
                </a:solidFill>
                <a:latin typeface="+mj-lt"/>
              </a:rPr>
              <a:t>MOM: More diverse microbiome early in life</a:t>
            </a:r>
          </a:p>
          <a:p>
            <a:pPr lvl="1">
              <a:buFont typeface="Wingdings" panose="05000000000000000000" pitchFamily="2" charset="2"/>
              <a:buChar char="§"/>
            </a:pPr>
            <a:r>
              <a:rPr lang="en-US" sz="1800" dirty="0">
                <a:solidFill>
                  <a:schemeClr val="accent1">
                    <a:lumMod val="75000"/>
                  </a:schemeClr>
                </a:solidFill>
                <a:latin typeface="+mj-lt"/>
              </a:rPr>
              <a:t>Gradual trajectory toward greater diversity over </a:t>
            </a:r>
            <a:r>
              <a:rPr lang="en-US" sz="1800" dirty="0" smtClean="0">
                <a:solidFill>
                  <a:schemeClr val="accent1">
                    <a:lumMod val="75000"/>
                  </a:schemeClr>
                </a:solidFill>
                <a:latin typeface="+mj-lt"/>
              </a:rPr>
              <a:t>time</a:t>
            </a:r>
            <a:endParaRPr lang="en-US" sz="1800" dirty="0">
              <a:solidFill>
                <a:schemeClr val="accent1">
                  <a:lumMod val="75000"/>
                </a:schemeClr>
              </a:solidFill>
              <a:latin typeface="+mj-lt"/>
            </a:endParaRPr>
          </a:p>
          <a:p>
            <a:pPr>
              <a:buClr>
                <a:srgbClr val="33CC33"/>
              </a:buClr>
              <a:buFont typeface="Arial" panose="020B0604020202020204" pitchFamily="34" charset="0"/>
              <a:buChar char="•"/>
            </a:pPr>
            <a:r>
              <a:rPr lang="en-US" sz="2000" dirty="0" smtClean="0">
                <a:solidFill>
                  <a:schemeClr val="accent1">
                    <a:lumMod val="75000"/>
                  </a:schemeClr>
                </a:solidFill>
                <a:latin typeface="+mj-lt"/>
              </a:rPr>
              <a:t>IF: Less diverse</a:t>
            </a:r>
          </a:p>
          <a:p>
            <a:pPr lvl="1">
              <a:buFont typeface="Wingdings" panose="05000000000000000000" pitchFamily="2" charset="2"/>
              <a:buChar char="§"/>
            </a:pPr>
            <a:r>
              <a:rPr lang="en-US" sz="1800" b="1" dirty="0">
                <a:solidFill>
                  <a:schemeClr val="accent1">
                    <a:lumMod val="75000"/>
                  </a:schemeClr>
                </a:solidFill>
                <a:latin typeface="+mj-lt"/>
              </a:rPr>
              <a:t>Rapid</a:t>
            </a:r>
            <a:r>
              <a:rPr lang="en-US" sz="1800" dirty="0">
                <a:solidFill>
                  <a:schemeClr val="accent1">
                    <a:lumMod val="75000"/>
                  </a:schemeClr>
                </a:solidFill>
                <a:latin typeface="+mj-lt"/>
              </a:rPr>
              <a:t> increase in microbial load over time </a:t>
            </a:r>
          </a:p>
          <a:p>
            <a:pPr lvl="1">
              <a:buFont typeface="Wingdings" panose="05000000000000000000" pitchFamily="2" charset="2"/>
              <a:buChar char="§"/>
            </a:pPr>
            <a:r>
              <a:rPr lang="en-US" sz="1800" b="1" dirty="0">
                <a:solidFill>
                  <a:schemeClr val="accent1">
                    <a:lumMod val="75000"/>
                  </a:schemeClr>
                </a:solidFill>
                <a:latin typeface="+mj-lt"/>
              </a:rPr>
              <a:t>May lead to overwhelming inflammatory response (??NEC</a:t>
            </a:r>
            <a:r>
              <a:rPr lang="en-US" sz="1800" b="1" dirty="0" smtClean="0">
                <a:solidFill>
                  <a:schemeClr val="accent1">
                    <a:lumMod val="75000"/>
                  </a:schemeClr>
                </a:solidFill>
                <a:latin typeface="+mj-lt"/>
              </a:rPr>
              <a:t>)</a:t>
            </a:r>
            <a:endParaRPr lang="en-US" sz="1800" b="1" dirty="0">
              <a:solidFill>
                <a:schemeClr val="accent1">
                  <a:lumMod val="75000"/>
                </a:schemeClr>
              </a:solidFill>
              <a:latin typeface="+mj-lt"/>
            </a:endParaRPr>
          </a:p>
          <a:p>
            <a:pPr>
              <a:buClr>
                <a:srgbClr val="33CC33"/>
              </a:buClr>
              <a:buFont typeface="Arial" panose="020B0604020202020204" pitchFamily="34" charset="0"/>
              <a:buChar char="•"/>
            </a:pPr>
            <a:r>
              <a:rPr lang="en-US" sz="2000" dirty="0" smtClean="0">
                <a:solidFill>
                  <a:schemeClr val="accent1">
                    <a:lumMod val="75000"/>
                  </a:schemeClr>
                </a:solidFill>
                <a:latin typeface="+mj-lt"/>
              </a:rPr>
              <a:t>PDHM: Similarities </a:t>
            </a:r>
            <a:r>
              <a:rPr lang="en-US" sz="2000" dirty="0">
                <a:solidFill>
                  <a:schemeClr val="accent1">
                    <a:lumMod val="75000"/>
                  </a:schemeClr>
                </a:solidFill>
                <a:latin typeface="+mj-lt"/>
              </a:rPr>
              <a:t>to both MOM and IF fed </a:t>
            </a:r>
            <a:r>
              <a:rPr lang="en-US" sz="2000" dirty="0" smtClean="0">
                <a:solidFill>
                  <a:schemeClr val="accent1">
                    <a:lumMod val="75000"/>
                  </a:schemeClr>
                </a:solidFill>
                <a:latin typeface="+mj-lt"/>
              </a:rPr>
              <a:t>infants</a:t>
            </a:r>
          </a:p>
          <a:p>
            <a:pPr lvl="1">
              <a:buFont typeface="Wingdings" panose="05000000000000000000" pitchFamily="2" charset="2"/>
              <a:buChar char="§"/>
            </a:pPr>
            <a:r>
              <a:rPr lang="en-US" sz="1800" dirty="0">
                <a:solidFill>
                  <a:schemeClr val="accent1">
                    <a:lumMod val="75000"/>
                  </a:schemeClr>
                </a:solidFill>
                <a:latin typeface="+mj-lt"/>
              </a:rPr>
              <a:t>Slower initial colonization, but some of the same bacteria as the IF fed infants. Suggests influence of PDHM on microbiome, but these infants were fed IF at 4 weeks of age</a:t>
            </a:r>
          </a:p>
          <a:p>
            <a:pPr>
              <a:buClr>
                <a:srgbClr val="33CC33"/>
              </a:buClr>
              <a:buFont typeface="Arial" panose="020B0604020202020204" pitchFamily="34" charset="0"/>
              <a:buChar char="•"/>
            </a:pPr>
            <a:endParaRPr lang="en-US" sz="2400" b="1" dirty="0" smtClean="0">
              <a:solidFill>
                <a:schemeClr val="accent1">
                  <a:lumMod val="75000"/>
                </a:schemeClr>
              </a:solidFill>
            </a:endParaRPr>
          </a:p>
          <a:p>
            <a:pPr>
              <a:buClr>
                <a:srgbClr val="33CC33"/>
              </a:buClr>
              <a:buFont typeface="Arial" panose="020B0604020202020204" pitchFamily="34" charset="0"/>
              <a:buChar char="•"/>
            </a:pPr>
            <a:endParaRPr lang="en-US" sz="2400" dirty="0" smtClean="0">
              <a:solidFill>
                <a:srgbClr val="47276A"/>
              </a:solidFill>
            </a:endParaRPr>
          </a:p>
          <a:p>
            <a:pPr>
              <a:buClr>
                <a:srgbClr val="47276A"/>
              </a:buClr>
              <a:buFont typeface="Wingdings" panose="05000000000000000000" pitchFamily="2" charset="2"/>
              <a:buChar char="§"/>
            </a:pPr>
            <a:endParaRPr lang="en-US" sz="2400" dirty="0" smtClean="0">
              <a:solidFill>
                <a:srgbClr val="47276A"/>
              </a:solidFill>
            </a:endParaRPr>
          </a:p>
          <a:p>
            <a:pPr>
              <a:buClr>
                <a:srgbClr val="47276A"/>
              </a:buClr>
              <a:buFont typeface="Wingdings" panose="05000000000000000000" pitchFamily="2" charset="2"/>
              <a:buChar char="§"/>
            </a:pPr>
            <a:endParaRPr lang="en-US" sz="2400" dirty="0" smtClean="0">
              <a:solidFill>
                <a:srgbClr val="47276A"/>
              </a:solidFill>
            </a:endParaRPr>
          </a:p>
        </p:txBody>
      </p:sp>
      <p:sp>
        <p:nvSpPr>
          <p:cNvPr id="2" name="Rectangle 1"/>
          <p:cNvSpPr/>
          <p:nvPr/>
        </p:nvSpPr>
        <p:spPr>
          <a:xfrm>
            <a:off x="152400" y="6334780"/>
            <a:ext cx="8153400" cy="307777"/>
          </a:xfrm>
          <a:prstGeom prst="rect">
            <a:avLst/>
          </a:prstGeom>
        </p:spPr>
        <p:txBody>
          <a:bodyPr wrap="square">
            <a:spAutoFit/>
          </a:bodyPr>
          <a:lstStyle/>
          <a:p>
            <a:r>
              <a:rPr lang="en-US" sz="1400" dirty="0" smtClean="0">
                <a:solidFill>
                  <a:schemeClr val="accent1">
                    <a:lumMod val="75000"/>
                  </a:schemeClr>
                </a:solidFill>
                <a:ea typeface="+mj-ea"/>
                <a:cs typeface="+mj-cs"/>
              </a:rPr>
              <a:t>Source: Gregory </a:t>
            </a:r>
            <a:r>
              <a:rPr lang="en-US" sz="1400" dirty="0">
                <a:solidFill>
                  <a:schemeClr val="accent1">
                    <a:lumMod val="75000"/>
                  </a:schemeClr>
                </a:solidFill>
                <a:ea typeface="+mj-ea"/>
                <a:cs typeface="+mj-cs"/>
              </a:rPr>
              <a:t>K, et. al. </a:t>
            </a:r>
            <a:r>
              <a:rPr lang="en-US" sz="1400" i="1" dirty="0">
                <a:solidFill>
                  <a:schemeClr val="accent1">
                    <a:lumMod val="75000"/>
                  </a:schemeClr>
                </a:solidFill>
                <a:ea typeface="+mj-ea"/>
                <a:cs typeface="+mj-cs"/>
              </a:rPr>
              <a:t>Microbiome</a:t>
            </a:r>
            <a:r>
              <a:rPr lang="en-US" sz="1400" dirty="0">
                <a:solidFill>
                  <a:schemeClr val="accent1">
                    <a:lumMod val="75000"/>
                  </a:schemeClr>
                </a:solidFill>
                <a:ea typeface="+mj-ea"/>
                <a:cs typeface="+mj-cs"/>
              </a:rPr>
              <a:t>. 2016; 4: 68 doi: </a:t>
            </a:r>
            <a:r>
              <a:rPr lang="en-US" sz="1400" dirty="0">
                <a:solidFill>
                  <a:schemeClr val="accent1">
                    <a:lumMod val="75000"/>
                  </a:schemeClr>
                </a:solidFill>
                <a:ea typeface="+mj-ea"/>
                <a:cs typeface="+mj-cs"/>
                <a:hlinkClick r:id="rId2" action="ppaction://hlinkfile"/>
              </a:rPr>
              <a:t>10.1186/s40168-016-0214-x</a:t>
            </a:r>
            <a:endParaRPr lang="en-US" sz="1400" dirty="0">
              <a:solidFill>
                <a:schemeClr val="accent1">
                  <a:lumMod val="75000"/>
                </a:schemeClr>
              </a:solidFill>
            </a:endParaRPr>
          </a:p>
        </p:txBody>
      </p:sp>
      <p:sp>
        <p:nvSpPr>
          <p:cNvPr id="3" name="TextBox 2"/>
          <p:cNvSpPr txBox="1"/>
          <p:nvPr/>
        </p:nvSpPr>
        <p:spPr>
          <a:xfrm>
            <a:off x="7068247" y="6334779"/>
            <a:ext cx="1529586" cy="307777"/>
          </a:xfrm>
          <a:prstGeom prst="rect">
            <a:avLst/>
          </a:prstGeom>
          <a:noFill/>
        </p:spPr>
        <p:txBody>
          <a:bodyPr wrap="none" rtlCol="0">
            <a:spAutoFit/>
          </a:bodyPr>
          <a:lstStyle/>
          <a:p>
            <a:r>
              <a:rPr lang="en-US" sz="1400" dirty="0" smtClean="0">
                <a:solidFill>
                  <a:schemeClr val="accent1">
                    <a:lumMod val="75000"/>
                  </a:schemeClr>
                </a:solidFill>
              </a:rPr>
              <a:t>IF: Infant Formula</a:t>
            </a:r>
            <a:endParaRPr lang="en-US" sz="1400" dirty="0">
              <a:solidFill>
                <a:schemeClr val="accent1">
                  <a:lumMod val="75000"/>
                </a:schemeClr>
              </a:solidFill>
            </a:endParaRPr>
          </a:p>
        </p:txBody>
      </p:sp>
    </p:spTree>
    <p:extLst>
      <p:ext uri="{BB962C8B-B14F-4D97-AF65-F5344CB8AC3E}">
        <p14:creationId xmlns:p14="http://schemas.microsoft.com/office/powerpoint/2010/main" val="387719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694774"/>
            <a:ext cx="8229600" cy="1594731"/>
          </a:xfrm>
        </p:spPr>
        <p:txBody>
          <a:bodyPr>
            <a:noAutofit/>
          </a:bodyPr>
          <a:lstStyle/>
          <a:p>
            <a:r>
              <a:rPr lang="en-US" sz="2800" dirty="0">
                <a:solidFill>
                  <a:schemeClr val="bg1"/>
                </a:solidFill>
              </a:rPr>
              <a:t>Influence of Maternal Breast Milk Ingestion on Acquisition of the Intestinal Microbiome in Preterm </a:t>
            </a:r>
            <a:r>
              <a:rPr lang="en-US" sz="2800" dirty="0" smtClean="0">
                <a:solidFill>
                  <a:schemeClr val="bg1"/>
                </a:solidFill>
              </a:rPr>
              <a:t>Infants, </a:t>
            </a:r>
            <a:r>
              <a:rPr lang="en-US" sz="2000" i="1" dirty="0" smtClean="0">
                <a:solidFill>
                  <a:schemeClr val="bg1"/>
                </a:solidFill>
              </a:rPr>
              <a:t>continued</a:t>
            </a:r>
            <a:endParaRPr lang="en-US" sz="2000" i="1" dirty="0">
              <a:solidFill>
                <a:schemeClr val="bg1"/>
              </a:solidFill>
            </a:endParaRPr>
          </a:p>
        </p:txBody>
      </p:sp>
      <p:sp>
        <p:nvSpPr>
          <p:cNvPr id="7" name="Content Placeholder 2"/>
          <p:cNvSpPr>
            <a:spLocks noGrp="1"/>
          </p:cNvSpPr>
          <p:nvPr>
            <p:ph idx="1"/>
          </p:nvPr>
        </p:nvSpPr>
        <p:spPr>
          <a:xfrm>
            <a:off x="337559" y="2466312"/>
            <a:ext cx="8229600" cy="3859073"/>
          </a:xfrm>
        </p:spPr>
        <p:txBody>
          <a:bodyPr>
            <a:noAutofit/>
          </a:bodyPr>
          <a:lstStyle/>
          <a:p>
            <a:pPr>
              <a:buClr>
                <a:srgbClr val="33CC33"/>
              </a:buClr>
              <a:buFont typeface="Arial" panose="020B0604020202020204" pitchFamily="34" charset="0"/>
              <a:buChar char="•"/>
            </a:pPr>
            <a:r>
              <a:rPr lang="en-US" sz="2000" dirty="0" smtClean="0">
                <a:solidFill>
                  <a:schemeClr val="accent2">
                    <a:lumMod val="20000"/>
                    <a:lumOff val="80000"/>
                  </a:schemeClr>
                </a:solidFill>
                <a:latin typeface="+mj-lt"/>
              </a:rPr>
              <a:t>WHY??</a:t>
            </a:r>
          </a:p>
          <a:p>
            <a:pPr lvl="1">
              <a:buFont typeface="Wingdings" panose="05000000000000000000" pitchFamily="2" charset="2"/>
              <a:buChar char="§"/>
            </a:pPr>
            <a:r>
              <a:rPr lang="en-US" sz="2000" dirty="0">
                <a:solidFill>
                  <a:schemeClr val="accent1">
                    <a:lumMod val="75000"/>
                  </a:schemeClr>
                </a:solidFill>
                <a:latin typeface="+mj-lt"/>
              </a:rPr>
              <a:t>Presence of many HMOs: Facilitate growth of </a:t>
            </a:r>
            <a:r>
              <a:rPr lang="en-US" sz="2000" dirty="0" smtClean="0">
                <a:solidFill>
                  <a:schemeClr val="accent1">
                    <a:lumMod val="75000"/>
                  </a:schemeClr>
                </a:solidFill>
                <a:latin typeface="+mj-lt"/>
              </a:rPr>
              <a:t>“good</a:t>
            </a:r>
            <a:r>
              <a:rPr lang="en-US" sz="2000" dirty="0">
                <a:solidFill>
                  <a:schemeClr val="accent1">
                    <a:lumMod val="75000"/>
                  </a:schemeClr>
                </a:solidFill>
                <a:latin typeface="+mj-lt"/>
              </a:rPr>
              <a:t>” </a:t>
            </a:r>
            <a:r>
              <a:rPr lang="en-US" sz="2000" dirty="0" smtClean="0">
                <a:solidFill>
                  <a:schemeClr val="accent1">
                    <a:lumMod val="75000"/>
                  </a:schemeClr>
                </a:solidFill>
                <a:latin typeface="+mj-lt"/>
              </a:rPr>
              <a:t>bacteria</a:t>
            </a:r>
            <a:endParaRPr lang="en-US" sz="2000" dirty="0">
              <a:solidFill>
                <a:schemeClr val="accent1">
                  <a:lumMod val="75000"/>
                </a:schemeClr>
              </a:solidFill>
              <a:latin typeface="+mj-lt"/>
            </a:endParaRPr>
          </a:p>
          <a:p>
            <a:pPr lvl="1">
              <a:buFont typeface="Wingdings" panose="05000000000000000000" pitchFamily="2" charset="2"/>
              <a:buChar char="§"/>
            </a:pPr>
            <a:r>
              <a:rPr lang="en-US" sz="2000" dirty="0">
                <a:solidFill>
                  <a:schemeClr val="accent1">
                    <a:lumMod val="75000"/>
                  </a:schemeClr>
                </a:solidFill>
                <a:latin typeface="+mj-lt"/>
              </a:rPr>
              <a:t>MOM has its own microbiome that actively colonizes the gut</a:t>
            </a:r>
          </a:p>
          <a:p>
            <a:pPr lvl="1">
              <a:buFont typeface="Wingdings" panose="05000000000000000000" pitchFamily="2" charset="2"/>
              <a:buChar char="§"/>
            </a:pPr>
            <a:r>
              <a:rPr lang="en-US" sz="2000" dirty="0">
                <a:solidFill>
                  <a:schemeClr val="accent1">
                    <a:lumMod val="75000"/>
                  </a:schemeClr>
                </a:solidFill>
                <a:latin typeface="+mj-lt"/>
              </a:rPr>
              <a:t>Presence of other bioactive factors in Human Milk (e.g. Secretory IgA) that protect against harmful bacteria</a:t>
            </a:r>
          </a:p>
          <a:p>
            <a:pPr lvl="1">
              <a:buFont typeface="Wingdings" panose="05000000000000000000" pitchFamily="2" charset="2"/>
              <a:buChar char="§"/>
            </a:pPr>
            <a:r>
              <a:rPr lang="en-US" sz="2000" dirty="0">
                <a:solidFill>
                  <a:schemeClr val="accent1">
                    <a:lumMod val="75000"/>
                  </a:schemeClr>
                </a:solidFill>
                <a:latin typeface="+mj-lt"/>
              </a:rPr>
              <a:t>Human milk has known host defense properties due to proteins such as lactoferrin, lysozyme, Sec IgA, IgG, C3, etc.</a:t>
            </a:r>
          </a:p>
          <a:p>
            <a:pPr lvl="1">
              <a:buFont typeface="Wingdings" panose="05000000000000000000" pitchFamily="2" charset="2"/>
              <a:buChar char="§"/>
            </a:pPr>
            <a:r>
              <a:rPr lang="en-US" sz="2000" dirty="0">
                <a:solidFill>
                  <a:schemeClr val="accent1">
                    <a:lumMod val="75000"/>
                  </a:schemeClr>
                </a:solidFill>
                <a:latin typeface="+mj-lt"/>
              </a:rPr>
              <a:t>MOM also masks the influence of immaturity at birth (this is not seen with IF)</a:t>
            </a:r>
          </a:p>
          <a:p>
            <a:pPr>
              <a:buClr>
                <a:srgbClr val="33CC33"/>
              </a:buClr>
              <a:buFont typeface="Arial" panose="020B0604020202020204" pitchFamily="34" charset="0"/>
              <a:buChar char="•"/>
            </a:pPr>
            <a:r>
              <a:rPr lang="en-US" sz="2000" dirty="0" smtClean="0">
                <a:solidFill>
                  <a:schemeClr val="accent1">
                    <a:lumMod val="75000"/>
                  </a:schemeClr>
                </a:solidFill>
                <a:latin typeface="+mj-lt"/>
              </a:rPr>
              <a:t>Unknown if EHMD would show same as MOM. No comment on fortification of study infants. Need more research!</a:t>
            </a:r>
          </a:p>
        </p:txBody>
      </p:sp>
      <p:sp>
        <p:nvSpPr>
          <p:cNvPr id="2" name="Rectangle 1"/>
          <p:cNvSpPr/>
          <p:nvPr/>
        </p:nvSpPr>
        <p:spPr>
          <a:xfrm>
            <a:off x="195129" y="6398499"/>
            <a:ext cx="8153400" cy="307777"/>
          </a:xfrm>
          <a:prstGeom prst="rect">
            <a:avLst/>
          </a:prstGeom>
        </p:spPr>
        <p:txBody>
          <a:bodyPr wrap="square">
            <a:spAutoFit/>
          </a:bodyPr>
          <a:lstStyle/>
          <a:p>
            <a:r>
              <a:rPr lang="en-US" sz="1400" dirty="0" smtClean="0">
                <a:solidFill>
                  <a:schemeClr val="accent1">
                    <a:lumMod val="75000"/>
                  </a:schemeClr>
                </a:solidFill>
                <a:ea typeface="+mj-ea"/>
                <a:cs typeface="+mj-cs"/>
              </a:rPr>
              <a:t>Source: Gregory </a:t>
            </a:r>
            <a:r>
              <a:rPr lang="en-US" sz="1400" dirty="0">
                <a:solidFill>
                  <a:schemeClr val="accent1">
                    <a:lumMod val="75000"/>
                  </a:schemeClr>
                </a:solidFill>
                <a:ea typeface="+mj-ea"/>
                <a:cs typeface="+mj-cs"/>
              </a:rPr>
              <a:t>K, et. al. </a:t>
            </a:r>
            <a:r>
              <a:rPr lang="en-US" sz="1400" i="1" dirty="0">
                <a:solidFill>
                  <a:schemeClr val="accent1">
                    <a:lumMod val="75000"/>
                  </a:schemeClr>
                </a:solidFill>
                <a:ea typeface="+mj-ea"/>
                <a:cs typeface="+mj-cs"/>
              </a:rPr>
              <a:t>Microbiome</a:t>
            </a:r>
            <a:r>
              <a:rPr lang="en-US" sz="1400" dirty="0">
                <a:solidFill>
                  <a:schemeClr val="accent1">
                    <a:lumMod val="75000"/>
                  </a:schemeClr>
                </a:solidFill>
                <a:ea typeface="+mj-ea"/>
                <a:cs typeface="+mj-cs"/>
              </a:rPr>
              <a:t>. 2016; 4: 68 doi: </a:t>
            </a:r>
            <a:r>
              <a:rPr lang="en-US" sz="1400" dirty="0">
                <a:solidFill>
                  <a:schemeClr val="accent1">
                    <a:lumMod val="75000"/>
                  </a:schemeClr>
                </a:solidFill>
                <a:ea typeface="+mj-ea"/>
                <a:cs typeface="+mj-cs"/>
                <a:hlinkClick r:id="rId2" action="ppaction://hlinkfile"/>
              </a:rPr>
              <a:t>10.1186/s40168-016-0214-x</a:t>
            </a:r>
            <a:endParaRPr lang="en-US" sz="1400" dirty="0">
              <a:solidFill>
                <a:schemeClr val="accent1">
                  <a:lumMod val="75000"/>
                </a:schemeClr>
              </a:solidFill>
            </a:endParaRPr>
          </a:p>
        </p:txBody>
      </p:sp>
    </p:spTree>
    <p:extLst>
      <p:ext uri="{BB962C8B-B14F-4D97-AF65-F5344CB8AC3E}">
        <p14:creationId xmlns:p14="http://schemas.microsoft.com/office/powerpoint/2010/main" val="536261534"/>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2.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31.jpeg"/></Relationships>
</file>

<file path=ppt/theme/_rels/themeOverride7.xml.rels><?xml version="1.0" encoding="UTF-8" standalone="yes"?>
<Relationships xmlns="http://schemas.openxmlformats.org/package/2006/relationships"><Relationship Id="rId1" Type="http://schemas.openxmlformats.org/officeDocument/2006/relationships/image" Target="../media/image31.jpeg"/></Relationships>
</file>

<file path=ppt/theme/theme1.xml><?xml version="1.0" encoding="utf-8"?>
<a:theme xmlns:a="http://schemas.openxmlformats.org/drawingml/2006/main" name="Prolact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Flo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olactaBrand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olacta Miss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ProlactaBrand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olacta Miss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ProlactaBrand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2.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3.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4.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5.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6.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ppt/theme/themeOverride7.xml><?xml version="1.0" encoding="utf-8"?>
<a:themeOverride xmlns:a="http://schemas.openxmlformats.org/drawingml/2006/main">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Prolacta theme</Template>
  <TotalTime>10620</TotalTime>
  <Words>4759</Words>
  <Application>Microsoft Office PowerPoint</Application>
  <PresentationFormat>On-screen Show (4:3)</PresentationFormat>
  <Paragraphs>596</Paragraphs>
  <Slides>71</Slides>
  <Notes>11</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71</vt:i4>
      </vt:variant>
    </vt:vector>
  </HeadingPairs>
  <TitlesOfParts>
    <vt:vector size="91" baseType="lpstr">
      <vt:lpstr>ＭＳ Ｐゴシック</vt:lpstr>
      <vt:lpstr>ＭＳ Ｐゴシック</vt:lpstr>
      <vt:lpstr>Arial</vt:lpstr>
      <vt:lpstr>Calibri</vt:lpstr>
      <vt:lpstr>Candara</vt:lpstr>
      <vt:lpstr>Constantia</vt:lpstr>
      <vt:lpstr>Times New Roman</vt:lpstr>
      <vt:lpstr>Wingdings</vt:lpstr>
      <vt:lpstr>Wingdings 2</vt:lpstr>
      <vt:lpstr>ヒラギノ角ゴ ProN W3</vt:lpstr>
      <vt:lpstr>Prolacta theme</vt:lpstr>
      <vt:lpstr>Custom Design</vt:lpstr>
      <vt:lpstr>ProlactaBranding</vt:lpstr>
      <vt:lpstr>Prolacta Mission</vt:lpstr>
      <vt:lpstr>1_Custom Design</vt:lpstr>
      <vt:lpstr>1_ProlactaBranding</vt:lpstr>
      <vt:lpstr>1_Prolacta Mission</vt:lpstr>
      <vt:lpstr>2_Custom Design</vt:lpstr>
      <vt:lpstr>3_ProlactaBranding</vt:lpstr>
      <vt:lpstr>Flow</vt:lpstr>
      <vt:lpstr>Nutrition in the NICU: Human Milk Diet Provides Better Tolerance, Growth &amp; Cost Effectiveness</vt:lpstr>
      <vt:lpstr>Disclosures</vt:lpstr>
      <vt:lpstr>Learning Objectives </vt:lpstr>
      <vt:lpstr>Breast Milk is for Babies,  Cows Milk is for Cows*</vt:lpstr>
      <vt:lpstr>Recommendations on the Use of Human Milk in Premature Infants </vt:lpstr>
      <vt:lpstr>Why Is Human Milk Critical for Premature Newborns?</vt:lpstr>
      <vt:lpstr>Human Milk and the Preterm Infant Microbiome</vt:lpstr>
      <vt:lpstr>Influence of Maternal Breast Milk Ingestion on Acquisition of the Intestinal Microbiome in Preterm Infants</vt:lpstr>
      <vt:lpstr>Influence of Maternal Breast Milk Ingestion on Acquisition of the Intestinal Microbiome in Preterm Infants, continued</vt:lpstr>
      <vt:lpstr>Preterm Gut Microbiome &amp; Feeding Type</vt:lpstr>
      <vt:lpstr>What Is an Exclusive Human Milk Diet (EHMD)?</vt:lpstr>
      <vt:lpstr>Available Human Milk-based Fortifiers</vt:lpstr>
      <vt:lpstr>PowerPoint Presentation</vt:lpstr>
      <vt:lpstr>Initial Outcomes Centered Around NEC &amp; PN</vt:lpstr>
      <vt:lpstr>PowerPoint Presentation</vt:lpstr>
      <vt:lpstr>PowerPoint Presentation</vt:lpstr>
      <vt:lpstr>Greater Mortality &amp; Morbidity in Extremely Preterm Infants Fed a Diet Containing Cow Milk Protein Products</vt:lpstr>
      <vt:lpstr>More Human Milk = More Chance of Remaining NEC Free, Combined Clinical Trial Data Analysis </vt:lpstr>
      <vt:lpstr>PowerPoint Presentation</vt:lpstr>
      <vt:lpstr>Beyond NEC</vt:lpstr>
      <vt:lpstr>Beyond NEC</vt:lpstr>
      <vt:lpstr>Exclusive Human Milk Diet &amp; ROP</vt:lpstr>
      <vt:lpstr>PowerPoint Presentation</vt:lpstr>
      <vt:lpstr>Herman &amp; Walter Samuelson Children’s Hospital at Sinai</vt:lpstr>
      <vt:lpstr>Why Adopt EHMD?</vt:lpstr>
      <vt:lpstr>PowerPoint Presentation</vt:lpstr>
      <vt:lpstr>Study Design (continued)</vt:lpstr>
      <vt:lpstr>Definitions</vt:lpstr>
      <vt:lpstr>Results</vt:lpstr>
      <vt:lpstr>Feeding Intolerance: Number of Times Feeds Held for &gt;24 Hrs</vt:lpstr>
      <vt:lpstr>PowerPoint Presentation</vt:lpstr>
      <vt:lpstr>PowerPoint Presentation</vt:lpstr>
      <vt:lpstr>Incidence of Necrotizing Enterocolitis (&lt;1250 g)</vt:lpstr>
      <vt:lpstr>Additional Hospital Cost (283 Infants)</vt:lpstr>
      <vt:lpstr>Additional Physician Charges (293 Infants)</vt:lpstr>
      <vt:lpstr>PowerPoint Presentation</vt:lpstr>
      <vt:lpstr>Increased Time to Full Feeds (Adjusted for Gestational Age)</vt:lpstr>
      <vt:lpstr>Total Cost Difference After Paying for   EHMD Products</vt:lpstr>
      <vt:lpstr>Remember Feeding Intolerance? (Number of Times Feeds Held for &gt;24 Hrs)</vt:lpstr>
      <vt:lpstr>Increased Cost Due to Feeding Intolerance (per patient, adjusted for gestational age, excluding NEC)</vt:lpstr>
      <vt:lpstr>Growth Is Important!</vt:lpstr>
      <vt:lpstr>Feeding Guidelines</vt:lpstr>
      <vt:lpstr>Human Milk Feeding Supports Adequate Growth in Infants ≤ 1250 Grams Birth Weight  </vt:lpstr>
      <vt:lpstr>Human Milk Feeding Supports Adequate Growth in Infants ≤ 1250 Grams Birth Weight  </vt:lpstr>
      <vt:lpstr>PowerPoint Presentation</vt:lpstr>
      <vt:lpstr>Premature Infants 750–1,250 g Birth Weight Supplemented With a Novel Human Milk-Derived Cream are Discharged Sooner</vt:lpstr>
      <vt:lpstr>PowerPoint Presentation</vt:lpstr>
      <vt:lpstr>Growth at Sinai: Initial Study</vt:lpstr>
      <vt:lpstr>Sinai Revised Feeding Protocol </vt:lpstr>
      <vt:lpstr>Effects of a Standardized Feeding Protocol on Weight Gain in Very Low Birth Weight Infants</vt:lpstr>
      <vt:lpstr>Incidence &amp; Timing of Presentation of Necrotizing Enterocolitis in Preterm Infants </vt:lpstr>
      <vt:lpstr>Improving Growth for Infants 1250 Grams Receiving an Exclusive Human Milk Diet</vt:lpstr>
      <vt:lpstr>Optimizing Nutrition: Mother’s Own Milk (MOM)</vt:lpstr>
      <vt:lpstr>Optimizing Nutrition: MOM</vt:lpstr>
      <vt:lpstr>Peekaboo ICU</vt:lpstr>
      <vt:lpstr>Optimizing Nutrition: Protein Content</vt:lpstr>
      <vt:lpstr>Optimizing Nutrition</vt:lpstr>
      <vt:lpstr> Fortifier &amp; Cream Improve Fat Delivery in Continuous Enteral Infant Feeding of Breast Milk </vt:lpstr>
      <vt:lpstr>Optimizing Nutrition</vt:lpstr>
      <vt:lpstr>Long-term Benefits</vt:lpstr>
      <vt:lpstr>Breast Milk Consumption in Preterm Neonates &amp; Cardiac Shape in Adulthood</vt:lpstr>
      <vt:lpstr>Breast Milk Consumption in Preterm Neonates &amp; Cardiac Shape in Adulthood</vt:lpstr>
      <vt:lpstr>Breast Milk Consumption in Preterm Neonates &amp; Cardiac Shape in Adulthood</vt:lpstr>
      <vt:lpstr>5-year Outcomes of an Exclusive Human Milk Diet: Growth, Body Composition &amp; Neurodevelopment</vt:lpstr>
      <vt:lpstr>5-year Outcomes of an Exclusive Human Milk Diet: Growth</vt:lpstr>
      <vt:lpstr>5-year Outcomes of an Exclusive Human Milk Diet: Body Composition</vt:lpstr>
      <vt:lpstr>5-year Outcomes of an Exclusive Human Milk Diet: Neurodevelopment</vt:lpstr>
      <vt:lpstr>Important to Remember:</vt:lpstr>
      <vt:lpstr>PowerPoint Presentation</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Decreased Incidence of NEC and Feeding Intolerance in VLBW Infants Receiving an Exclusive Human Milk Diet</dc:title>
  <dc:creator>Windows User</dc:creator>
  <cp:lastModifiedBy>Meeks Shellie</cp:lastModifiedBy>
  <cp:revision>718</cp:revision>
  <dcterms:created xsi:type="dcterms:W3CDTF">2014-10-28T17:11:40Z</dcterms:created>
  <dcterms:modified xsi:type="dcterms:W3CDTF">2018-11-05T14:18:38Z</dcterms:modified>
</cp:coreProperties>
</file>