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4" r:id="rId1"/>
    <p:sldMasterId id="2147483923" r:id="rId2"/>
  </p:sldMasterIdLst>
  <p:notesMasterIdLst>
    <p:notesMasterId r:id="rId49"/>
  </p:notesMasterIdLst>
  <p:sldIdLst>
    <p:sldId id="353" r:id="rId3"/>
    <p:sldId id="261" r:id="rId4"/>
    <p:sldId id="397" r:id="rId5"/>
    <p:sldId id="373" r:id="rId6"/>
    <p:sldId id="374" r:id="rId7"/>
    <p:sldId id="376" r:id="rId8"/>
    <p:sldId id="377" r:id="rId9"/>
    <p:sldId id="380" r:id="rId10"/>
    <p:sldId id="396" r:id="rId11"/>
    <p:sldId id="383" r:id="rId12"/>
    <p:sldId id="384" r:id="rId13"/>
    <p:sldId id="385" r:id="rId14"/>
    <p:sldId id="386" r:id="rId15"/>
    <p:sldId id="299" r:id="rId16"/>
    <p:sldId id="271" r:id="rId17"/>
    <p:sldId id="350" r:id="rId18"/>
    <p:sldId id="318" r:id="rId19"/>
    <p:sldId id="274" r:id="rId20"/>
    <p:sldId id="327" r:id="rId21"/>
    <p:sldId id="329" r:id="rId22"/>
    <p:sldId id="324" r:id="rId23"/>
    <p:sldId id="323" r:id="rId24"/>
    <p:sldId id="325" r:id="rId25"/>
    <p:sldId id="276" r:id="rId26"/>
    <p:sldId id="317" r:id="rId27"/>
    <p:sldId id="352" r:id="rId28"/>
    <p:sldId id="330" r:id="rId29"/>
    <p:sldId id="278" r:id="rId30"/>
    <p:sldId id="401" r:id="rId31"/>
    <p:sldId id="304" r:id="rId32"/>
    <p:sldId id="313" r:id="rId33"/>
    <p:sldId id="314" r:id="rId34"/>
    <p:sldId id="296" r:id="rId35"/>
    <p:sldId id="349" r:id="rId36"/>
    <p:sldId id="348" r:id="rId37"/>
    <p:sldId id="388" r:id="rId38"/>
    <p:sldId id="389" r:id="rId39"/>
    <p:sldId id="391" r:id="rId40"/>
    <p:sldId id="390" r:id="rId41"/>
    <p:sldId id="392" r:id="rId42"/>
    <p:sldId id="398" r:id="rId43"/>
    <p:sldId id="395" r:id="rId44"/>
    <p:sldId id="404" r:id="rId45"/>
    <p:sldId id="302" r:id="rId46"/>
    <p:sldId id="307" r:id="rId47"/>
    <p:sldId id="399" r:id="rId4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Tamoutselis" initials="PT" lastIdx="19" clrIdx="0"/>
  <p:cmAuthor id="1" name="Seffens, Linda" initials="SL" lastIdx="9" clrIdx="1">
    <p:extLst/>
  </p:cmAuthor>
  <p:cmAuthor id="2" name="Hickman, Janie L" initials="HJL" lastIdx="0" clrIdx="2"/>
  <p:cmAuthor id="3" name="Spurlock, Courtney" initials="SC" lastIdx="10" clrIdx="3">
    <p:extLst/>
  </p:cmAuthor>
  <p:cmAuthor id="4" name="Regsitered User" initials="R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C98"/>
    <a:srgbClr val="CBCBCC"/>
    <a:srgbClr val="CACBCC"/>
    <a:srgbClr val="5695A8"/>
    <a:srgbClr val="89C9E7"/>
    <a:srgbClr val="79A81E"/>
    <a:srgbClr val="7741AD"/>
    <a:srgbClr val="DB2118"/>
    <a:srgbClr val="93A299"/>
    <a:srgbClr val="ED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29" autoAdjust="0"/>
    <p:restoredTop sz="86126" autoAdjust="0"/>
  </p:normalViewPr>
  <p:slideViewPr>
    <p:cSldViewPr>
      <p:cViewPr varScale="1">
        <p:scale>
          <a:sx n="81" d="100"/>
          <a:sy n="81" d="100"/>
        </p:scale>
        <p:origin x="1046" y="62"/>
      </p:cViewPr>
      <p:guideLst>
        <p:guide orient="horz" pos="2160"/>
        <p:guide pos="2880"/>
      </p:guideLst>
    </p:cSldViewPr>
  </p:slideViewPr>
  <p:outlineViewPr>
    <p:cViewPr>
      <p:scale>
        <a:sx n="33" d="100"/>
        <a:sy n="33" d="100"/>
      </p:scale>
      <p:origin x="0" y="-25164"/>
    </p:cViewPr>
  </p:outlineViewPr>
  <p:notesTextViewPr>
    <p:cViewPr>
      <p:scale>
        <a:sx n="100" d="100"/>
        <a:sy n="100" d="100"/>
      </p:scale>
      <p:origin x="0" y="0"/>
    </p:cViewPr>
  </p:notesTextViewPr>
  <p:sorterViewPr>
    <p:cViewPr>
      <p:scale>
        <a:sx n="100" d="100"/>
        <a:sy n="100" d="100"/>
      </p:scale>
      <p:origin x="0" y="-80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35554794781E-2"/>
          <c:y val="3.883265331261327E-2"/>
          <c:w val="0.71472498002967011"/>
          <c:h val="0.83422616215977707"/>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Time MD Converts Nutrition Diagnosis to Medical Diagnosis</c:v>
                </c:pt>
                <c:pt idx="1">
                  <c:v>% Patients Readmitted Within 30 Days</c:v>
                </c:pt>
                <c:pt idx="2">
                  <c:v>% Patients Receiving Discharge Information</c:v>
                </c:pt>
              </c:strCache>
            </c:strRef>
          </c:cat>
          <c:val>
            <c:numRef>
              <c:f>Sheet1!$B$2:$B$4</c:f>
              <c:numCache>
                <c:formatCode>General</c:formatCode>
                <c:ptCount val="3"/>
                <c:pt idx="0">
                  <c:v>66.599999999999994</c:v>
                </c:pt>
                <c:pt idx="1">
                  <c:v>24.3</c:v>
                </c:pt>
                <c:pt idx="2">
                  <c:v>55.6</c:v>
                </c:pt>
              </c:numCache>
            </c:numRef>
          </c:val>
          <c:extLst xmlns:c16r2="http://schemas.microsoft.com/office/drawing/2015/06/chart">
            <c:ext xmlns:c16="http://schemas.microsoft.com/office/drawing/2014/chart" uri="{C3380CC4-5D6E-409C-BE32-E72D297353CC}">
              <c16:uniqueId val="{00000000-6472-4420-8CA2-40DC26D7C127}"/>
            </c:ext>
          </c:extLst>
        </c:ser>
        <c:ser>
          <c:idx val="1"/>
          <c:order val="1"/>
          <c:tx>
            <c:strRef>
              <c:f>Sheet1!$C$1</c:f>
              <c:strCache>
                <c:ptCount val="1"/>
                <c:pt idx="0">
                  <c:v>2018</c:v>
                </c:pt>
              </c:strCache>
            </c:strRef>
          </c:tx>
          <c:spPr>
            <a:solidFill>
              <a:srgbClr val="FF3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Time MD Converts Nutrition Diagnosis to Medical Diagnosis</c:v>
                </c:pt>
                <c:pt idx="1">
                  <c:v>% Patients Readmitted Within 30 Days</c:v>
                </c:pt>
                <c:pt idx="2">
                  <c:v>% Patients Receiving Discharge Information</c:v>
                </c:pt>
              </c:strCache>
            </c:strRef>
          </c:cat>
          <c:val>
            <c:numRef>
              <c:f>Sheet1!$C$2:$C$4</c:f>
              <c:numCache>
                <c:formatCode>General</c:formatCode>
                <c:ptCount val="3"/>
                <c:pt idx="0">
                  <c:v>70</c:v>
                </c:pt>
                <c:pt idx="1">
                  <c:v>17.5</c:v>
                </c:pt>
                <c:pt idx="2">
                  <c:v>95.6</c:v>
                </c:pt>
              </c:numCache>
            </c:numRef>
          </c:val>
          <c:extLst xmlns:c16r2="http://schemas.microsoft.com/office/drawing/2015/06/chart">
            <c:ext xmlns:c16="http://schemas.microsoft.com/office/drawing/2014/chart" uri="{C3380CC4-5D6E-409C-BE32-E72D297353CC}">
              <c16:uniqueId val="{00000001-6472-4420-8CA2-40DC26D7C127}"/>
            </c:ext>
          </c:extLst>
        </c:ser>
        <c:dLbls>
          <c:showLegendKey val="0"/>
          <c:showVal val="0"/>
          <c:showCatName val="0"/>
          <c:showSerName val="0"/>
          <c:showPercent val="0"/>
          <c:showBubbleSize val="0"/>
        </c:dLbls>
        <c:gapWidth val="150"/>
        <c:axId val="326119104"/>
        <c:axId val="326119664"/>
      </c:barChart>
      <c:catAx>
        <c:axId val="32611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6119664"/>
        <c:crosses val="autoZero"/>
        <c:auto val="1"/>
        <c:lblAlgn val="ctr"/>
        <c:lblOffset val="100"/>
        <c:noMultiLvlLbl val="0"/>
      </c:catAx>
      <c:valAx>
        <c:axId val="32611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119104"/>
        <c:crosses val="autoZero"/>
        <c:crossBetween val="between"/>
      </c:valAx>
      <c:spPr>
        <a:noFill/>
        <a:ln>
          <a:noFill/>
        </a:ln>
        <a:effectLst/>
      </c:spPr>
    </c:plotArea>
    <c:legend>
      <c:legendPos val="b"/>
      <c:legendEntry>
        <c:idx val="0"/>
        <c:delete val="1"/>
      </c:legendEntry>
      <c:layout>
        <c:manualLayout>
          <c:xMode val="edge"/>
          <c:yMode val="edge"/>
          <c:x val="0.52033441687191873"/>
          <c:y val="0.92421952747779279"/>
          <c:w val="0.12083380403006835"/>
          <c:h val="4.4916787535931688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95138075026792E-2"/>
          <c:y val="3.883265331261327E-2"/>
          <c:w val="0.70708305562012952"/>
          <c:h val="0.82148581500431228"/>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Patients Diagnosed with Malnutrition by RDs</c:v>
                </c:pt>
              </c:strCache>
            </c:strRef>
          </c:cat>
          <c:val>
            <c:numRef>
              <c:f>Sheet1!$B$2</c:f>
              <c:numCache>
                <c:formatCode>General</c:formatCode>
                <c:ptCount val="1"/>
                <c:pt idx="0">
                  <c:v>282</c:v>
                </c:pt>
              </c:numCache>
            </c:numRef>
          </c:val>
          <c:extLst xmlns:c16r2="http://schemas.microsoft.com/office/drawing/2015/06/chart">
            <c:ext xmlns:c16="http://schemas.microsoft.com/office/drawing/2014/chart" uri="{C3380CC4-5D6E-409C-BE32-E72D297353CC}">
              <c16:uniqueId val="{00000000-3E2F-439D-943E-EDF59223868C}"/>
            </c:ext>
          </c:extLst>
        </c:ser>
        <c:ser>
          <c:idx val="1"/>
          <c:order val="1"/>
          <c:tx>
            <c:strRef>
              <c:f>Sheet1!$C$1</c:f>
              <c:strCache>
                <c:ptCount val="1"/>
                <c:pt idx="0">
                  <c:v>2018</c:v>
                </c:pt>
              </c:strCache>
            </c:strRef>
          </c:tx>
          <c:spPr>
            <a:solidFill>
              <a:srgbClr val="FF3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Patients Diagnosed with Malnutrition by RDs</c:v>
                </c:pt>
              </c:strCache>
            </c:strRef>
          </c:cat>
          <c:val>
            <c:numRef>
              <c:f>Sheet1!$C$2</c:f>
              <c:numCache>
                <c:formatCode>General</c:formatCode>
                <c:ptCount val="1"/>
                <c:pt idx="0">
                  <c:v>460</c:v>
                </c:pt>
              </c:numCache>
            </c:numRef>
          </c:val>
          <c:extLst xmlns:c16r2="http://schemas.microsoft.com/office/drawing/2015/06/chart">
            <c:ext xmlns:c16="http://schemas.microsoft.com/office/drawing/2014/chart" uri="{C3380CC4-5D6E-409C-BE32-E72D297353CC}">
              <c16:uniqueId val="{00000001-3E2F-439D-943E-EDF59223868C}"/>
            </c:ext>
          </c:extLst>
        </c:ser>
        <c:dLbls>
          <c:showLegendKey val="0"/>
          <c:showVal val="0"/>
          <c:showCatName val="0"/>
          <c:showSerName val="0"/>
          <c:showPercent val="0"/>
          <c:showBubbleSize val="0"/>
        </c:dLbls>
        <c:gapWidth val="150"/>
        <c:axId val="326912624"/>
        <c:axId val="326913184"/>
      </c:barChart>
      <c:catAx>
        <c:axId val="32691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6913184"/>
        <c:crosses val="autoZero"/>
        <c:auto val="1"/>
        <c:lblAlgn val="ctr"/>
        <c:lblOffset val="100"/>
        <c:noMultiLvlLbl val="0"/>
      </c:catAx>
      <c:valAx>
        <c:axId val="326913184"/>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91262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35554794781E-2"/>
          <c:y val="3.883265331261327E-2"/>
          <c:w val="0.71472498002967011"/>
          <c:h val="0.83422616215977707"/>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Time MD Converts Nutrition Diagnosis to Medical Diagnosis</c:v>
                </c:pt>
                <c:pt idx="1">
                  <c:v>% Patients Readmitted Within 30 Days</c:v>
                </c:pt>
                <c:pt idx="2">
                  <c:v>% Patients Receiving Discharge Information</c:v>
                </c:pt>
              </c:strCache>
            </c:strRef>
          </c:cat>
          <c:val>
            <c:numRef>
              <c:f>Sheet1!$B$2:$B$4</c:f>
              <c:numCache>
                <c:formatCode>General</c:formatCode>
                <c:ptCount val="3"/>
                <c:pt idx="0">
                  <c:v>86.1</c:v>
                </c:pt>
                <c:pt idx="1">
                  <c:v>12.7</c:v>
                </c:pt>
                <c:pt idx="2">
                  <c:v>83.6</c:v>
                </c:pt>
              </c:numCache>
            </c:numRef>
          </c:val>
          <c:extLst xmlns:c16r2="http://schemas.microsoft.com/office/drawing/2015/06/chart">
            <c:ext xmlns:c16="http://schemas.microsoft.com/office/drawing/2014/chart" uri="{C3380CC4-5D6E-409C-BE32-E72D297353CC}">
              <c16:uniqueId val="{00000000-36B5-45D2-9448-60F0D9718B6E}"/>
            </c:ext>
          </c:extLst>
        </c:ser>
        <c:ser>
          <c:idx val="1"/>
          <c:order val="1"/>
          <c:tx>
            <c:strRef>
              <c:f>Sheet1!$C$1</c:f>
              <c:strCache>
                <c:ptCount val="1"/>
                <c:pt idx="0">
                  <c:v>2018</c:v>
                </c:pt>
              </c:strCache>
            </c:strRef>
          </c:tx>
          <c:spPr>
            <a:solidFill>
              <a:srgbClr val="FF3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Time MD Converts Nutrition Diagnosis to Medical Diagnosis</c:v>
                </c:pt>
                <c:pt idx="1">
                  <c:v>% Patients Readmitted Within 30 Days</c:v>
                </c:pt>
                <c:pt idx="2">
                  <c:v>% Patients Receiving Discharge Information</c:v>
                </c:pt>
              </c:strCache>
            </c:strRef>
          </c:cat>
          <c:val>
            <c:numRef>
              <c:f>Sheet1!$C$2:$C$4</c:f>
              <c:numCache>
                <c:formatCode>General</c:formatCode>
                <c:ptCount val="3"/>
                <c:pt idx="0">
                  <c:v>90.9</c:v>
                </c:pt>
                <c:pt idx="1">
                  <c:v>18.8</c:v>
                </c:pt>
                <c:pt idx="2">
                  <c:v>98.1</c:v>
                </c:pt>
              </c:numCache>
            </c:numRef>
          </c:val>
          <c:extLst xmlns:c16r2="http://schemas.microsoft.com/office/drawing/2015/06/chart">
            <c:ext xmlns:c16="http://schemas.microsoft.com/office/drawing/2014/chart" uri="{C3380CC4-5D6E-409C-BE32-E72D297353CC}">
              <c16:uniqueId val="{00000001-36B5-45D2-9448-60F0D9718B6E}"/>
            </c:ext>
          </c:extLst>
        </c:ser>
        <c:dLbls>
          <c:showLegendKey val="0"/>
          <c:showVal val="0"/>
          <c:showCatName val="0"/>
          <c:showSerName val="0"/>
          <c:showPercent val="0"/>
          <c:showBubbleSize val="0"/>
        </c:dLbls>
        <c:gapWidth val="150"/>
        <c:axId val="322138640"/>
        <c:axId val="322139200"/>
      </c:barChart>
      <c:catAx>
        <c:axId val="32213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2139200"/>
        <c:crosses val="autoZero"/>
        <c:auto val="1"/>
        <c:lblAlgn val="ctr"/>
        <c:lblOffset val="100"/>
        <c:noMultiLvlLbl val="0"/>
      </c:catAx>
      <c:valAx>
        <c:axId val="322139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2138640"/>
        <c:crosses val="autoZero"/>
        <c:crossBetween val="between"/>
      </c:valAx>
      <c:spPr>
        <a:noFill/>
        <a:ln>
          <a:noFill/>
        </a:ln>
        <a:effectLst/>
      </c:spPr>
    </c:plotArea>
    <c:legend>
      <c:legendPos val="r"/>
      <c:layout>
        <c:manualLayout>
          <c:xMode val="edge"/>
          <c:yMode val="edge"/>
          <c:x val="0.37035278678400491"/>
          <c:y val="0.91692322359206613"/>
          <c:w val="0.30015033966342441"/>
          <c:h val="8.00321414613420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5321952423942E-2"/>
          <c:y val="2.3267099652977279E-2"/>
          <c:w val="0.70708305562012952"/>
          <c:h val="0.82148581500431228"/>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Patients Diagnosed with Malnutrition by RDs</c:v>
                </c:pt>
              </c:strCache>
            </c:strRef>
          </c:cat>
          <c:val>
            <c:numRef>
              <c:f>Sheet1!$B$2</c:f>
              <c:numCache>
                <c:formatCode>General</c:formatCode>
                <c:ptCount val="1"/>
                <c:pt idx="0">
                  <c:v>131</c:v>
                </c:pt>
              </c:numCache>
            </c:numRef>
          </c:val>
          <c:extLst xmlns:c16r2="http://schemas.microsoft.com/office/drawing/2015/06/chart">
            <c:ext xmlns:c16="http://schemas.microsoft.com/office/drawing/2014/chart" uri="{C3380CC4-5D6E-409C-BE32-E72D297353CC}">
              <c16:uniqueId val="{00000000-DF84-4405-9D0D-71AD54A6FEBB}"/>
            </c:ext>
          </c:extLst>
        </c:ser>
        <c:ser>
          <c:idx val="1"/>
          <c:order val="1"/>
          <c:tx>
            <c:strRef>
              <c:f>Sheet1!$C$1</c:f>
              <c:strCache>
                <c:ptCount val="1"/>
                <c:pt idx="0">
                  <c:v>2018</c:v>
                </c:pt>
              </c:strCache>
            </c:strRef>
          </c:tx>
          <c:spPr>
            <a:solidFill>
              <a:srgbClr val="FF3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Patients Diagnosed with Malnutrition by RDs</c:v>
                </c:pt>
              </c:strCache>
            </c:strRef>
          </c:cat>
          <c:val>
            <c:numRef>
              <c:f>Sheet1!$C$2</c:f>
              <c:numCache>
                <c:formatCode>General</c:formatCode>
                <c:ptCount val="1"/>
                <c:pt idx="0">
                  <c:v>138</c:v>
                </c:pt>
              </c:numCache>
            </c:numRef>
          </c:val>
          <c:extLst xmlns:c16r2="http://schemas.microsoft.com/office/drawing/2015/06/chart">
            <c:ext xmlns:c16="http://schemas.microsoft.com/office/drawing/2014/chart" uri="{C3380CC4-5D6E-409C-BE32-E72D297353CC}">
              <c16:uniqueId val="{00000001-DF84-4405-9D0D-71AD54A6FEBB}"/>
            </c:ext>
          </c:extLst>
        </c:ser>
        <c:dLbls>
          <c:showLegendKey val="0"/>
          <c:showVal val="0"/>
          <c:showCatName val="0"/>
          <c:showSerName val="0"/>
          <c:showPercent val="0"/>
          <c:showBubbleSize val="0"/>
        </c:dLbls>
        <c:gapWidth val="150"/>
        <c:axId val="326926528"/>
        <c:axId val="326927088"/>
      </c:barChart>
      <c:catAx>
        <c:axId val="32692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6927088"/>
        <c:crosses val="autoZero"/>
        <c:auto val="1"/>
        <c:lblAlgn val="ctr"/>
        <c:lblOffset val="100"/>
        <c:noMultiLvlLbl val="0"/>
      </c:catAx>
      <c:valAx>
        <c:axId val="326927088"/>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926528"/>
        <c:crosses val="autoZero"/>
        <c:crossBetween val="between"/>
      </c:valAx>
      <c:spPr>
        <a:noFill/>
        <a:ln>
          <a:noFill/>
        </a:ln>
        <a:effectLst/>
      </c:spPr>
    </c:plotArea>
    <c:legend>
      <c:legendPos val="r"/>
      <c:layout>
        <c:manualLayout>
          <c:xMode val="edge"/>
          <c:yMode val="edge"/>
          <c:x val="0.3305396538351299"/>
          <c:y val="0.94464790749337835"/>
          <c:w val="0.26343607859639206"/>
          <c:h val="5.53521416867262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0A80C-8B70-4D4E-B1C6-95B324450D5C}" type="doc">
      <dgm:prSet loTypeId="urn:microsoft.com/office/officeart/2005/8/layout/chevron2" loCatId="process" qsTypeId="urn:microsoft.com/office/officeart/2005/8/quickstyle/3d3" qsCatId="3D" csTypeId="urn:microsoft.com/office/officeart/2005/8/colors/colorful2" csCatId="colorful" phldr="1"/>
      <dgm:spPr/>
      <dgm:t>
        <a:bodyPr/>
        <a:lstStyle/>
        <a:p>
          <a:endParaRPr lang="en-US"/>
        </a:p>
      </dgm:t>
    </dgm:pt>
    <dgm:pt modelId="{8328D8C7-36E3-45E6-93F9-1C9C94792FAC}">
      <dgm:prSet phldrT="[Text]"/>
      <dgm:spPr>
        <a:solidFill>
          <a:srgbClr val="89C9E7"/>
        </a:solidFill>
      </dgm:spPr>
      <dgm:t>
        <a:bodyPr/>
        <a:lstStyle/>
        <a:p>
          <a:r>
            <a:rPr lang="en-US" dirty="0"/>
            <a:t>Step 1</a:t>
          </a:r>
        </a:p>
      </dgm:t>
    </dgm:pt>
    <dgm:pt modelId="{445786F0-AABE-4451-8041-4489FF9B0DF2}" type="parTrans" cxnId="{1082CDE5-2E0C-4D31-98D7-0A5C78134DC7}">
      <dgm:prSet/>
      <dgm:spPr/>
      <dgm:t>
        <a:bodyPr/>
        <a:lstStyle/>
        <a:p>
          <a:endParaRPr lang="en-US"/>
        </a:p>
      </dgm:t>
    </dgm:pt>
    <dgm:pt modelId="{2AC54D53-68A7-48CC-906D-36042795C86F}" type="sibTrans" cxnId="{1082CDE5-2E0C-4D31-98D7-0A5C78134DC7}">
      <dgm:prSet/>
      <dgm:spPr/>
      <dgm:t>
        <a:bodyPr/>
        <a:lstStyle/>
        <a:p>
          <a:endParaRPr lang="en-US"/>
        </a:p>
      </dgm:t>
    </dgm:pt>
    <dgm:pt modelId="{88DF2019-0BC0-46C7-B912-B5CB71F3BA85}">
      <dgm:prSet phldrT="[Text]" custT="1"/>
      <dgm:spPr/>
      <dgm:t>
        <a:bodyPr/>
        <a:lstStyle/>
        <a:p>
          <a:pPr>
            <a:buClr>
              <a:schemeClr val="accent1">
                <a:lumMod val="75000"/>
              </a:schemeClr>
            </a:buClr>
          </a:pPr>
          <a:r>
            <a:rPr lang="en-US" sz="2400" dirty="0"/>
            <a:t>Recognize and Identify Malnutrition Risk</a:t>
          </a:r>
        </a:p>
      </dgm:t>
    </dgm:pt>
    <dgm:pt modelId="{4E49C78B-5C0C-4F2C-9586-3B19D415B597}" type="parTrans" cxnId="{89DAB95D-204D-4BCB-B54D-F82380FD179B}">
      <dgm:prSet/>
      <dgm:spPr/>
      <dgm:t>
        <a:bodyPr/>
        <a:lstStyle/>
        <a:p>
          <a:endParaRPr lang="en-US"/>
        </a:p>
      </dgm:t>
    </dgm:pt>
    <dgm:pt modelId="{1E889B08-793C-46A7-9D2A-9D914CCAAC6B}" type="sibTrans" cxnId="{89DAB95D-204D-4BCB-B54D-F82380FD179B}">
      <dgm:prSet/>
      <dgm:spPr/>
      <dgm:t>
        <a:bodyPr/>
        <a:lstStyle/>
        <a:p>
          <a:endParaRPr lang="en-US"/>
        </a:p>
      </dgm:t>
    </dgm:pt>
    <dgm:pt modelId="{7CF61AFA-2B93-401A-9934-EA837B8432D1}">
      <dgm:prSet phldrT="[Text]"/>
      <dgm:spPr>
        <a:solidFill>
          <a:srgbClr val="5695A8"/>
        </a:solidFill>
      </dgm:spPr>
      <dgm:t>
        <a:bodyPr/>
        <a:lstStyle/>
        <a:p>
          <a:r>
            <a:rPr lang="en-US" dirty="0"/>
            <a:t>Step 2</a:t>
          </a:r>
        </a:p>
      </dgm:t>
    </dgm:pt>
    <dgm:pt modelId="{A8D3D150-E937-4C8B-9C94-313C88DB540B}" type="parTrans" cxnId="{AF0A448A-8CDA-40E5-B221-D896416CEA55}">
      <dgm:prSet/>
      <dgm:spPr/>
      <dgm:t>
        <a:bodyPr/>
        <a:lstStyle/>
        <a:p>
          <a:endParaRPr lang="en-US"/>
        </a:p>
      </dgm:t>
    </dgm:pt>
    <dgm:pt modelId="{6183C85A-CB18-45DA-BE5F-9BEA4785ABFF}" type="sibTrans" cxnId="{AF0A448A-8CDA-40E5-B221-D896416CEA55}">
      <dgm:prSet/>
      <dgm:spPr/>
      <dgm:t>
        <a:bodyPr/>
        <a:lstStyle/>
        <a:p>
          <a:endParaRPr lang="en-US"/>
        </a:p>
      </dgm:t>
    </dgm:pt>
    <dgm:pt modelId="{A2234183-DFB6-4293-90C0-DAFF103747D7}">
      <dgm:prSet phldrT="[Text]" custT="1"/>
      <dgm:spPr/>
      <dgm:t>
        <a:bodyPr/>
        <a:lstStyle/>
        <a:p>
          <a:pPr marL="228600" lvl="1" indent="-228600" algn="l" defTabSz="1066800">
            <a:lnSpc>
              <a:spcPct val="90000"/>
            </a:lnSpc>
            <a:spcBef>
              <a:spcPct val="0"/>
            </a:spcBef>
            <a:spcAft>
              <a:spcPct val="15000"/>
            </a:spcAft>
            <a:buClr>
              <a:srgbClr val="0097A9">
                <a:lumMod val="75000"/>
              </a:srgbClr>
            </a:buClr>
            <a:buChar char="•"/>
          </a:pPr>
          <a:r>
            <a:rPr lang="en-US" sz="2400" kern="1200" dirty="0">
              <a:solidFill>
                <a:srgbClr val="53565A">
                  <a:hueOff val="0"/>
                  <a:satOff val="0"/>
                  <a:lumOff val="0"/>
                  <a:alphaOff val="0"/>
                </a:srgbClr>
              </a:solidFill>
              <a:latin typeface="Calibri"/>
              <a:ea typeface="+mn-ea"/>
              <a:cs typeface="+mn-cs"/>
            </a:rPr>
            <a:t>Implement Early Nutrition Intervention</a:t>
          </a:r>
        </a:p>
      </dgm:t>
    </dgm:pt>
    <dgm:pt modelId="{526DF2C5-2142-496F-8808-29136B0C215B}" type="parTrans" cxnId="{E959ABFE-1CEA-427A-BA94-BAE357C7D86D}">
      <dgm:prSet/>
      <dgm:spPr/>
      <dgm:t>
        <a:bodyPr/>
        <a:lstStyle/>
        <a:p>
          <a:endParaRPr lang="en-US"/>
        </a:p>
      </dgm:t>
    </dgm:pt>
    <dgm:pt modelId="{A152F323-A0B4-44EA-A5E3-C2EA914EA27C}" type="sibTrans" cxnId="{E959ABFE-1CEA-427A-BA94-BAE357C7D86D}">
      <dgm:prSet/>
      <dgm:spPr/>
      <dgm:t>
        <a:bodyPr/>
        <a:lstStyle/>
        <a:p>
          <a:endParaRPr lang="en-US"/>
        </a:p>
      </dgm:t>
    </dgm:pt>
    <dgm:pt modelId="{0FF539B6-9C4C-48FC-9A72-A4384EDA0BFE}">
      <dgm:prSet phldrT="[Text]"/>
      <dgm:spPr>
        <a:solidFill>
          <a:srgbClr val="3A4C98"/>
        </a:solidFill>
      </dgm:spPr>
      <dgm:t>
        <a:bodyPr/>
        <a:lstStyle/>
        <a:p>
          <a:r>
            <a:rPr lang="en-US" dirty="0"/>
            <a:t>Step 3</a:t>
          </a:r>
        </a:p>
      </dgm:t>
    </dgm:pt>
    <dgm:pt modelId="{69B4902B-BFFE-4F0A-83F0-D6A5EB52C825}" type="parTrans" cxnId="{006B1210-758C-4A77-A1F7-F95D753EA32D}">
      <dgm:prSet/>
      <dgm:spPr/>
      <dgm:t>
        <a:bodyPr/>
        <a:lstStyle/>
        <a:p>
          <a:endParaRPr lang="en-US"/>
        </a:p>
      </dgm:t>
    </dgm:pt>
    <dgm:pt modelId="{056A4CF2-B14F-4375-BFCC-8091A084ADEA}" type="sibTrans" cxnId="{006B1210-758C-4A77-A1F7-F95D753EA32D}">
      <dgm:prSet/>
      <dgm:spPr/>
      <dgm:t>
        <a:bodyPr/>
        <a:lstStyle/>
        <a:p>
          <a:endParaRPr lang="en-US"/>
        </a:p>
      </dgm:t>
    </dgm:pt>
    <dgm:pt modelId="{5FFC680D-F672-45A3-B323-D06488FA4844}">
      <dgm:prSet phldrT="[Text]" custT="1"/>
      <dgm:spPr/>
      <dgm:t>
        <a:bodyPr/>
        <a:lstStyle/>
        <a:p>
          <a:pPr marL="228600" lvl="1" indent="-228600" algn="l" defTabSz="1066800">
            <a:lnSpc>
              <a:spcPct val="90000"/>
            </a:lnSpc>
            <a:spcBef>
              <a:spcPct val="0"/>
            </a:spcBef>
            <a:spcAft>
              <a:spcPct val="15000"/>
            </a:spcAft>
            <a:buClr>
              <a:srgbClr val="0097A9">
                <a:lumMod val="75000"/>
              </a:srgbClr>
            </a:buClr>
            <a:buChar char="•"/>
          </a:pPr>
          <a:r>
            <a:rPr lang="en-US" sz="2400" kern="1200" dirty="0">
              <a:solidFill>
                <a:srgbClr val="53565A">
                  <a:hueOff val="0"/>
                  <a:satOff val="0"/>
                  <a:lumOff val="0"/>
                  <a:alphaOff val="0"/>
                </a:srgbClr>
              </a:solidFill>
              <a:latin typeface="Calibri"/>
              <a:ea typeface="+mn-ea"/>
              <a:cs typeface="+mn-cs"/>
            </a:rPr>
            <a:t>Develop a Discharge Plan</a:t>
          </a:r>
        </a:p>
      </dgm:t>
    </dgm:pt>
    <dgm:pt modelId="{8B91BF15-8C05-4524-BF00-1C7CB5DA410F}" type="sibTrans" cxnId="{92688B14-1B11-42D0-A540-6AE32FF96CB7}">
      <dgm:prSet/>
      <dgm:spPr/>
      <dgm:t>
        <a:bodyPr/>
        <a:lstStyle/>
        <a:p>
          <a:endParaRPr lang="en-US"/>
        </a:p>
      </dgm:t>
    </dgm:pt>
    <dgm:pt modelId="{42052AEB-EEA1-4789-B89A-5DBCF189EFFE}" type="parTrans" cxnId="{92688B14-1B11-42D0-A540-6AE32FF96CB7}">
      <dgm:prSet/>
      <dgm:spPr/>
      <dgm:t>
        <a:bodyPr/>
        <a:lstStyle/>
        <a:p>
          <a:endParaRPr lang="en-US"/>
        </a:p>
      </dgm:t>
    </dgm:pt>
    <dgm:pt modelId="{5A3AC0A1-6F61-41DA-8BB3-31A9ECFC1605}" type="pres">
      <dgm:prSet presAssocID="{6F40A80C-8B70-4D4E-B1C6-95B324450D5C}" presName="linearFlow" presStyleCnt="0">
        <dgm:presLayoutVars>
          <dgm:dir/>
          <dgm:animLvl val="lvl"/>
          <dgm:resizeHandles val="exact"/>
        </dgm:presLayoutVars>
      </dgm:prSet>
      <dgm:spPr/>
      <dgm:t>
        <a:bodyPr/>
        <a:lstStyle/>
        <a:p>
          <a:endParaRPr lang="en-US"/>
        </a:p>
      </dgm:t>
    </dgm:pt>
    <dgm:pt modelId="{9DE35839-BDE5-4DDF-AC0B-4F59FEC912A2}" type="pres">
      <dgm:prSet presAssocID="{8328D8C7-36E3-45E6-93F9-1C9C94792FAC}" presName="composite" presStyleCnt="0"/>
      <dgm:spPr/>
    </dgm:pt>
    <dgm:pt modelId="{9BC2F4C1-20F2-43D7-9A36-B327B7D4AA2B}" type="pres">
      <dgm:prSet presAssocID="{8328D8C7-36E3-45E6-93F9-1C9C94792FAC}" presName="parentText" presStyleLbl="alignNode1" presStyleIdx="0" presStyleCnt="3">
        <dgm:presLayoutVars>
          <dgm:chMax val="1"/>
          <dgm:bulletEnabled val="1"/>
        </dgm:presLayoutVars>
      </dgm:prSet>
      <dgm:spPr/>
      <dgm:t>
        <a:bodyPr/>
        <a:lstStyle/>
        <a:p>
          <a:endParaRPr lang="en-US"/>
        </a:p>
      </dgm:t>
    </dgm:pt>
    <dgm:pt modelId="{CE704AC0-C1F7-47F6-9950-E0D9D082CD8D}" type="pres">
      <dgm:prSet presAssocID="{8328D8C7-36E3-45E6-93F9-1C9C94792FAC}" presName="descendantText" presStyleLbl="alignAcc1" presStyleIdx="0" presStyleCnt="3">
        <dgm:presLayoutVars>
          <dgm:bulletEnabled val="1"/>
        </dgm:presLayoutVars>
      </dgm:prSet>
      <dgm:spPr/>
      <dgm:t>
        <a:bodyPr/>
        <a:lstStyle/>
        <a:p>
          <a:endParaRPr lang="en-US"/>
        </a:p>
      </dgm:t>
    </dgm:pt>
    <dgm:pt modelId="{979AF238-E02C-458B-B324-38F223B1F047}" type="pres">
      <dgm:prSet presAssocID="{2AC54D53-68A7-48CC-906D-36042795C86F}" presName="sp" presStyleCnt="0"/>
      <dgm:spPr/>
    </dgm:pt>
    <dgm:pt modelId="{FCA045D4-475D-447A-9E3F-824E94AD0AAC}" type="pres">
      <dgm:prSet presAssocID="{7CF61AFA-2B93-401A-9934-EA837B8432D1}" presName="composite" presStyleCnt="0"/>
      <dgm:spPr/>
    </dgm:pt>
    <dgm:pt modelId="{A55C39BE-DA64-43B0-8551-2A329FC66D37}" type="pres">
      <dgm:prSet presAssocID="{7CF61AFA-2B93-401A-9934-EA837B8432D1}" presName="parentText" presStyleLbl="alignNode1" presStyleIdx="1" presStyleCnt="3">
        <dgm:presLayoutVars>
          <dgm:chMax val="1"/>
          <dgm:bulletEnabled val="1"/>
        </dgm:presLayoutVars>
      </dgm:prSet>
      <dgm:spPr/>
      <dgm:t>
        <a:bodyPr/>
        <a:lstStyle/>
        <a:p>
          <a:endParaRPr lang="en-US"/>
        </a:p>
      </dgm:t>
    </dgm:pt>
    <dgm:pt modelId="{4F78E4CA-3146-4594-974C-3D0C17EDA2E5}" type="pres">
      <dgm:prSet presAssocID="{7CF61AFA-2B93-401A-9934-EA837B8432D1}" presName="descendantText" presStyleLbl="alignAcc1" presStyleIdx="1" presStyleCnt="3">
        <dgm:presLayoutVars>
          <dgm:bulletEnabled val="1"/>
        </dgm:presLayoutVars>
      </dgm:prSet>
      <dgm:spPr/>
      <dgm:t>
        <a:bodyPr/>
        <a:lstStyle/>
        <a:p>
          <a:endParaRPr lang="en-US"/>
        </a:p>
      </dgm:t>
    </dgm:pt>
    <dgm:pt modelId="{948C4D13-C13D-48FD-903D-6ADB0F853FD7}" type="pres">
      <dgm:prSet presAssocID="{6183C85A-CB18-45DA-BE5F-9BEA4785ABFF}" presName="sp" presStyleCnt="0"/>
      <dgm:spPr/>
    </dgm:pt>
    <dgm:pt modelId="{9621D7DD-F3D7-474C-A2BA-A05C59E2A420}" type="pres">
      <dgm:prSet presAssocID="{0FF539B6-9C4C-48FC-9A72-A4384EDA0BFE}" presName="composite" presStyleCnt="0"/>
      <dgm:spPr/>
    </dgm:pt>
    <dgm:pt modelId="{48FBC15D-1214-4E73-AA8F-BE5657CAF3D8}" type="pres">
      <dgm:prSet presAssocID="{0FF539B6-9C4C-48FC-9A72-A4384EDA0BFE}" presName="parentText" presStyleLbl="alignNode1" presStyleIdx="2" presStyleCnt="3">
        <dgm:presLayoutVars>
          <dgm:chMax val="1"/>
          <dgm:bulletEnabled val="1"/>
        </dgm:presLayoutVars>
      </dgm:prSet>
      <dgm:spPr/>
      <dgm:t>
        <a:bodyPr/>
        <a:lstStyle/>
        <a:p>
          <a:endParaRPr lang="en-US"/>
        </a:p>
      </dgm:t>
    </dgm:pt>
    <dgm:pt modelId="{06CDDE12-7D11-46F1-A44B-6475F91661DD}" type="pres">
      <dgm:prSet presAssocID="{0FF539B6-9C4C-48FC-9A72-A4384EDA0BFE}" presName="descendantText" presStyleLbl="alignAcc1" presStyleIdx="2" presStyleCnt="3" custLinFactNeighborX="8658" custLinFactNeighborY="33355">
        <dgm:presLayoutVars>
          <dgm:bulletEnabled val="1"/>
        </dgm:presLayoutVars>
      </dgm:prSet>
      <dgm:spPr/>
      <dgm:t>
        <a:bodyPr/>
        <a:lstStyle/>
        <a:p>
          <a:endParaRPr lang="en-US"/>
        </a:p>
      </dgm:t>
    </dgm:pt>
  </dgm:ptLst>
  <dgm:cxnLst>
    <dgm:cxn modelId="{B443A831-167D-4E09-A71F-C379166097A0}" type="presOf" srcId="{88DF2019-0BC0-46C7-B912-B5CB71F3BA85}" destId="{CE704AC0-C1F7-47F6-9950-E0D9D082CD8D}" srcOrd="0" destOrd="0" presId="urn:microsoft.com/office/officeart/2005/8/layout/chevron2"/>
    <dgm:cxn modelId="{89DAB95D-204D-4BCB-B54D-F82380FD179B}" srcId="{8328D8C7-36E3-45E6-93F9-1C9C94792FAC}" destId="{88DF2019-0BC0-46C7-B912-B5CB71F3BA85}" srcOrd="0" destOrd="0" parTransId="{4E49C78B-5C0C-4F2C-9586-3B19D415B597}" sibTransId="{1E889B08-793C-46A7-9D2A-9D914CCAAC6B}"/>
    <dgm:cxn modelId="{759DABC1-D256-4935-8F66-529D5CB2F771}" type="presOf" srcId="{7CF61AFA-2B93-401A-9934-EA837B8432D1}" destId="{A55C39BE-DA64-43B0-8551-2A329FC66D37}" srcOrd="0" destOrd="0" presId="urn:microsoft.com/office/officeart/2005/8/layout/chevron2"/>
    <dgm:cxn modelId="{24453A90-B750-48DB-8407-472B092466D9}" type="presOf" srcId="{0FF539B6-9C4C-48FC-9A72-A4384EDA0BFE}" destId="{48FBC15D-1214-4E73-AA8F-BE5657CAF3D8}" srcOrd="0" destOrd="0" presId="urn:microsoft.com/office/officeart/2005/8/layout/chevron2"/>
    <dgm:cxn modelId="{28729761-C531-4569-ABA1-CFD65F52535B}" type="presOf" srcId="{6F40A80C-8B70-4D4E-B1C6-95B324450D5C}" destId="{5A3AC0A1-6F61-41DA-8BB3-31A9ECFC1605}" srcOrd="0" destOrd="0" presId="urn:microsoft.com/office/officeart/2005/8/layout/chevron2"/>
    <dgm:cxn modelId="{AF0A448A-8CDA-40E5-B221-D896416CEA55}" srcId="{6F40A80C-8B70-4D4E-B1C6-95B324450D5C}" destId="{7CF61AFA-2B93-401A-9934-EA837B8432D1}" srcOrd="1" destOrd="0" parTransId="{A8D3D150-E937-4C8B-9C94-313C88DB540B}" sibTransId="{6183C85A-CB18-45DA-BE5F-9BEA4785ABFF}"/>
    <dgm:cxn modelId="{F8AE5CF3-D2A5-4A0E-85B1-095A9B3F8955}" type="presOf" srcId="{A2234183-DFB6-4293-90C0-DAFF103747D7}" destId="{4F78E4CA-3146-4594-974C-3D0C17EDA2E5}" srcOrd="0" destOrd="0" presId="urn:microsoft.com/office/officeart/2005/8/layout/chevron2"/>
    <dgm:cxn modelId="{006B1210-758C-4A77-A1F7-F95D753EA32D}" srcId="{6F40A80C-8B70-4D4E-B1C6-95B324450D5C}" destId="{0FF539B6-9C4C-48FC-9A72-A4384EDA0BFE}" srcOrd="2" destOrd="0" parTransId="{69B4902B-BFFE-4F0A-83F0-D6A5EB52C825}" sibTransId="{056A4CF2-B14F-4375-BFCC-8091A084ADEA}"/>
    <dgm:cxn modelId="{92688B14-1B11-42D0-A540-6AE32FF96CB7}" srcId="{0FF539B6-9C4C-48FC-9A72-A4384EDA0BFE}" destId="{5FFC680D-F672-45A3-B323-D06488FA4844}" srcOrd="0" destOrd="0" parTransId="{42052AEB-EEA1-4789-B89A-5DBCF189EFFE}" sibTransId="{8B91BF15-8C05-4524-BF00-1C7CB5DA410F}"/>
    <dgm:cxn modelId="{76FBCA16-090E-4C83-9F20-47C58004BC2C}" type="presOf" srcId="{5FFC680D-F672-45A3-B323-D06488FA4844}" destId="{06CDDE12-7D11-46F1-A44B-6475F91661DD}" srcOrd="0" destOrd="0" presId="urn:microsoft.com/office/officeart/2005/8/layout/chevron2"/>
    <dgm:cxn modelId="{E959ABFE-1CEA-427A-BA94-BAE357C7D86D}" srcId="{7CF61AFA-2B93-401A-9934-EA837B8432D1}" destId="{A2234183-DFB6-4293-90C0-DAFF103747D7}" srcOrd="0" destOrd="0" parTransId="{526DF2C5-2142-496F-8808-29136B0C215B}" sibTransId="{A152F323-A0B4-44EA-A5E3-C2EA914EA27C}"/>
    <dgm:cxn modelId="{ECF9AAC3-C24A-44A3-887F-CA2B9ADE0558}" type="presOf" srcId="{8328D8C7-36E3-45E6-93F9-1C9C94792FAC}" destId="{9BC2F4C1-20F2-43D7-9A36-B327B7D4AA2B}" srcOrd="0" destOrd="0" presId="urn:microsoft.com/office/officeart/2005/8/layout/chevron2"/>
    <dgm:cxn modelId="{1082CDE5-2E0C-4D31-98D7-0A5C78134DC7}" srcId="{6F40A80C-8B70-4D4E-B1C6-95B324450D5C}" destId="{8328D8C7-36E3-45E6-93F9-1C9C94792FAC}" srcOrd="0" destOrd="0" parTransId="{445786F0-AABE-4451-8041-4489FF9B0DF2}" sibTransId="{2AC54D53-68A7-48CC-906D-36042795C86F}"/>
    <dgm:cxn modelId="{A2EB80EB-C2F9-4599-B489-97DD463D4F12}" type="presParOf" srcId="{5A3AC0A1-6F61-41DA-8BB3-31A9ECFC1605}" destId="{9DE35839-BDE5-4DDF-AC0B-4F59FEC912A2}" srcOrd="0" destOrd="0" presId="urn:microsoft.com/office/officeart/2005/8/layout/chevron2"/>
    <dgm:cxn modelId="{0BED79A3-D6AE-4FAD-97F4-1CEB809842F3}" type="presParOf" srcId="{9DE35839-BDE5-4DDF-AC0B-4F59FEC912A2}" destId="{9BC2F4C1-20F2-43D7-9A36-B327B7D4AA2B}" srcOrd="0" destOrd="0" presId="urn:microsoft.com/office/officeart/2005/8/layout/chevron2"/>
    <dgm:cxn modelId="{43C9EAB6-91F9-4519-9977-F003ACFC7A26}" type="presParOf" srcId="{9DE35839-BDE5-4DDF-AC0B-4F59FEC912A2}" destId="{CE704AC0-C1F7-47F6-9950-E0D9D082CD8D}" srcOrd="1" destOrd="0" presId="urn:microsoft.com/office/officeart/2005/8/layout/chevron2"/>
    <dgm:cxn modelId="{53257044-F5EE-41C8-B02E-FEFE2EAFCD16}" type="presParOf" srcId="{5A3AC0A1-6F61-41DA-8BB3-31A9ECFC1605}" destId="{979AF238-E02C-458B-B324-38F223B1F047}" srcOrd="1" destOrd="0" presId="urn:microsoft.com/office/officeart/2005/8/layout/chevron2"/>
    <dgm:cxn modelId="{D9E9C82E-BB7A-463C-8F75-31A61E465C62}" type="presParOf" srcId="{5A3AC0A1-6F61-41DA-8BB3-31A9ECFC1605}" destId="{FCA045D4-475D-447A-9E3F-824E94AD0AAC}" srcOrd="2" destOrd="0" presId="urn:microsoft.com/office/officeart/2005/8/layout/chevron2"/>
    <dgm:cxn modelId="{EF07E32A-F1A4-493A-BFE0-B29E49EDB2FE}" type="presParOf" srcId="{FCA045D4-475D-447A-9E3F-824E94AD0AAC}" destId="{A55C39BE-DA64-43B0-8551-2A329FC66D37}" srcOrd="0" destOrd="0" presId="urn:microsoft.com/office/officeart/2005/8/layout/chevron2"/>
    <dgm:cxn modelId="{2F003C79-0F71-41E9-9C4B-7D5895C9A245}" type="presParOf" srcId="{FCA045D4-475D-447A-9E3F-824E94AD0AAC}" destId="{4F78E4CA-3146-4594-974C-3D0C17EDA2E5}" srcOrd="1" destOrd="0" presId="urn:microsoft.com/office/officeart/2005/8/layout/chevron2"/>
    <dgm:cxn modelId="{E51CD094-18CB-4048-8349-F7BF362B9F96}" type="presParOf" srcId="{5A3AC0A1-6F61-41DA-8BB3-31A9ECFC1605}" destId="{948C4D13-C13D-48FD-903D-6ADB0F853FD7}" srcOrd="3" destOrd="0" presId="urn:microsoft.com/office/officeart/2005/8/layout/chevron2"/>
    <dgm:cxn modelId="{5178FD89-BEDC-4F2B-9C73-440EDCB3BE2D}" type="presParOf" srcId="{5A3AC0A1-6F61-41DA-8BB3-31A9ECFC1605}" destId="{9621D7DD-F3D7-474C-A2BA-A05C59E2A420}" srcOrd="4" destOrd="0" presId="urn:microsoft.com/office/officeart/2005/8/layout/chevron2"/>
    <dgm:cxn modelId="{7833811E-D73A-4C1D-81F6-C4376ED23E33}" type="presParOf" srcId="{9621D7DD-F3D7-474C-A2BA-A05C59E2A420}" destId="{48FBC15D-1214-4E73-AA8F-BE5657CAF3D8}" srcOrd="0" destOrd="0" presId="urn:microsoft.com/office/officeart/2005/8/layout/chevron2"/>
    <dgm:cxn modelId="{FE48456C-3C1F-4AC5-99BE-95F47AD16468}" type="presParOf" srcId="{9621D7DD-F3D7-474C-A2BA-A05C59E2A420}" destId="{06CDDE12-7D11-46F1-A44B-6475F91661D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6.png"/></Relationships>
</file>

<file path=ppt/drawings/drawing1.xml><?xml version="1.0" encoding="utf-8"?>
<c:userShapes xmlns:c="http://schemas.openxmlformats.org/drawingml/2006/chart">
  <cdr:relSizeAnchor xmlns:cdr="http://schemas.openxmlformats.org/drawingml/2006/chartDrawing">
    <cdr:from>
      <cdr:x>0.3675</cdr:x>
      <cdr:y>0.92466</cdr:y>
    </cdr:from>
    <cdr:to>
      <cdr:x>0.48781</cdr:x>
      <cdr:y>0.9746</cdr:y>
    </cdr:to>
    <cdr:pic>
      <cdr:nvPicPr>
        <cdr:cNvPr id="2" name="chart">
          <a:extLst xmlns:a="http://schemas.openxmlformats.org/drawingml/2006/main">
            <a:ext uri="{FF2B5EF4-FFF2-40B4-BE49-F238E27FC236}">
              <a16:creationId xmlns="" xmlns:a16="http://schemas.microsoft.com/office/drawing/2014/main" id="{A15DACD9-3512-4E7A-A781-B239FE0CFE2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33941" y="4565849"/>
          <a:ext cx="567614" cy="24657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9D3FBD2-18DD-4AEC-9BFB-B9A3D7F3196A}" type="datetimeFigureOut">
              <a:rPr lang="en-US" smtClean="0"/>
              <a:t>11/1/2018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A5F22BA-B3A6-4128-ADC0-2266FE4B2599}" type="slidenum">
              <a:rPr lang="en-US" smtClean="0"/>
              <a:t>‹#›</a:t>
            </a:fld>
            <a:endParaRPr lang="en-US" dirty="0"/>
          </a:p>
        </p:txBody>
      </p:sp>
    </p:spTree>
    <p:extLst>
      <p:ext uri="{BB962C8B-B14F-4D97-AF65-F5344CB8AC3E}">
        <p14:creationId xmlns:p14="http://schemas.microsoft.com/office/powerpoint/2010/main" val="366811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Amanda Goldman obtained her B.S. in Dietetics from Miami University and her M.S. in Clinical Nutrition from the University of Kentucky.  She completed her dietetic internship at the University of Kentucky Hospital.  Amanda is currently the System Director of Quality &amp; Wellness for the </a:t>
            </a:r>
            <a:r>
              <a:rPr lang="en-US" sz="1200" i="1" kern="1200" dirty="0">
                <a:solidFill>
                  <a:schemeClr val="tx1"/>
                </a:solidFill>
                <a:effectLst/>
                <a:latin typeface="+mn-lt"/>
                <a:ea typeface="+mn-ea"/>
                <a:cs typeface="+mn-cs"/>
              </a:rPr>
              <a:t>Catholic Health Initiatives</a:t>
            </a:r>
            <a:r>
              <a:rPr lang="en-US" sz="1200" kern="1200" dirty="0">
                <a:solidFill>
                  <a:schemeClr val="tx1"/>
                </a:solidFill>
                <a:effectLst/>
                <a:latin typeface="+mn-lt"/>
                <a:ea typeface="+mn-ea"/>
                <a:cs typeface="+mn-cs"/>
              </a:rPr>
              <a:t> Food &amp; Nutrition Services national program.  Prior to this role, Amanda served as a Regional Director and as a Food Service Director.  Along with her current position, she also leads the Diabetes &amp; Nutrition Care program for KentuckyOne Health.  Amanda is a Past-President of the </a:t>
            </a:r>
            <a:r>
              <a:rPr lang="en-US" sz="1200" i="1" kern="1200" dirty="0">
                <a:solidFill>
                  <a:schemeClr val="tx1"/>
                </a:solidFill>
                <a:effectLst/>
                <a:latin typeface="+mn-lt"/>
                <a:ea typeface="+mn-ea"/>
                <a:cs typeface="+mn-cs"/>
              </a:rPr>
              <a:t>Kentucky Academy of Nutrition and Dietetics</a:t>
            </a:r>
            <a:r>
              <a:rPr lang="en-US" sz="1200" kern="1200" dirty="0">
                <a:solidFill>
                  <a:schemeClr val="tx1"/>
                </a:solidFill>
                <a:effectLst/>
                <a:latin typeface="+mn-lt"/>
                <a:ea typeface="+mn-ea"/>
                <a:cs typeface="+mn-cs"/>
              </a:rPr>
              <a:t> and is a Past Chair for the </a:t>
            </a:r>
            <a:r>
              <a:rPr lang="en-US" sz="1200" i="1" kern="1200" dirty="0">
                <a:solidFill>
                  <a:schemeClr val="tx1"/>
                </a:solidFill>
                <a:effectLst/>
                <a:latin typeface="+mn-lt"/>
                <a:ea typeface="+mn-ea"/>
                <a:cs typeface="+mn-cs"/>
              </a:rPr>
              <a:t>Management in Food &amp; Nutrition Systems</a:t>
            </a:r>
            <a:r>
              <a:rPr lang="en-US" sz="1200" kern="1200" dirty="0">
                <a:solidFill>
                  <a:schemeClr val="tx1"/>
                </a:solidFill>
                <a:effectLst/>
                <a:latin typeface="+mn-lt"/>
                <a:ea typeface="+mn-ea"/>
                <a:cs typeface="+mn-cs"/>
              </a:rPr>
              <a:t> dietetic practice group of the </a:t>
            </a:r>
            <a:r>
              <a:rPr lang="en-US" sz="1200" i="1" kern="1200" dirty="0">
                <a:solidFill>
                  <a:schemeClr val="tx1"/>
                </a:solidFill>
                <a:effectLst/>
                <a:latin typeface="+mn-lt"/>
                <a:ea typeface="+mn-ea"/>
                <a:cs typeface="+mn-cs"/>
              </a:rPr>
              <a:t>Academy of Nutrition and Dietetics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2646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KentuckyOne Health, one of the largest and most comprehensive health systems in the Commonwealth, has more than 200 locations, including hospitals, physician groups, clinics, primary care centers, specialty institutes and home health agencies in Kentucky and southern Indiana. KentuckyOne Health is dedicated to bringing wellness, healing and hope to all, including the underserved.</a:t>
            </a:r>
          </a:p>
        </p:txBody>
      </p:sp>
      <p:sp>
        <p:nvSpPr>
          <p:cNvPr id="4" name="Slide Number Placeholder 3"/>
          <p:cNvSpPr>
            <a:spLocks noGrp="1"/>
          </p:cNvSpPr>
          <p:nvPr>
            <p:ph type="sldNum" sz="quarter" idx="10"/>
          </p:nvPr>
        </p:nvSpPr>
        <p:spPr/>
        <p:txBody>
          <a:bodyPr/>
          <a:lstStyle/>
          <a:p>
            <a:fld id="{7A5F22BA-B3A6-4128-ADC0-2266FE4B2599}" type="slidenum">
              <a:rPr lang="en-US" smtClean="0"/>
              <a:t>15</a:t>
            </a:fld>
            <a:endParaRPr lang="en-US" dirty="0"/>
          </a:p>
        </p:txBody>
      </p:sp>
    </p:spTree>
    <p:extLst>
      <p:ext uri="{BB962C8B-B14F-4D97-AF65-F5344CB8AC3E}">
        <p14:creationId xmlns:p14="http://schemas.microsoft.com/office/powerpoint/2010/main" val="326169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841" indent="-234841">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17</a:t>
            </a:fld>
            <a:endParaRPr lang="en-US" dirty="0"/>
          </a:p>
        </p:txBody>
      </p:sp>
    </p:spTree>
    <p:extLst>
      <p:ext uri="{BB962C8B-B14F-4D97-AF65-F5344CB8AC3E}">
        <p14:creationId xmlns:p14="http://schemas.microsoft.com/office/powerpoint/2010/main" val="23586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Purposes:</a:t>
            </a:r>
          </a:p>
          <a:p>
            <a:endParaRPr lang="en-US" sz="1200" i="1" dirty="0"/>
          </a:p>
          <a:p>
            <a:pPr lvl="0"/>
            <a:r>
              <a:rPr lang="en-US" sz="1200" dirty="0"/>
              <a:t>To </a:t>
            </a:r>
            <a:r>
              <a:rPr lang="en-US" sz="1200" i="1" u="sng" dirty="0"/>
              <a:t>identify</a:t>
            </a:r>
            <a:r>
              <a:rPr lang="en-US" sz="1200" dirty="0"/>
              <a:t> patients who are malnourished or at risk for malnutrition in a timely manner.</a:t>
            </a:r>
          </a:p>
          <a:p>
            <a:pPr lvl="0"/>
            <a:endParaRPr lang="en-US" sz="1200" dirty="0"/>
          </a:p>
          <a:p>
            <a:pPr lvl="0"/>
            <a:r>
              <a:rPr lang="en-US" sz="1200" dirty="0"/>
              <a:t>To </a:t>
            </a:r>
            <a:r>
              <a:rPr lang="en-US" sz="1200" b="1" dirty="0"/>
              <a:t>quickly</a:t>
            </a:r>
            <a:r>
              <a:rPr lang="en-US" sz="1200" dirty="0"/>
              <a:t> </a:t>
            </a:r>
            <a:r>
              <a:rPr lang="en-US" sz="1200" i="1" u="sng" dirty="0"/>
              <a:t>implement</a:t>
            </a:r>
            <a:r>
              <a:rPr lang="en-US" sz="1200" dirty="0"/>
              <a:t> nutrition interventions that will positively impact quality of life.</a:t>
            </a:r>
          </a:p>
          <a:p>
            <a:endParaRPr lang="en-US" sz="1200" dirty="0"/>
          </a:p>
          <a:p>
            <a:r>
              <a:rPr lang="en-US" sz="1200" dirty="0"/>
              <a:t>To provide patients with </a:t>
            </a:r>
            <a:r>
              <a:rPr lang="en-US" sz="1200" i="1" u="sng" dirty="0"/>
              <a:t>discharge plans</a:t>
            </a:r>
            <a:r>
              <a:rPr lang="en-US" sz="1200" dirty="0"/>
              <a:t> for ongoing nutrition therapy following discharge.</a:t>
            </a:r>
          </a:p>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19</a:t>
            </a:fld>
            <a:endParaRPr lang="en-US" dirty="0"/>
          </a:p>
        </p:txBody>
      </p:sp>
    </p:spTree>
    <p:extLst>
      <p:ext uri="{BB962C8B-B14F-4D97-AF65-F5344CB8AC3E}">
        <p14:creationId xmlns:p14="http://schemas.microsoft.com/office/powerpoint/2010/main" val="107421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22</a:t>
            </a:fld>
            <a:endParaRPr lang="en-US" dirty="0"/>
          </a:p>
        </p:txBody>
      </p:sp>
    </p:spTree>
    <p:extLst>
      <p:ext uri="{BB962C8B-B14F-4D97-AF65-F5344CB8AC3E}">
        <p14:creationId xmlns:p14="http://schemas.microsoft.com/office/powerpoint/2010/main" val="247209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24</a:t>
            </a:fld>
            <a:endParaRPr lang="en-US" dirty="0"/>
          </a:p>
        </p:txBody>
      </p:sp>
    </p:spTree>
    <p:extLst>
      <p:ext uri="{BB962C8B-B14F-4D97-AF65-F5344CB8AC3E}">
        <p14:creationId xmlns:p14="http://schemas.microsoft.com/office/powerpoint/2010/main" val="74714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25</a:t>
            </a:fld>
            <a:endParaRPr lang="en-US" dirty="0"/>
          </a:p>
        </p:txBody>
      </p:sp>
    </p:spTree>
    <p:extLst>
      <p:ext uri="{BB962C8B-B14F-4D97-AF65-F5344CB8AC3E}">
        <p14:creationId xmlns:p14="http://schemas.microsoft.com/office/powerpoint/2010/main" val="101155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26</a:t>
            </a:fld>
            <a:endParaRPr lang="en-US" dirty="0"/>
          </a:p>
        </p:txBody>
      </p:sp>
    </p:spTree>
    <p:extLst>
      <p:ext uri="{BB962C8B-B14F-4D97-AF65-F5344CB8AC3E}">
        <p14:creationId xmlns:p14="http://schemas.microsoft.com/office/powerpoint/2010/main" val="292294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27</a:t>
            </a:fld>
            <a:endParaRPr lang="en-US" dirty="0"/>
          </a:p>
        </p:txBody>
      </p:sp>
    </p:spTree>
    <p:extLst>
      <p:ext uri="{BB962C8B-B14F-4D97-AF65-F5344CB8AC3E}">
        <p14:creationId xmlns:p14="http://schemas.microsoft.com/office/powerpoint/2010/main" val="1775127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28</a:t>
            </a:fld>
            <a:endParaRPr lang="en-US" dirty="0"/>
          </a:p>
        </p:txBody>
      </p:sp>
    </p:spTree>
    <p:extLst>
      <p:ext uri="{BB962C8B-B14F-4D97-AF65-F5344CB8AC3E}">
        <p14:creationId xmlns:p14="http://schemas.microsoft.com/office/powerpoint/2010/main" val="107938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patient is admitted the discharge document is initiated so is there the entire stay and other disciplines can document on it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F22BA-B3A6-4128-ADC0-2266FE4B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42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rgbClr val="3E707E"/>
              </a:buClr>
              <a:buFont typeface="Arial" panose="020B0604020202020204" pitchFamily="34" charset="0"/>
              <a:buChar char="•"/>
            </a:pPr>
            <a:r>
              <a:rPr lang="en-US" sz="1200" dirty="0"/>
              <a:t>Elderly</a:t>
            </a:r>
          </a:p>
          <a:p>
            <a:pPr marL="342900" indent="-342900">
              <a:buClr>
                <a:srgbClr val="3E707E"/>
              </a:buClr>
              <a:buFont typeface="Arial" panose="020B0604020202020204" pitchFamily="34" charset="0"/>
              <a:buChar char="•"/>
            </a:pPr>
            <a:r>
              <a:rPr lang="en-US" sz="1200" dirty="0"/>
              <a:t>Oncology</a:t>
            </a:r>
          </a:p>
          <a:p>
            <a:pPr marL="342900" indent="-342900">
              <a:buClr>
                <a:srgbClr val="3E707E"/>
              </a:buClr>
              <a:buFont typeface="Arial" panose="020B0604020202020204" pitchFamily="34" charset="0"/>
              <a:buChar char="•"/>
            </a:pPr>
            <a:r>
              <a:rPr lang="en-US" sz="1200" dirty="0"/>
              <a:t>Crohn's Disease </a:t>
            </a:r>
          </a:p>
          <a:p>
            <a:pPr marL="342900" indent="-342900">
              <a:buClr>
                <a:srgbClr val="3E707E"/>
              </a:buClr>
              <a:buFont typeface="Arial" panose="020B0604020202020204" pitchFamily="34" charset="0"/>
              <a:buChar char="•"/>
            </a:pPr>
            <a:r>
              <a:rPr lang="en-US" sz="1200" dirty="0"/>
              <a:t>Pancreatitis</a:t>
            </a:r>
          </a:p>
          <a:p>
            <a:pPr marL="342900" indent="-342900">
              <a:buClr>
                <a:srgbClr val="3E707E"/>
              </a:buClr>
              <a:buFont typeface="Arial" panose="020B0604020202020204" pitchFamily="34" charset="0"/>
              <a:buChar char="•"/>
            </a:pPr>
            <a:r>
              <a:rPr lang="en-US" sz="1200" dirty="0"/>
              <a:t>ETOH Abuse</a:t>
            </a:r>
          </a:p>
          <a:p>
            <a:pPr marL="342900" indent="-342900">
              <a:buClr>
                <a:srgbClr val="3E707E"/>
              </a:buClr>
              <a:buFont typeface="Arial" panose="020B0604020202020204" pitchFamily="34" charset="0"/>
              <a:buChar char="•"/>
            </a:pPr>
            <a:r>
              <a:rPr lang="en-US" sz="1200" dirty="0"/>
              <a:t>Surgery</a:t>
            </a:r>
          </a:p>
          <a:p>
            <a:pPr marL="342900" indent="-342900">
              <a:buClr>
                <a:srgbClr val="3E707E"/>
              </a:buClr>
              <a:buFont typeface="Arial" panose="020B0604020202020204" pitchFamily="34" charset="0"/>
              <a:buChar char="•"/>
            </a:pPr>
            <a:r>
              <a:rPr lang="en-US" sz="1200" dirty="0"/>
              <a:t>Severe Trauma</a:t>
            </a:r>
          </a:p>
          <a:p>
            <a:pPr marL="342900" indent="-342900">
              <a:buClr>
                <a:srgbClr val="3E707E"/>
              </a:buClr>
              <a:buFont typeface="Arial" panose="020B0604020202020204" pitchFamily="34" charset="0"/>
              <a:buChar char="•"/>
            </a:pPr>
            <a:endParaRPr lang="en-US" sz="1200" dirty="0"/>
          </a:p>
          <a:p>
            <a:pPr>
              <a:buClr>
                <a:srgbClr val="3E707E"/>
              </a:buClr>
            </a:pPr>
            <a:r>
              <a:rPr lang="en-US" sz="1200" dirty="0"/>
              <a:t>Malnutrition Increases:</a:t>
            </a:r>
          </a:p>
          <a:p>
            <a:pPr marL="342900" indent="-342900">
              <a:buClr>
                <a:srgbClr val="3E707E"/>
              </a:buClr>
              <a:buFont typeface="Arial" panose="020B0604020202020204" pitchFamily="34" charset="0"/>
              <a:buChar char="•"/>
            </a:pPr>
            <a:r>
              <a:rPr lang="en-US" sz="1200" dirty="0"/>
              <a:t>Mortality &amp; Morbidity</a:t>
            </a:r>
          </a:p>
          <a:p>
            <a:pPr marL="342900" indent="-342900">
              <a:buClr>
                <a:srgbClr val="3E707E"/>
              </a:buClr>
              <a:buFont typeface="Arial" panose="020B0604020202020204" pitchFamily="34" charset="0"/>
              <a:buChar char="•"/>
            </a:pPr>
            <a:r>
              <a:rPr lang="en-US" sz="1200" dirty="0"/>
              <a:t>Length of Stay</a:t>
            </a:r>
          </a:p>
          <a:p>
            <a:pPr marL="342900" indent="-342900">
              <a:buClr>
                <a:srgbClr val="3E707E"/>
              </a:buClr>
              <a:buFont typeface="Arial" panose="020B0604020202020204" pitchFamily="34" charset="0"/>
              <a:buChar char="•"/>
            </a:pPr>
            <a:r>
              <a:rPr lang="en-US" sz="1200" dirty="0"/>
              <a:t>Recovery Time</a:t>
            </a:r>
          </a:p>
          <a:p>
            <a:pPr marL="342900" indent="-342900">
              <a:buClr>
                <a:srgbClr val="3E707E"/>
              </a:buClr>
              <a:buFont typeface="Arial" panose="020B0604020202020204" pitchFamily="34" charset="0"/>
              <a:buChar char="•"/>
            </a:pPr>
            <a:r>
              <a:rPr lang="en-US" sz="1200" dirty="0"/>
              <a:t>Overall Healthcare Cost</a:t>
            </a:r>
          </a:p>
          <a:p>
            <a:pPr>
              <a:buClr>
                <a:srgbClr val="3E707E"/>
              </a:buClr>
            </a:pPr>
            <a:r>
              <a:rPr lang="en-US" sz="1200" dirty="0"/>
              <a:t>Factors that Increase Risk:</a:t>
            </a:r>
          </a:p>
          <a:p>
            <a:pPr marL="342900" indent="-342900">
              <a:buClr>
                <a:srgbClr val="3E707E"/>
              </a:buClr>
              <a:buFont typeface="Arial" panose="020B0604020202020204" pitchFamily="34" charset="0"/>
              <a:buChar char="•"/>
            </a:pPr>
            <a:r>
              <a:rPr lang="en-US" sz="1200" dirty="0"/>
              <a:t>Medical </a:t>
            </a:r>
          </a:p>
          <a:p>
            <a:pPr marL="342900" indent="-342900">
              <a:buClr>
                <a:srgbClr val="3E707E"/>
              </a:buClr>
              <a:buFont typeface="Arial" panose="020B0604020202020204" pitchFamily="34" charset="0"/>
              <a:buChar char="•"/>
            </a:pPr>
            <a:r>
              <a:rPr lang="en-US" sz="1200" dirty="0"/>
              <a:t>Psychological</a:t>
            </a:r>
          </a:p>
          <a:p>
            <a:pPr marL="342900" indent="-342900">
              <a:buClr>
                <a:srgbClr val="3E707E"/>
              </a:buClr>
              <a:buFont typeface="Arial" panose="020B0604020202020204" pitchFamily="34" charset="0"/>
              <a:buChar char="•"/>
            </a:pPr>
            <a:r>
              <a:rPr lang="en-US" sz="1200" dirty="0"/>
              <a:t>Social</a:t>
            </a:r>
          </a:p>
          <a:p>
            <a:endParaRPr lang="en-US" dirty="0"/>
          </a:p>
        </p:txBody>
      </p:sp>
      <p:sp>
        <p:nvSpPr>
          <p:cNvPr id="4" name="Slide Number Placeholder 3"/>
          <p:cNvSpPr>
            <a:spLocks noGrp="1"/>
          </p:cNvSpPr>
          <p:nvPr>
            <p:ph type="sldNum" sz="quarter" idx="5"/>
          </p:nvPr>
        </p:nvSpPr>
        <p:spPr/>
        <p:txBody>
          <a:bodyPr/>
          <a:lstStyle/>
          <a:p>
            <a:fld id="{7A5F22BA-B3A6-4128-ADC0-2266FE4B2599}" type="slidenum">
              <a:rPr lang="en-US" smtClean="0"/>
              <a:t>7</a:t>
            </a:fld>
            <a:endParaRPr lang="en-US" dirty="0"/>
          </a:p>
        </p:txBody>
      </p:sp>
    </p:spTree>
    <p:extLst>
      <p:ext uri="{BB962C8B-B14F-4D97-AF65-F5344CB8AC3E}">
        <p14:creationId xmlns:p14="http://schemas.microsoft.com/office/powerpoint/2010/main" val="410826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F22BA-B3A6-4128-ADC0-2266FE4B2599}" type="slidenum">
              <a:rPr lang="en-US" smtClean="0"/>
              <a:t>30</a:t>
            </a:fld>
            <a:endParaRPr lang="en-US" dirty="0"/>
          </a:p>
        </p:txBody>
      </p:sp>
    </p:spTree>
    <p:extLst>
      <p:ext uri="{BB962C8B-B14F-4D97-AF65-F5344CB8AC3E}">
        <p14:creationId xmlns:p14="http://schemas.microsoft.com/office/powerpoint/2010/main" val="2448589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31</a:t>
            </a:fld>
            <a:endParaRPr lang="en-US" dirty="0"/>
          </a:p>
        </p:txBody>
      </p:sp>
    </p:spTree>
    <p:extLst>
      <p:ext uri="{BB962C8B-B14F-4D97-AF65-F5344CB8AC3E}">
        <p14:creationId xmlns:p14="http://schemas.microsoft.com/office/powerpoint/2010/main" val="2313056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32</a:t>
            </a:fld>
            <a:endParaRPr lang="en-US" dirty="0"/>
          </a:p>
        </p:txBody>
      </p:sp>
    </p:spTree>
    <p:extLst>
      <p:ext uri="{BB962C8B-B14F-4D97-AF65-F5344CB8AC3E}">
        <p14:creationId xmlns:p14="http://schemas.microsoft.com/office/powerpoint/2010/main" val="4255158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Storage bins containing samples, coupons,</a:t>
            </a:r>
            <a:r>
              <a:rPr lang="en-US" baseline="0" dirty="0"/>
              <a:t> and extra printed educational handouts </a:t>
            </a:r>
            <a:r>
              <a:rPr lang="en-US" dirty="0"/>
              <a:t>are placed</a:t>
            </a:r>
            <a:r>
              <a:rPr lang="en-US" baseline="0" dirty="0"/>
              <a:t> on all appropriate units</a:t>
            </a:r>
            <a:r>
              <a:rPr lang="en-US" dirty="0"/>
              <a:t> </a:t>
            </a:r>
          </a:p>
        </p:txBody>
      </p:sp>
      <p:sp>
        <p:nvSpPr>
          <p:cNvPr id="4" name="Slide Number Placeholder 3"/>
          <p:cNvSpPr>
            <a:spLocks noGrp="1"/>
          </p:cNvSpPr>
          <p:nvPr>
            <p:ph type="sldNum" sz="quarter" idx="10"/>
          </p:nvPr>
        </p:nvSpPr>
        <p:spPr/>
        <p:txBody>
          <a:bodyPr/>
          <a:lstStyle/>
          <a:p>
            <a:fld id="{7A5F22BA-B3A6-4128-ADC0-2266FE4B2599}" type="slidenum">
              <a:rPr lang="en-US" smtClean="0"/>
              <a:t>33</a:t>
            </a:fld>
            <a:endParaRPr lang="en-US" dirty="0"/>
          </a:p>
        </p:txBody>
      </p:sp>
    </p:spTree>
    <p:extLst>
      <p:ext uri="{BB962C8B-B14F-4D97-AF65-F5344CB8AC3E}">
        <p14:creationId xmlns:p14="http://schemas.microsoft.com/office/powerpoint/2010/main" val="1079380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Susan Fuchs is a Clinical Nutrition Manager with Sodexo.  She leads the clinical nutrition team at CHI Memorial,  a division of Catholic Health Initiatives.  She earned a Bachelor’s Degree in Nutrition and Dietetics from the University of Florida, and her Master of Business Administration from University of Tennessee Chattanooga.  Susan has over 38 years of experience working in healthcare.  She has been an adjunct instructor teaching Nutrition at Chattanooga State Community College for the past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F22BA-B3A6-4128-ADC0-2266FE4B25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72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8</a:t>
            </a:fld>
            <a:endParaRPr lang="en-US" dirty="0"/>
          </a:p>
        </p:txBody>
      </p:sp>
    </p:spTree>
    <p:extLst>
      <p:ext uri="{BB962C8B-B14F-4D97-AF65-F5344CB8AC3E}">
        <p14:creationId xmlns:p14="http://schemas.microsoft.com/office/powerpoint/2010/main" val="157809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Identify the scope of initiating a malnutrition screening/identification process </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Identify stakeholders and form a steering committee</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Create an adaptive timeline</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Incorporate plan for monitoring and maintenance </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Identify how a malnutrition identification process (EMR/paper) will be implemented</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Determine what IT resources are needed</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Determine how training would be provided to clinical nutrition team</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Determine what aspects will FNS need to collaborate and share with other departments</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Determine what physical resources are needed (hand dynamometer, measuring tape, gloves)</a:t>
            </a:r>
          </a:p>
          <a:p>
            <a:pPr marL="342900" indent="-342900">
              <a:lnSpc>
                <a:spcPct val="120000"/>
              </a:lnSpc>
              <a:spcBef>
                <a:spcPts val="1200"/>
              </a:spcBef>
              <a:buClr>
                <a:schemeClr val="accent1">
                  <a:lumMod val="75000"/>
                </a:schemeClr>
              </a:buClr>
              <a:buFont typeface="Arial" panose="020B0604020202020204" pitchFamily="34" charset="0"/>
              <a:buChar char="•"/>
            </a:pPr>
            <a:r>
              <a:rPr lang="en-US" sz="1200" dirty="0">
                <a:latin typeface="Calibri" panose="020F0502020204030204" pitchFamily="34" charset="0"/>
                <a:cs typeface="Calibri" panose="020F0502020204030204" pitchFamily="34" charset="0"/>
              </a:rPr>
              <a:t>Determine how program effectiveness and outcomes will be monitored</a:t>
            </a:r>
          </a:p>
          <a:p>
            <a:pPr marL="0" indent="0">
              <a:lnSpc>
                <a:spcPct val="120000"/>
              </a:lnSpc>
              <a:spcBef>
                <a:spcPts val="1200"/>
              </a:spcBef>
              <a:buClr>
                <a:srgbClr val="3E707E"/>
              </a:buClr>
              <a:buNone/>
            </a:pPr>
            <a:endParaRPr lang="en-US" sz="1400" dirty="0"/>
          </a:p>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9</a:t>
            </a:fld>
            <a:endParaRPr lang="en-US" dirty="0"/>
          </a:p>
        </p:txBody>
      </p:sp>
    </p:spTree>
    <p:extLst>
      <p:ext uri="{BB962C8B-B14F-4D97-AF65-F5344CB8AC3E}">
        <p14:creationId xmlns:p14="http://schemas.microsoft.com/office/powerpoint/2010/main" val="167777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10</a:t>
            </a:fld>
            <a:endParaRPr lang="en-US" dirty="0"/>
          </a:p>
        </p:txBody>
      </p:sp>
    </p:spTree>
    <p:extLst>
      <p:ext uri="{BB962C8B-B14F-4D97-AF65-F5344CB8AC3E}">
        <p14:creationId xmlns:p14="http://schemas.microsoft.com/office/powerpoint/2010/main" val="28416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11</a:t>
            </a:fld>
            <a:endParaRPr lang="en-US" dirty="0"/>
          </a:p>
        </p:txBody>
      </p:sp>
    </p:spTree>
    <p:extLst>
      <p:ext uri="{BB962C8B-B14F-4D97-AF65-F5344CB8AC3E}">
        <p14:creationId xmlns:p14="http://schemas.microsoft.com/office/powerpoint/2010/main" val="370601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12</a:t>
            </a:fld>
            <a:endParaRPr lang="en-US" dirty="0"/>
          </a:p>
        </p:txBody>
      </p:sp>
    </p:spTree>
    <p:extLst>
      <p:ext uri="{BB962C8B-B14F-4D97-AF65-F5344CB8AC3E}">
        <p14:creationId xmlns:p14="http://schemas.microsoft.com/office/powerpoint/2010/main" val="236620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13</a:t>
            </a:fld>
            <a:endParaRPr lang="en-US" dirty="0"/>
          </a:p>
        </p:txBody>
      </p:sp>
    </p:spTree>
    <p:extLst>
      <p:ext uri="{BB962C8B-B14F-4D97-AF65-F5344CB8AC3E}">
        <p14:creationId xmlns:p14="http://schemas.microsoft.com/office/powerpoint/2010/main" val="359511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Sharon Siegel is a System Clinical Nutrition Manager with Sodexo.  She leads the clinical nutrition team at the University of Louisville Hospital and the Western Market of KentuckyOne Health hospital system, a division of Catholic Health Initiatives.  She earned a Bachelor’s Degree in Nutrition and Dietetics from Louisiana State University, and is obtaining her Master of Business Administration from LSU.  Sharon has over 25 years of experience as a Registered Dietitian in healthcare,  and currently serves as the Secretary of the Kentucky Society for Parenteral and Enteral Nutrition.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5F22BA-B3A6-4128-ADC0-2266FE4B2599}" type="slidenum">
              <a:rPr lang="en-US" smtClean="0"/>
              <a:t>14</a:t>
            </a:fld>
            <a:endParaRPr lang="en-US" dirty="0"/>
          </a:p>
        </p:txBody>
      </p:sp>
    </p:spTree>
    <p:extLst>
      <p:ext uri="{BB962C8B-B14F-4D97-AF65-F5344CB8AC3E}">
        <p14:creationId xmlns:p14="http://schemas.microsoft.com/office/powerpoint/2010/main" val="383486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pressive Title Slide">
    <p:spTree>
      <p:nvGrpSpPr>
        <p:cNvPr id="1" name=""/>
        <p:cNvGrpSpPr/>
        <p:nvPr/>
      </p:nvGrpSpPr>
      <p:grpSpPr>
        <a:xfrm>
          <a:off x="0" y="0"/>
          <a:ext cx="0" cy="0"/>
          <a:chOff x="0" y="0"/>
          <a:chExt cx="0" cy="0"/>
        </a:xfrm>
      </p:grpSpPr>
      <p:cxnSp>
        <p:nvCxnSpPr>
          <p:cNvPr id="22" name="Straight Connector 21"/>
          <p:cNvCxnSpPr/>
          <p:nvPr userDrawn="1"/>
        </p:nvCxnSpPr>
        <p:spPr>
          <a:xfrm>
            <a:off x="2232025" y="2840373"/>
            <a:ext cx="23622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255510" y="5089525"/>
            <a:ext cx="2364121"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28" name="Picture 27" descr="Corporate_circles copy_blue.png"/>
          <p:cNvPicPr>
            <a:picLocks noChangeAspect="1"/>
          </p:cNvPicPr>
          <p:nvPr userDrawn="1"/>
        </p:nvPicPr>
        <p:blipFill>
          <a:blip r:embed="rId2" cstate="print">
            <a:alphaModFix amt="38000"/>
            <a:extLst>
              <a:ext uri="{28A0092B-C50C-407E-A947-70E740481C1C}">
                <a14:useLocalDpi xmlns:a14="http://schemas.microsoft.com/office/drawing/2010/main" val="0"/>
              </a:ext>
            </a:extLst>
          </a:blip>
          <a:stretch>
            <a:fillRect/>
          </a:stretch>
        </p:blipFill>
        <p:spPr>
          <a:xfrm rot="19762362">
            <a:off x="5602349" y="-3420226"/>
            <a:ext cx="6260352" cy="6260352"/>
          </a:xfrm>
          <a:prstGeom prst="rect">
            <a:avLst/>
          </a:prstGeom>
        </p:spPr>
      </p:pic>
      <p:sp>
        <p:nvSpPr>
          <p:cNvPr id="15" name="Title 14"/>
          <p:cNvSpPr>
            <a:spLocks noGrp="1"/>
          </p:cNvSpPr>
          <p:nvPr userDrawn="1">
            <p:ph type="title" hasCustomPrompt="1"/>
          </p:nvPr>
        </p:nvSpPr>
        <p:spPr>
          <a:xfrm>
            <a:off x="480507" y="1328748"/>
            <a:ext cx="8229600" cy="1118627"/>
          </a:xfrm>
        </p:spPr>
        <p:txBody>
          <a:bodyPr/>
          <a:lstStyle>
            <a:lvl1pPr>
              <a:defRPr sz="3110" b="0" cap="none" spc="0"/>
            </a:lvl1pPr>
          </a:lstStyle>
          <a:p>
            <a:r>
              <a:rPr lang="en-US" dirty="0"/>
              <a:t>Click To Edit Master Title Style</a:t>
            </a:r>
          </a:p>
        </p:txBody>
      </p:sp>
      <p:pic>
        <p:nvPicPr>
          <p:cNvPr id="19" name="Picture 18" descr="a_sig_horiz_2c_bk_pn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7089" y="5842161"/>
            <a:ext cx="1532108" cy="764991"/>
          </a:xfrm>
          <a:prstGeom prst="rect">
            <a:avLst/>
          </a:prstGeom>
        </p:spPr>
      </p:pic>
      <p:sp>
        <p:nvSpPr>
          <p:cNvPr id="21" name="Rectangle 20"/>
          <p:cNvSpPr/>
          <p:nvPr userDrawn="1"/>
        </p:nvSpPr>
        <p:spPr>
          <a:xfrm>
            <a:off x="0" y="6544235"/>
            <a:ext cx="9144000" cy="313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51" tIns="33676" rIns="67351" bIns="33676" rtlCol="0" anchor="ctr"/>
          <a:lstStyle/>
          <a:p>
            <a:pPr algn="ctr" defTabSz="673548"/>
            <a:endParaRPr lang="en-US" sz="1324" dirty="0">
              <a:solidFill>
                <a:prstClr val="white"/>
              </a:solidFill>
            </a:endParaRPr>
          </a:p>
        </p:txBody>
      </p:sp>
      <p:sp>
        <p:nvSpPr>
          <p:cNvPr id="29" name="Date Placeholder 28"/>
          <p:cNvSpPr>
            <a:spLocks noGrp="1"/>
          </p:cNvSpPr>
          <p:nvPr userDrawn="1">
            <p:ph type="dt" sz="half" idx="14"/>
          </p:nvPr>
        </p:nvSpPr>
        <p:spPr>
          <a:xfrm>
            <a:off x="487978" y="5732314"/>
            <a:ext cx="1576826" cy="365125"/>
          </a:xfrm>
        </p:spPr>
        <p:txBody>
          <a:bodyPr/>
          <a:lstStyle>
            <a:lvl1pPr>
              <a:defRPr sz="1059">
                <a:latin typeface="+mn-lt"/>
              </a:defRPr>
            </a:lvl1pPr>
          </a:lstStyle>
          <a:p>
            <a:fld id="{377E7D6B-9FDC-4DB8-A995-C448BB101E03}" type="datetime4">
              <a:rPr lang="en-US" smtClean="0">
                <a:solidFill>
                  <a:srgbClr val="000000"/>
                </a:solidFill>
              </a:rPr>
              <a:t>November 1, 2018</a:t>
            </a:fld>
            <a:endParaRPr lang="en-US" dirty="0">
              <a:solidFill>
                <a:srgbClr val="000000"/>
              </a:solidFill>
            </a:endParaRPr>
          </a:p>
        </p:txBody>
      </p:sp>
      <p:sp>
        <p:nvSpPr>
          <p:cNvPr id="12" name="Date Placeholder 3"/>
          <p:cNvSpPr txBox="1">
            <a:spLocks/>
          </p:cNvSpPr>
          <p:nvPr userDrawn="1"/>
        </p:nvSpPr>
        <p:spPr>
          <a:xfrm>
            <a:off x="502920" y="6430286"/>
            <a:ext cx="1188720" cy="365125"/>
          </a:xfrm>
          <a:prstGeom prst="rect">
            <a:avLst/>
          </a:prstGeom>
        </p:spPr>
        <p:txBody>
          <a:bodyPr vert="horz" lIns="0" tIns="33676" rIns="0" bIns="33676" rtlCol="0" anchor="b" anchorCtr="0"/>
          <a:lstStyle>
            <a:defPPr>
              <a:defRPr lang="en-US"/>
            </a:defPPr>
            <a:lvl1pPr marL="0" algn="l" defTabSz="456879" rtl="0" eaLnBrk="1" latinLnBrk="0" hangingPunct="1">
              <a:defRPr sz="1000" kern="1200">
                <a:solidFill>
                  <a:schemeClr val="bg1"/>
                </a:solidFill>
                <a:latin typeface="+mj-lt"/>
                <a:ea typeface="+mn-ea"/>
                <a:cs typeface="Calirb"/>
              </a:defRPr>
            </a:lvl1pPr>
            <a:lvl2pPr marL="456879" algn="l" defTabSz="456879" rtl="0" eaLnBrk="1" latinLnBrk="0" hangingPunct="1">
              <a:defRPr sz="1800" kern="1200">
                <a:solidFill>
                  <a:schemeClr val="tx1"/>
                </a:solidFill>
                <a:latin typeface="+mn-lt"/>
                <a:ea typeface="+mn-ea"/>
                <a:cs typeface="+mn-cs"/>
              </a:defRPr>
            </a:lvl2pPr>
            <a:lvl3pPr marL="913759" algn="l" defTabSz="456879" rtl="0" eaLnBrk="1" latinLnBrk="0" hangingPunct="1">
              <a:defRPr sz="1800" kern="1200">
                <a:solidFill>
                  <a:schemeClr val="tx1"/>
                </a:solidFill>
                <a:latin typeface="+mn-lt"/>
                <a:ea typeface="+mn-ea"/>
                <a:cs typeface="+mn-cs"/>
              </a:defRPr>
            </a:lvl3pPr>
            <a:lvl4pPr marL="1370638" algn="l" defTabSz="456879" rtl="0" eaLnBrk="1" latinLnBrk="0" hangingPunct="1">
              <a:defRPr sz="1800" kern="1200">
                <a:solidFill>
                  <a:schemeClr val="tx1"/>
                </a:solidFill>
                <a:latin typeface="+mn-lt"/>
                <a:ea typeface="+mn-ea"/>
                <a:cs typeface="+mn-cs"/>
              </a:defRPr>
            </a:lvl4pPr>
            <a:lvl5pPr marL="1827516" algn="l" defTabSz="456879" rtl="0" eaLnBrk="1" latinLnBrk="0" hangingPunct="1">
              <a:defRPr sz="1800" kern="1200">
                <a:solidFill>
                  <a:schemeClr val="tx1"/>
                </a:solidFill>
                <a:latin typeface="+mn-lt"/>
                <a:ea typeface="+mn-ea"/>
                <a:cs typeface="+mn-cs"/>
              </a:defRPr>
            </a:lvl5pPr>
            <a:lvl6pPr marL="2284396" algn="l" defTabSz="456879" rtl="0" eaLnBrk="1" latinLnBrk="0" hangingPunct="1">
              <a:defRPr sz="1800" kern="1200">
                <a:solidFill>
                  <a:schemeClr val="tx1"/>
                </a:solidFill>
                <a:latin typeface="+mn-lt"/>
                <a:ea typeface="+mn-ea"/>
                <a:cs typeface="+mn-cs"/>
              </a:defRPr>
            </a:lvl6pPr>
            <a:lvl7pPr marL="2741276" algn="l" defTabSz="456879" rtl="0" eaLnBrk="1" latinLnBrk="0" hangingPunct="1">
              <a:defRPr sz="1800" kern="1200">
                <a:solidFill>
                  <a:schemeClr val="tx1"/>
                </a:solidFill>
                <a:latin typeface="+mn-lt"/>
                <a:ea typeface="+mn-ea"/>
                <a:cs typeface="+mn-cs"/>
              </a:defRPr>
            </a:lvl7pPr>
            <a:lvl8pPr marL="3198155" algn="l" defTabSz="456879" rtl="0" eaLnBrk="1" latinLnBrk="0" hangingPunct="1">
              <a:defRPr sz="1800" kern="1200">
                <a:solidFill>
                  <a:schemeClr val="tx1"/>
                </a:solidFill>
                <a:latin typeface="+mn-lt"/>
                <a:ea typeface="+mn-ea"/>
                <a:cs typeface="+mn-cs"/>
              </a:defRPr>
            </a:lvl8pPr>
            <a:lvl9pPr marL="3655035" algn="l" defTabSz="456879" rtl="0" eaLnBrk="1" latinLnBrk="0" hangingPunct="1">
              <a:defRPr sz="1800" kern="1200">
                <a:solidFill>
                  <a:schemeClr val="tx1"/>
                </a:solidFill>
                <a:latin typeface="+mn-lt"/>
                <a:ea typeface="+mn-ea"/>
                <a:cs typeface="+mn-cs"/>
              </a:defRPr>
            </a:lvl9pPr>
          </a:lstStyle>
          <a:p>
            <a:fld id="{E4421607-EC9B-4E40-AF45-05D1D8948B9B}" type="datetime4">
              <a:rPr lang="en-US" sz="662" smtClean="0">
                <a:solidFill>
                  <a:prstClr val="white"/>
                </a:solidFill>
              </a:rPr>
              <a:pPr/>
              <a:t>November 1, 2018</a:t>
            </a:fld>
            <a:endParaRPr lang="en-US" sz="662" dirty="0">
              <a:solidFill>
                <a:prstClr val="white"/>
              </a:solidFill>
            </a:endParaRPr>
          </a:p>
        </p:txBody>
      </p:sp>
      <p:sp>
        <p:nvSpPr>
          <p:cNvPr id="13" name="Footer Placeholder 4"/>
          <p:cNvSpPr>
            <a:spLocks noGrp="1"/>
          </p:cNvSpPr>
          <p:nvPr>
            <p:ph type="ftr" sz="quarter" idx="11"/>
          </p:nvPr>
        </p:nvSpPr>
        <p:spPr>
          <a:xfrm>
            <a:off x="2326953" y="6430286"/>
            <a:ext cx="5420048" cy="365125"/>
          </a:xfrm>
        </p:spPr>
        <p:txBody>
          <a:bodyPr/>
          <a:lstStyle>
            <a:lvl1pPr algn="l">
              <a:defRPr>
                <a:solidFill>
                  <a:schemeClr val="bg1"/>
                </a:solidFill>
              </a:defRPr>
            </a:lvl1pPr>
          </a:lstStyle>
          <a:p>
            <a:r>
              <a:rPr lang="en-US" dirty="0">
                <a:solidFill>
                  <a:prstClr val="white"/>
                </a:solidFill>
              </a:rPr>
              <a:t>Improving Economic and Quality Outcomes Through the Nutrition Care Process    March 2017 150746(1)</a:t>
            </a:r>
          </a:p>
        </p:txBody>
      </p:sp>
      <p:sp>
        <p:nvSpPr>
          <p:cNvPr id="14" name="Slide Number Placeholder 5"/>
          <p:cNvSpPr>
            <a:spLocks noGrp="1"/>
          </p:cNvSpPr>
          <p:nvPr>
            <p:ph type="sldNum" sz="quarter" idx="12"/>
          </p:nvPr>
        </p:nvSpPr>
        <p:spPr>
          <a:xfrm>
            <a:off x="8462501" y="6428174"/>
            <a:ext cx="292608" cy="367237"/>
          </a:xfrm>
        </p:spPr>
        <p:txBody>
          <a:bodyPr/>
          <a:lstStyle>
            <a:lvl1pPr algn="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692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6616"/>
            <a:ext cx="7543800" cy="402336"/>
          </a:xfrm>
        </p:spPr>
        <p:txBody>
          <a:bodyPr/>
          <a:lstStyle>
            <a:lvl1pPr>
              <a:defRPr>
                <a:solidFill>
                  <a:srgbClr val="0095C8"/>
                </a:solidFill>
              </a:defRPr>
            </a:lvl1pPr>
          </a:lstStyle>
          <a:p>
            <a:r>
              <a:rPr lang="en-US" dirty="0"/>
              <a:t>Click to add title</a:t>
            </a:r>
          </a:p>
        </p:txBody>
      </p:sp>
      <p:sp>
        <p:nvSpPr>
          <p:cNvPr id="3" name="Content Placeholder 2"/>
          <p:cNvSpPr>
            <a:spLocks noGrp="1"/>
          </p:cNvSpPr>
          <p:nvPr>
            <p:ph idx="1"/>
          </p:nvPr>
        </p:nvSpPr>
        <p:spPr>
          <a:xfrm>
            <a:off x="457200" y="1709928"/>
            <a:ext cx="3657600" cy="4343400"/>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3072384" y="6409944"/>
            <a:ext cx="3657600" cy="228600"/>
          </a:xfrm>
        </p:spPr>
        <p:txBody>
          <a:bodyPr/>
          <a:lstStyle>
            <a:lvl1pPr>
              <a:defRPr>
                <a:solidFill>
                  <a:srgbClr val="53565A"/>
                </a:solidFill>
              </a:defRPr>
            </a:lvl1pPr>
          </a:lstStyle>
          <a:p>
            <a:r>
              <a:rPr lang="en-US" dirty="0"/>
              <a:t>Presentation Title</a:t>
            </a:r>
          </a:p>
        </p:txBody>
      </p:sp>
      <p:sp>
        <p:nvSpPr>
          <p:cNvPr id="6" name="Slide Number Placeholder 5"/>
          <p:cNvSpPr>
            <a:spLocks noGrp="1"/>
          </p:cNvSpPr>
          <p:nvPr>
            <p:ph type="sldNum" sz="quarter" idx="12"/>
          </p:nvPr>
        </p:nvSpPr>
        <p:spPr>
          <a:xfrm>
            <a:off x="8001000" y="6409944"/>
            <a:ext cx="685800" cy="228600"/>
          </a:xfrm>
        </p:spPr>
        <p:txBody>
          <a:bodyPr/>
          <a:lstStyle>
            <a:lvl1pPr>
              <a:defRPr b="1">
                <a:solidFill>
                  <a:srgbClr val="53565A"/>
                </a:solidFill>
              </a:defRPr>
            </a:lvl1pPr>
          </a:lstStyle>
          <a:p>
            <a:fld id="{909803CD-39FB-8D4C-AC31-A58BFE2F599F}" type="slidenum">
              <a:rPr lang="en-US" smtClean="0"/>
              <a:pPr/>
              <a:t>‹#›</a:t>
            </a:fld>
            <a:endParaRPr lang="en-US" dirty="0"/>
          </a:p>
        </p:txBody>
      </p:sp>
      <p:sp>
        <p:nvSpPr>
          <p:cNvPr id="8" name="Text Placeholder 10"/>
          <p:cNvSpPr>
            <a:spLocks noGrp="1"/>
          </p:cNvSpPr>
          <p:nvPr>
            <p:ph type="body" sz="quarter" idx="13" hasCustomPrompt="1"/>
          </p:nvPr>
        </p:nvSpPr>
        <p:spPr>
          <a:xfrm>
            <a:off x="457200" y="731520"/>
            <a:ext cx="7543800" cy="402336"/>
          </a:xfrm>
        </p:spPr>
        <p:txBody>
          <a:bodyPr/>
          <a:lstStyle>
            <a:lvl1pPr>
              <a:defRPr sz="2400" i="1" baseline="0">
                <a:solidFill>
                  <a:srgbClr val="0095C8"/>
                </a:solidFill>
              </a:defRPr>
            </a:lvl1pPr>
          </a:lstStyle>
          <a:p>
            <a:pPr lvl="0"/>
            <a:r>
              <a:rPr lang="en-US" dirty="0"/>
              <a:t>Click to add subtitle</a:t>
            </a:r>
          </a:p>
        </p:txBody>
      </p:sp>
      <p:sp>
        <p:nvSpPr>
          <p:cNvPr id="9" name="Content Placeholder 2"/>
          <p:cNvSpPr>
            <a:spLocks noGrp="1"/>
          </p:cNvSpPr>
          <p:nvPr>
            <p:ph idx="14"/>
          </p:nvPr>
        </p:nvSpPr>
        <p:spPr>
          <a:xfrm>
            <a:off x="4343400" y="1709928"/>
            <a:ext cx="3657600" cy="4343400"/>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889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 1 Column">
    <p:spTree>
      <p:nvGrpSpPr>
        <p:cNvPr id="1" name=""/>
        <p:cNvGrpSpPr/>
        <p:nvPr/>
      </p:nvGrpSpPr>
      <p:grpSpPr>
        <a:xfrm>
          <a:off x="0" y="0"/>
          <a:ext cx="0" cy="0"/>
          <a:chOff x="0" y="0"/>
          <a:chExt cx="0" cy="0"/>
        </a:xfrm>
      </p:grpSpPr>
      <p:pic>
        <p:nvPicPr>
          <p:cNvPr id="8" name="Picture 7" descr="CHI_content-bg.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 y="0"/>
            <a:ext cx="9143391" cy="6857543"/>
          </a:xfrm>
          <a:prstGeom prst="rect">
            <a:avLst/>
          </a:prstGeom>
        </p:spPr>
      </p:pic>
      <p:sp>
        <p:nvSpPr>
          <p:cNvPr id="2" name="Title 1"/>
          <p:cNvSpPr>
            <a:spLocks noGrp="1"/>
          </p:cNvSpPr>
          <p:nvPr>
            <p:ph type="title" hasCustomPrompt="1"/>
          </p:nvPr>
        </p:nvSpPr>
        <p:spPr>
          <a:xfrm>
            <a:off x="457200" y="356616"/>
            <a:ext cx="7543800" cy="402336"/>
          </a:xfrm>
        </p:spPr>
        <p:txBody>
          <a:bodyPr/>
          <a:lstStyle>
            <a:lvl1pPr>
              <a:defRPr>
                <a:solidFill>
                  <a:schemeClr val="bg1"/>
                </a:solidFill>
              </a:defRPr>
            </a:lvl1pPr>
          </a:lstStyle>
          <a:p>
            <a:r>
              <a:rPr lang="en-US" dirty="0"/>
              <a:t>Click to add title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975104" y="6409944"/>
            <a:ext cx="3657600" cy="228600"/>
          </a:xfrm>
        </p:spPr>
        <p:txBody>
          <a:bodyPr/>
          <a:lstStyle>
            <a:lvl1pPr>
              <a:defRPr>
                <a:solidFill>
                  <a:srgbClr val="53565A"/>
                </a:solidFill>
              </a:defRPr>
            </a:lvl1pPr>
          </a:lstStyle>
          <a:p>
            <a:r>
              <a:rPr lang="en-US" dirty="0"/>
              <a:t>Presentation Title</a:t>
            </a:r>
          </a:p>
        </p:txBody>
      </p:sp>
      <p:sp>
        <p:nvSpPr>
          <p:cNvPr id="6" name="Slide Number Placeholder 5"/>
          <p:cNvSpPr>
            <a:spLocks noGrp="1"/>
          </p:cNvSpPr>
          <p:nvPr>
            <p:ph type="sldNum" sz="quarter" idx="12"/>
          </p:nvPr>
        </p:nvSpPr>
        <p:spPr>
          <a:xfrm>
            <a:off x="8001000" y="6409944"/>
            <a:ext cx="685800" cy="228600"/>
          </a:xfrm>
        </p:spPr>
        <p:txBody>
          <a:bodyPr/>
          <a:lstStyle>
            <a:lvl1pPr>
              <a:defRPr b="1">
                <a:solidFill>
                  <a:srgbClr val="53565A"/>
                </a:solidFill>
              </a:defRPr>
            </a:lvl1pPr>
          </a:lstStyle>
          <a:p>
            <a:fld id="{909803CD-39FB-8D4C-AC31-A58BFE2F599F}" type="slidenum">
              <a:rPr lang="en-US" smtClean="0"/>
              <a:pPr/>
              <a:t>‹#›</a:t>
            </a:fld>
            <a:endParaRPr lang="en-US" dirty="0"/>
          </a:p>
        </p:txBody>
      </p:sp>
      <p:sp>
        <p:nvSpPr>
          <p:cNvPr id="11" name="Text Placeholder 10"/>
          <p:cNvSpPr>
            <a:spLocks noGrp="1"/>
          </p:cNvSpPr>
          <p:nvPr>
            <p:ph type="body" sz="quarter" idx="13" hasCustomPrompt="1"/>
          </p:nvPr>
        </p:nvSpPr>
        <p:spPr>
          <a:xfrm>
            <a:off x="457200" y="731520"/>
            <a:ext cx="7543800" cy="402336"/>
          </a:xfrm>
        </p:spPr>
        <p:txBody>
          <a:bodyPr/>
          <a:lstStyle>
            <a:lvl1pPr>
              <a:defRPr sz="2400" i="1" baseline="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18067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 - 2 Column">
    <p:spTree>
      <p:nvGrpSpPr>
        <p:cNvPr id="1" name=""/>
        <p:cNvGrpSpPr/>
        <p:nvPr/>
      </p:nvGrpSpPr>
      <p:grpSpPr>
        <a:xfrm>
          <a:off x="0" y="0"/>
          <a:ext cx="0" cy="0"/>
          <a:chOff x="0" y="0"/>
          <a:chExt cx="0" cy="0"/>
        </a:xfrm>
      </p:grpSpPr>
      <p:pic>
        <p:nvPicPr>
          <p:cNvPr id="9" name="Picture 8" descr="CHI_content-bg.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 y="0"/>
            <a:ext cx="9143391" cy="6857543"/>
          </a:xfrm>
          <a:prstGeom prst="rect">
            <a:avLst/>
          </a:prstGeom>
        </p:spPr>
      </p:pic>
      <p:sp>
        <p:nvSpPr>
          <p:cNvPr id="2" name="Title 1"/>
          <p:cNvSpPr>
            <a:spLocks noGrp="1"/>
          </p:cNvSpPr>
          <p:nvPr>
            <p:ph type="title" hasCustomPrompt="1"/>
          </p:nvPr>
        </p:nvSpPr>
        <p:spPr>
          <a:xfrm>
            <a:off x="457200" y="356616"/>
            <a:ext cx="7543800" cy="402336"/>
          </a:xfrm>
        </p:spPr>
        <p:txBody>
          <a:bodyPr/>
          <a:lstStyle>
            <a:lvl1pPr>
              <a:defRPr>
                <a:solidFill>
                  <a:schemeClr val="bg1"/>
                </a:solidFill>
              </a:defRPr>
            </a:lvl1pPr>
          </a:lstStyle>
          <a:p>
            <a:r>
              <a:rPr lang="en-US" dirty="0"/>
              <a:t>Click to add title</a:t>
            </a:r>
          </a:p>
        </p:txBody>
      </p:sp>
      <p:sp>
        <p:nvSpPr>
          <p:cNvPr id="3" name="Content Placeholder 2"/>
          <p:cNvSpPr>
            <a:spLocks noGrp="1"/>
          </p:cNvSpPr>
          <p:nvPr>
            <p:ph idx="1"/>
          </p:nvPr>
        </p:nvSpPr>
        <p:spPr>
          <a:xfrm>
            <a:off x="457200" y="1709928"/>
            <a:ext cx="3657600" cy="4343400"/>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975104" y="6409944"/>
            <a:ext cx="3657600" cy="228600"/>
          </a:xfrm>
        </p:spPr>
        <p:txBody>
          <a:bodyPr/>
          <a:lstStyle>
            <a:lvl1pPr>
              <a:defRPr>
                <a:solidFill>
                  <a:srgbClr val="53565A"/>
                </a:solidFill>
              </a:defRPr>
            </a:lvl1pPr>
          </a:lstStyle>
          <a:p>
            <a:r>
              <a:rPr lang="en-US" dirty="0"/>
              <a:t>Presentation Title</a:t>
            </a:r>
          </a:p>
        </p:txBody>
      </p:sp>
      <p:sp>
        <p:nvSpPr>
          <p:cNvPr id="6" name="Slide Number Placeholder 5"/>
          <p:cNvSpPr>
            <a:spLocks noGrp="1"/>
          </p:cNvSpPr>
          <p:nvPr>
            <p:ph type="sldNum" sz="quarter" idx="12"/>
          </p:nvPr>
        </p:nvSpPr>
        <p:spPr>
          <a:xfrm>
            <a:off x="8001000" y="6409944"/>
            <a:ext cx="685800" cy="228600"/>
          </a:xfrm>
        </p:spPr>
        <p:txBody>
          <a:bodyPr/>
          <a:lstStyle>
            <a:lvl1pPr>
              <a:defRPr b="1">
                <a:solidFill>
                  <a:srgbClr val="53565A"/>
                </a:solidFill>
              </a:defRPr>
            </a:lvl1pPr>
          </a:lstStyle>
          <a:p>
            <a:fld id="{909803CD-39FB-8D4C-AC31-A58BFE2F599F}" type="slidenum">
              <a:rPr lang="en-US" smtClean="0"/>
              <a:pPr/>
              <a:t>‹#›</a:t>
            </a:fld>
            <a:endParaRPr lang="en-US" dirty="0"/>
          </a:p>
        </p:txBody>
      </p:sp>
      <p:sp>
        <p:nvSpPr>
          <p:cNvPr id="11" name="Text Placeholder 10"/>
          <p:cNvSpPr>
            <a:spLocks noGrp="1"/>
          </p:cNvSpPr>
          <p:nvPr>
            <p:ph type="body" sz="quarter" idx="13" hasCustomPrompt="1"/>
          </p:nvPr>
        </p:nvSpPr>
        <p:spPr>
          <a:xfrm>
            <a:off x="457200" y="731520"/>
            <a:ext cx="7543800" cy="402336"/>
          </a:xfrm>
        </p:spPr>
        <p:txBody>
          <a:bodyPr/>
          <a:lstStyle>
            <a:lvl1pPr>
              <a:defRPr sz="2400" i="1" baseline="0">
                <a:solidFill>
                  <a:schemeClr val="bg1"/>
                </a:solidFill>
              </a:defRPr>
            </a:lvl1pPr>
          </a:lstStyle>
          <a:p>
            <a:pPr lvl="0"/>
            <a:r>
              <a:rPr lang="en-US" dirty="0"/>
              <a:t>Click to add subtitle</a:t>
            </a:r>
          </a:p>
        </p:txBody>
      </p:sp>
      <p:sp>
        <p:nvSpPr>
          <p:cNvPr id="8" name="Content Placeholder 2"/>
          <p:cNvSpPr>
            <a:spLocks noGrp="1"/>
          </p:cNvSpPr>
          <p:nvPr>
            <p:ph idx="14"/>
          </p:nvPr>
        </p:nvSpPr>
        <p:spPr>
          <a:xfrm>
            <a:off x="4343400" y="1709928"/>
            <a:ext cx="3657600" cy="4343400"/>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86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274320" tIns="228600" rIns="274320"/>
          <a:lstStyle/>
          <a:p>
            <a:r>
              <a:rPr lang="en-US" dirty="0"/>
              <a:t>Click to add picture</a:t>
            </a:r>
          </a:p>
        </p:txBody>
      </p:sp>
    </p:spTree>
    <p:extLst>
      <p:ext uri="{BB962C8B-B14F-4D97-AF65-F5344CB8AC3E}">
        <p14:creationId xmlns:p14="http://schemas.microsoft.com/office/powerpoint/2010/main" val="336166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HI_divider-bg.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hasCustomPrompt="1"/>
          </p:nvPr>
        </p:nvSpPr>
        <p:spPr>
          <a:xfrm>
            <a:off x="457200" y="2742184"/>
            <a:ext cx="7543800" cy="402336"/>
          </a:xfrm>
        </p:spPr>
        <p:txBody>
          <a:bodyPr/>
          <a:lstStyle>
            <a:lvl1pPr>
              <a:defRPr>
                <a:solidFill>
                  <a:schemeClr val="bg1"/>
                </a:solidFill>
              </a:defRPr>
            </a:lvl1pPr>
          </a:lstStyle>
          <a:p>
            <a:r>
              <a:rPr lang="en-US" dirty="0"/>
              <a:t>Click to add title</a:t>
            </a:r>
          </a:p>
        </p:txBody>
      </p:sp>
      <p:sp>
        <p:nvSpPr>
          <p:cNvPr id="5" name="Footer Placeholder 4"/>
          <p:cNvSpPr>
            <a:spLocks noGrp="1"/>
          </p:cNvSpPr>
          <p:nvPr>
            <p:ph type="ftr" sz="quarter" idx="11"/>
          </p:nvPr>
        </p:nvSpPr>
        <p:spPr>
          <a:xfrm>
            <a:off x="1975104" y="6409944"/>
            <a:ext cx="3657600" cy="228600"/>
          </a:xfrm>
        </p:spPr>
        <p:txBody>
          <a:bodyPr/>
          <a:lstStyle>
            <a:lvl1pPr>
              <a:defRPr>
                <a:solidFill>
                  <a:srgbClr val="53565A"/>
                </a:solidFill>
              </a:defRPr>
            </a:lvl1pPr>
          </a:lstStyle>
          <a:p>
            <a:r>
              <a:rPr lang="en-US" dirty="0"/>
              <a:t>Presentation Title</a:t>
            </a:r>
          </a:p>
        </p:txBody>
      </p:sp>
      <p:sp>
        <p:nvSpPr>
          <p:cNvPr id="6" name="Slide Number Placeholder 5"/>
          <p:cNvSpPr>
            <a:spLocks noGrp="1"/>
          </p:cNvSpPr>
          <p:nvPr>
            <p:ph type="sldNum" sz="quarter" idx="12"/>
          </p:nvPr>
        </p:nvSpPr>
        <p:spPr>
          <a:xfrm>
            <a:off x="8001000" y="6409944"/>
            <a:ext cx="685800" cy="228600"/>
          </a:xfrm>
        </p:spPr>
        <p:txBody>
          <a:bodyPr/>
          <a:lstStyle>
            <a:lvl1pPr>
              <a:defRPr>
                <a:solidFill>
                  <a:srgbClr val="53565A"/>
                </a:solidFill>
              </a:defRPr>
            </a:lvl1pPr>
          </a:lstStyle>
          <a:p>
            <a:fld id="{909803CD-39FB-8D4C-AC31-A58BFE2F599F}" type="slidenum">
              <a:rPr lang="en-US" smtClean="0"/>
              <a:pPr/>
              <a:t>‹#›</a:t>
            </a:fld>
            <a:endParaRPr lang="en-US" dirty="0"/>
          </a:p>
        </p:txBody>
      </p:sp>
      <p:sp>
        <p:nvSpPr>
          <p:cNvPr id="11" name="Text Placeholder 10"/>
          <p:cNvSpPr>
            <a:spLocks noGrp="1"/>
          </p:cNvSpPr>
          <p:nvPr>
            <p:ph type="body" sz="quarter" idx="13" hasCustomPrompt="1"/>
          </p:nvPr>
        </p:nvSpPr>
        <p:spPr>
          <a:xfrm>
            <a:off x="457200" y="3117088"/>
            <a:ext cx="7543800" cy="402336"/>
          </a:xfrm>
        </p:spPr>
        <p:txBody>
          <a:bodyPr/>
          <a:lstStyle>
            <a:lvl1pPr>
              <a:defRPr sz="2400" i="1" baseline="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415843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pic>
        <p:nvPicPr>
          <p:cNvPr id="5" name="Picture 4" descr="CHI_cover-image 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 y="0"/>
            <a:ext cx="9143391" cy="6857543"/>
          </a:xfrm>
          <a:prstGeom prst="rect">
            <a:avLst/>
          </a:prstGeom>
        </p:spPr>
      </p:pic>
      <p:sp>
        <p:nvSpPr>
          <p:cNvPr id="2" name="Title 1"/>
          <p:cNvSpPr>
            <a:spLocks noGrp="1"/>
          </p:cNvSpPr>
          <p:nvPr>
            <p:ph type="ctrTitle" hasCustomPrompt="1"/>
          </p:nvPr>
        </p:nvSpPr>
        <p:spPr>
          <a:xfrm>
            <a:off x="914400" y="2761488"/>
            <a:ext cx="5715000" cy="369332"/>
          </a:xfrm>
        </p:spPr>
        <p:txBody>
          <a:bodyPr lIns="0" tIns="0" rIns="0" bIns="0" anchor="b" anchorCtr="0">
            <a:noAutofit/>
          </a:bodyPr>
          <a:lstStyle>
            <a:lvl1pPr algn="l">
              <a:defRPr sz="2400" b="1" i="1">
                <a:solidFill>
                  <a:schemeClr val="bg1"/>
                </a:solidFill>
                <a:latin typeface="Calibri"/>
                <a:cs typeface="Calibri"/>
              </a:defRPr>
            </a:lvl1pPr>
          </a:lstStyle>
          <a:p>
            <a:r>
              <a:rPr lang="en-US" dirty="0"/>
              <a:t>Click to add title</a:t>
            </a:r>
          </a:p>
        </p:txBody>
      </p:sp>
      <p:sp>
        <p:nvSpPr>
          <p:cNvPr id="3" name="Subtitle 2"/>
          <p:cNvSpPr>
            <a:spLocks noGrp="1"/>
          </p:cNvSpPr>
          <p:nvPr>
            <p:ph type="subTitle" idx="1" hasCustomPrompt="1"/>
          </p:nvPr>
        </p:nvSpPr>
        <p:spPr>
          <a:xfrm>
            <a:off x="914400" y="3136392"/>
            <a:ext cx="5715000" cy="402336"/>
          </a:xfrm>
        </p:spPr>
        <p:txBody>
          <a:bodyPr lIns="0" tIns="0" rIns="0" bIns="0" anchor="t" anchorCtr="0">
            <a:noAutofit/>
          </a:bodyPr>
          <a:lstStyle>
            <a:lvl1pPr marL="0" indent="0" algn="l">
              <a:buNone/>
              <a:defRPr sz="21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7" name="Date Placeholder 6"/>
          <p:cNvSpPr>
            <a:spLocks noGrp="1"/>
          </p:cNvSpPr>
          <p:nvPr>
            <p:ph type="dt" sz="half" idx="10"/>
          </p:nvPr>
        </p:nvSpPr>
        <p:spPr>
          <a:xfrm>
            <a:off x="914400" y="3895344"/>
            <a:ext cx="5715000" cy="228600"/>
          </a:xfrm>
          <a:prstGeom prst="rect">
            <a:avLst/>
          </a:prstGeom>
        </p:spPr>
        <p:txBody>
          <a:bodyPr lIns="0" tIns="0" rIns="0" bIns="0" anchor="t" anchorCtr="0"/>
          <a:lstStyle>
            <a:lvl1pPr>
              <a:defRPr>
                <a:solidFill>
                  <a:schemeClr val="bg1"/>
                </a:solidFill>
                <a:latin typeface="Calibri"/>
                <a:cs typeface="Calibri"/>
              </a:defRPr>
            </a:lvl1pPr>
          </a:lstStyle>
          <a:p>
            <a:r>
              <a:rPr lang="en-US" dirty="0"/>
              <a:t>May 7, 2014</a:t>
            </a:r>
          </a:p>
        </p:txBody>
      </p:sp>
      <p:pic>
        <p:nvPicPr>
          <p:cNvPr id="10" name="Picture 9" descr="logo cov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347472"/>
            <a:ext cx="3120944" cy="1127685"/>
          </a:xfrm>
          <a:prstGeom prst="rect">
            <a:avLst/>
          </a:prstGeom>
        </p:spPr>
      </p:pic>
      <p:pic>
        <p:nvPicPr>
          <p:cNvPr id="8" name="Picture 7" descr="theme line-0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745736" y="774868"/>
            <a:ext cx="2133458" cy="408405"/>
          </a:xfrm>
          <a:prstGeom prst="rect">
            <a:avLst/>
          </a:prstGeom>
        </p:spPr>
      </p:pic>
    </p:spTree>
    <p:extLst>
      <p:ext uri="{BB962C8B-B14F-4D97-AF65-F5344CB8AC3E}">
        <p14:creationId xmlns:p14="http://schemas.microsoft.com/office/powerpoint/2010/main" val="165276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2" name="Title 1"/>
          <p:cNvSpPr>
            <a:spLocks noGrp="1"/>
          </p:cNvSpPr>
          <p:nvPr>
            <p:ph type="ctrTitle" hasCustomPrompt="1"/>
          </p:nvPr>
        </p:nvSpPr>
        <p:spPr>
          <a:xfrm>
            <a:off x="914400" y="2761488"/>
            <a:ext cx="5715000" cy="369332"/>
          </a:xfrm>
        </p:spPr>
        <p:txBody>
          <a:bodyPr lIns="0" tIns="0" rIns="0" bIns="0" anchor="b" anchorCtr="0">
            <a:noAutofit/>
          </a:bodyPr>
          <a:lstStyle>
            <a:lvl1pPr algn="l">
              <a:defRPr sz="2400" b="1" i="1">
                <a:solidFill>
                  <a:srgbClr val="53565A"/>
                </a:solidFill>
                <a:latin typeface="Calibri"/>
                <a:cs typeface="Calibri"/>
              </a:defRPr>
            </a:lvl1pPr>
          </a:lstStyle>
          <a:p>
            <a:r>
              <a:rPr lang="en-US" dirty="0"/>
              <a:t>Click to add title</a:t>
            </a:r>
          </a:p>
        </p:txBody>
      </p:sp>
      <p:sp>
        <p:nvSpPr>
          <p:cNvPr id="3" name="Subtitle 2"/>
          <p:cNvSpPr>
            <a:spLocks noGrp="1"/>
          </p:cNvSpPr>
          <p:nvPr>
            <p:ph type="subTitle" idx="1" hasCustomPrompt="1"/>
          </p:nvPr>
        </p:nvSpPr>
        <p:spPr>
          <a:xfrm>
            <a:off x="914400" y="3136392"/>
            <a:ext cx="5715000" cy="402336"/>
          </a:xfrm>
        </p:spPr>
        <p:txBody>
          <a:bodyPr lIns="0" tIns="0" rIns="0" bIns="0" anchor="t" anchorCtr="0">
            <a:noAutofit/>
          </a:bodyPr>
          <a:lstStyle>
            <a:lvl1pPr marL="0" indent="0" algn="l">
              <a:buNone/>
              <a:defRPr sz="2100" i="1">
                <a:solidFill>
                  <a:srgbClr val="53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7" name="Date Placeholder 6"/>
          <p:cNvSpPr>
            <a:spLocks noGrp="1"/>
          </p:cNvSpPr>
          <p:nvPr>
            <p:ph type="dt" sz="half" idx="10"/>
          </p:nvPr>
        </p:nvSpPr>
        <p:spPr>
          <a:xfrm>
            <a:off x="914400" y="3895344"/>
            <a:ext cx="5715000" cy="228600"/>
          </a:xfrm>
          <a:prstGeom prst="rect">
            <a:avLst/>
          </a:prstGeom>
        </p:spPr>
        <p:txBody>
          <a:bodyPr lIns="0" tIns="0" rIns="0" bIns="0" anchor="t" anchorCtr="0"/>
          <a:lstStyle>
            <a:lvl1pPr>
              <a:defRPr>
                <a:solidFill>
                  <a:srgbClr val="53565A"/>
                </a:solidFill>
                <a:latin typeface="Calibri"/>
                <a:cs typeface="Calibri"/>
              </a:defRPr>
            </a:lvl1pPr>
          </a:lstStyle>
          <a:p>
            <a:r>
              <a:rPr lang="en-US" dirty="0"/>
              <a:t>May 7, 2014</a:t>
            </a:r>
          </a:p>
        </p:txBody>
      </p:sp>
      <p:pic>
        <p:nvPicPr>
          <p:cNvPr id="10" name="Picture 9" descr="logo cov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347472"/>
            <a:ext cx="3120944" cy="1127685"/>
          </a:xfrm>
          <a:prstGeom prst="rect">
            <a:avLst/>
          </a:prstGeom>
        </p:spPr>
      </p:pic>
      <p:pic>
        <p:nvPicPr>
          <p:cNvPr id="8" name="Picture 7" descr="theme line-0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745736" y="774868"/>
            <a:ext cx="2133458" cy="408405"/>
          </a:xfrm>
          <a:prstGeom prst="rect">
            <a:avLst/>
          </a:prstGeom>
        </p:spPr>
      </p:pic>
    </p:spTree>
    <p:extLst>
      <p:ext uri="{BB962C8B-B14F-4D97-AF65-F5344CB8AC3E}">
        <p14:creationId xmlns:p14="http://schemas.microsoft.com/office/powerpoint/2010/main" val="2367358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2" name="Title 1"/>
          <p:cNvSpPr>
            <a:spLocks noGrp="1"/>
          </p:cNvSpPr>
          <p:nvPr>
            <p:ph type="ctrTitle" hasCustomPrompt="1"/>
          </p:nvPr>
        </p:nvSpPr>
        <p:spPr>
          <a:xfrm>
            <a:off x="914400" y="2761488"/>
            <a:ext cx="5715000" cy="369332"/>
          </a:xfrm>
        </p:spPr>
        <p:txBody>
          <a:bodyPr lIns="0" tIns="0" rIns="0" bIns="0" anchor="b" anchorCtr="0">
            <a:noAutofit/>
          </a:bodyPr>
          <a:lstStyle>
            <a:lvl1pPr algn="l">
              <a:defRPr sz="2400" b="1" i="1">
                <a:solidFill>
                  <a:schemeClr val="bg1"/>
                </a:solidFill>
                <a:latin typeface="Calibri"/>
                <a:cs typeface="Calibri"/>
              </a:defRPr>
            </a:lvl1pPr>
          </a:lstStyle>
          <a:p>
            <a:r>
              <a:rPr lang="en-US" dirty="0"/>
              <a:t>Click to add title</a:t>
            </a:r>
          </a:p>
        </p:txBody>
      </p:sp>
      <p:sp>
        <p:nvSpPr>
          <p:cNvPr id="3" name="Subtitle 2"/>
          <p:cNvSpPr>
            <a:spLocks noGrp="1"/>
          </p:cNvSpPr>
          <p:nvPr>
            <p:ph type="subTitle" idx="1" hasCustomPrompt="1"/>
          </p:nvPr>
        </p:nvSpPr>
        <p:spPr>
          <a:xfrm>
            <a:off x="914400" y="3136392"/>
            <a:ext cx="5715000" cy="402336"/>
          </a:xfrm>
        </p:spPr>
        <p:txBody>
          <a:bodyPr lIns="0" tIns="0" rIns="0" bIns="0" anchor="t" anchorCtr="0">
            <a:noAutofit/>
          </a:bodyPr>
          <a:lstStyle>
            <a:lvl1pPr marL="0" indent="0" algn="l">
              <a:buNone/>
              <a:defRPr sz="21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7" name="Date Placeholder 6"/>
          <p:cNvSpPr>
            <a:spLocks noGrp="1"/>
          </p:cNvSpPr>
          <p:nvPr>
            <p:ph type="dt" sz="half" idx="10"/>
          </p:nvPr>
        </p:nvSpPr>
        <p:spPr>
          <a:xfrm>
            <a:off x="914400" y="3895344"/>
            <a:ext cx="5715000" cy="228600"/>
          </a:xfrm>
          <a:prstGeom prst="rect">
            <a:avLst/>
          </a:prstGeom>
        </p:spPr>
        <p:txBody>
          <a:bodyPr lIns="0" tIns="0" rIns="0" bIns="0" anchor="t" anchorCtr="0"/>
          <a:lstStyle>
            <a:lvl1pPr>
              <a:defRPr>
                <a:solidFill>
                  <a:schemeClr val="bg1"/>
                </a:solidFill>
                <a:latin typeface="Calibri"/>
                <a:cs typeface="Calibri"/>
              </a:defRPr>
            </a:lvl1pPr>
          </a:lstStyle>
          <a:p>
            <a:r>
              <a:rPr lang="en-US" dirty="0"/>
              <a:t>May 7, 2014</a:t>
            </a:r>
          </a:p>
        </p:txBody>
      </p:sp>
      <p:pic>
        <p:nvPicPr>
          <p:cNvPr id="10" name="Picture 9" descr="logo cov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347472"/>
            <a:ext cx="3120944" cy="1127685"/>
          </a:xfrm>
          <a:prstGeom prst="rect">
            <a:avLst/>
          </a:prstGeom>
        </p:spPr>
      </p:pic>
      <p:pic>
        <p:nvPicPr>
          <p:cNvPr id="8" name="Picture 7" descr="theme line-0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745736" y="774868"/>
            <a:ext cx="2133458" cy="408405"/>
          </a:xfrm>
          <a:prstGeom prst="rect">
            <a:avLst/>
          </a:prstGeom>
        </p:spPr>
      </p:pic>
    </p:spTree>
    <p:extLst>
      <p:ext uri="{BB962C8B-B14F-4D97-AF65-F5344CB8AC3E}">
        <p14:creationId xmlns:p14="http://schemas.microsoft.com/office/powerpoint/2010/main" val="2367566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2" name="Title 1"/>
          <p:cNvSpPr>
            <a:spLocks noGrp="1"/>
          </p:cNvSpPr>
          <p:nvPr>
            <p:ph type="ctrTitle" hasCustomPrompt="1"/>
          </p:nvPr>
        </p:nvSpPr>
        <p:spPr>
          <a:xfrm>
            <a:off x="914400" y="2761488"/>
            <a:ext cx="5715000" cy="369332"/>
          </a:xfrm>
        </p:spPr>
        <p:txBody>
          <a:bodyPr lIns="0" tIns="0" rIns="0" bIns="0" anchor="b" anchorCtr="0">
            <a:noAutofit/>
          </a:bodyPr>
          <a:lstStyle>
            <a:lvl1pPr algn="l">
              <a:defRPr sz="2400" b="1" i="1">
                <a:solidFill>
                  <a:schemeClr val="bg1"/>
                </a:solidFill>
                <a:latin typeface="Calibri"/>
                <a:cs typeface="Calibri"/>
              </a:defRPr>
            </a:lvl1pPr>
          </a:lstStyle>
          <a:p>
            <a:r>
              <a:rPr lang="en-US" dirty="0"/>
              <a:t>Click to add title</a:t>
            </a:r>
          </a:p>
        </p:txBody>
      </p:sp>
      <p:sp>
        <p:nvSpPr>
          <p:cNvPr id="3" name="Subtitle 2"/>
          <p:cNvSpPr>
            <a:spLocks noGrp="1"/>
          </p:cNvSpPr>
          <p:nvPr>
            <p:ph type="subTitle" idx="1" hasCustomPrompt="1"/>
          </p:nvPr>
        </p:nvSpPr>
        <p:spPr>
          <a:xfrm>
            <a:off x="914400" y="3136392"/>
            <a:ext cx="5715000" cy="402336"/>
          </a:xfrm>
        </p:spPr>
        <p:txBody>
          <a:bodyPr lIns="0" tIns="0" rIns="0" bIns="0" anchor="t" anchorCtr="0">
            <a:noAutofit/>
          </a:bodyPr>
          <a:lstStyle>
            <a:lvl1pPr marL="0" indent="0" algn="l">
              <a:buNone/>
              <a:defRPr sz="21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7" name="Date Placeholder 6"/>
          <p:cNvSpPr>
            <a:spLocks noGrp="1"/>
          </p:cNvSpPr>
          <p:nvPr>
            <p:ph type="dt" sz="half" idx="10"/>
          </p:nvPr>
        </p:nvSpPr>
        <p:spPr>
          <a:xfrm>
            <a:off x="914400" y="3895344"/>
            <a:ext cx="5715000" cy="228600"/>
          </a:xfrm>
          <a:prstGeom prst="rect">
            <a:avLst/>
          </a:prstGeom>
        </p:spPr>
        <p:txBody>
          <a:bodyPr lIns="0" tIns="0" rIns="0" bIns="0" anchor="t" anchorCtr="0"/>
          <a:lstStyle>
            <a:lvl1pPr>
              <a:defRPr>
                <a:solidFill>
                  <a:schemeClr val="bg1"/>
                </a:solidFill>
                <a:latin typeface="Calibri"/>
                <a:cs typeface="Calibri"/>
              </a:defRPr>
            </a:lvl1pPr>
          </a:lstStyle>
          <a:p>
            <a:r>
              <a:rPr lang="en-US" dirty="0"/>
              <a:t>May 7, 2014</a:t>
            </a:r>
          </a:p>
        </p:txBody>
      </p:sp>
      <p:pic>
        <p:nvPicPr>
          <p:cNvPr id="10" name="Picture 9" descr="logo cov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347472"/>
            <a:ext cx="3120944" cy="1127685"/>
          </a:xfrm>
          <a:prstGeom prst="rect">
            <a:avLst/>
          </a:prstGeom>
        </p:spPr>
      </p:pic>
      <p:pic>
        <p:nvPicPr>
          <p:cNvPr id="9" name="Picture 8" descr="theme line-0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745736" y="774868"/>
            <a:ext cx="2133458" cy="408405"/>
          </a:xfrm>
          <a:prstGeom prst="rect">
            <a:avLst/>
          </a:prstGeom>
        </p:spPr>
      </p:pic>
    </p:spTree>
    <p:extLst>
      <p:ext uri="{BB962C8B-B14F-4D97-AF65-F5344CB8AC3E}">
        <p14:creationId xmlns:p14="http://schemas.microsoft.com/office/powerpoint/2010/main" val="27475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3" name="Picture 12" descr="background-spirals-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25" y="17495"/>
            <a:ext cx="3187962" cy="2286314"/>
          </a:xfrm>
          <a:prstGeom prst="rect">
            <a:avLst/>
          </a:prstGeom>
        </p:spPr>
      </p:pic>
      <p:sp>
        <p:nvSpPr>
          <p:cNvPr id="16" name="Rectangle 15"/>
          <p:cNvSpPr/>
          <p:nvPr userDrawn="1"/>
        </p:nvSpPr>
        <p:spPr>
          <a:xfrm>
            <a:off x="0" y="6544235"/>
            <a:ext cx="9144000" cy="313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75" tIns="33688" rIns="67375" bIns="33688" rtlCol="0" anchor="ctr"/>
          <a:lstStyle/>
          <a:p>
            <a:pPr algn="ctr" defTabSz="673784"/>
            <a:endParaRPr lang="en-US" sz="1324" dirty="0">
              <a:solidFill>
                <a:prstClr val="white"/>
              </a:solidFill>
            </a:endParaRPr>
          </a:p>
        </p:txBody>
      </p:sp>
      <p:sp>
        <p:nvSpPr>
          <p:cNvPr id="2" name="Title 1"/>
          <p:cNvSpPr>
            <a:spLocks noGrp="1"/>
          </p:cNvSpPr>
          <p:nvPr>
            <p:ph type="title" hasCustomPrompt="1"/>
          </p:nvPr>
        </p:nvSpPr>
        <p:spPr>
          <a:xfrm>
            <a:off x="502920" y="465138"/>
            <a:ext cx="82296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502920" y="1462088"/>
            <a:ext cx="8229600" cy="4754880"/>
          </a:xfrm>
        </p:spPr>
        <p:txBody>
          <a:bodyPr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02920" y="6430286"/>
            <a:ext cx="1188720" cy="365125"/>
          </a:xfrm>
        </p:spPr>
        <p:txBody>
          <a:bodyPr/>
          <a:lstStyle>
            <a:lvl1pPr algn="l">
              <a:defRPr>
                <a:solidFill>
                  <a:schemeClr val="bg1"/>
                </a:solidFill>
              </a:defRPr>
            </a:lvl1pPr>
          </a:lstStyle>
          <a:p>
            <a:fld id="{6A19E783-D882-4B24-B979-9DB1A6F7949B}" type="datetime4">
              <a:rPr lang="en-US" smtClean="0">
                <a:solidFill>
                  <a:prstClr val="white"/>
                </a:solidFill>
              </a:rPr>
              <a:t>November 1, 2018</a:t>
            </a:fld>
            <a:endParaRPr lang="en-US" dirty="0">
              <a:solidFill>
                <a:prstClr val="white"/>
              </a:solidFill>
            </a:endParaRPr>
          </a:p>
        </p:txBody>
      </p:sp>
      <p:sp>
        <p:nvSpPr>
          <p:cNvPr id="5" name="Footer Placeholder 4"/>
          <p:cNvSpPr>
            <a:spLocks noGrp="1"/>
          </p:cNvSpPr>
          <p:nvPr>
            <p:ph type="ftr" sz="quarter" idx="11"/>
          </p:nvPr>
        </p:nvSpPr>
        <p:spPr>
          <a:xfrm>
            <a:off x="2326953" y="6430286"/>
            <a:ext cx="5420048" cy="365125"/>
          </a:xfrm>
        </p:spPr>
        <p:txBody>
          <a:bodyPr/>
          <a:lstStyle>
            <a:lvl1pPr algn="l">
              <a:defRPr>
                <a:solidFill>
                  <a:schemeClr val="bg1"/>
                </a:solidFill>
              </a:defRPr>
            </a:lvl1pPr>
          </a:lstStyle>
          <a:p>
            <a:r>
              <a:rPr lang="en-US" dirty="0">
                <a:solidFill>
                  <a:prstClr val="white"/>
                </a:solidFill>
              </a:rPr>
              <a:t>Improving Economic and Quality Outcomes Through the Nutrition Care Process    March 2017 150746(1)</a:t>
            </a:r>
          </a:p>
        </p:txBody>
      </p:sp>
      <p:sp>
        <p:nvSpPr>
          <p:cNvPr id="6" name="Slide Number Placeholder 5"/>
          <p:cNvSpPr>
            <a:spLocks noGrp="1"/>
          </p:cNvSpPr>
          <p:nvPr>
            <p:ph type="sldNum" sz="quarter" idx="12"/>
          </p:nvPr>
        </p:nvSpPr>
        <p:spPr>
          <a:xfrm>
            <a:off x="8462501" y="6428174"/>
            <a:ext cx="292608" cy="367237"/>
          </a:xfrm>
        </p:spPr>
        <p:txBody>
          <a:bodyPr/>
          <a:lstStyle>
            <a:lvl1pPr algn="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pic>
        <p:nvPicPr>
          <p:cNvPr id="18" name="Picture 17" descr="a_sig_horiz_2c_bk_pn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7089" y="5842161"/>
            <a:ext cx="1532108" cy="764991"/>
          </a:xfrm>
          <a:prstGeom prst="rect">
            <a:avLst/>
          </a:prstGeom>
        </p:spPr>
      </p:pic>
    </p:spTree>
    <p:extLst>
      <p:ext uri="{BB962C8B-B14F-4D97-AF65-F5344CB8AC3E}">
        <p14:creationId xmlns:p14="http://schemas.microsoft.com/office/powerpoint/2010/main" val="421239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11" name="Rectangle 10"/>
          <p:cNvSpPr/>
          <p:nvPr userDrawn="1"/>
        </p:nvSpPr>
        <p:spPr>
          <a:xfrm>
            <a:off x="0" y="6544235"/>
            <a:ext cx="9144000" cy="313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75" tIns="33688" rIns="67375" bIns="33688" rtlCol="0" anchor="ctr"/>
          <a:lstStyle/>
          <a:p>
            <a:pPr algn="ctr" defTabSz="673784"/>
            <a:endParaRPr lang="en-US" sz="1324" dirty="0">
              <a:solidFill>
                <a:prstClr val="white"/>
              </a:solidFill>
            </a:endParaRPr>
          </a:p>
        </p:txBody>
      </p:sp>
      <p:pic>
        <p:nvPicPr>
          <p:cNvPr id="12" name="Picture 11" descr="Corporate_circl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804789">
            <a:off x="5612921" y="-3406743"/>
            <a:ext cx="6232010" cy="6232010"/>
          </a:xfrm>
          <a:prstGeom prst="rect">
            <a:avLst/>
          </a:prstGeom>
        </p:spPr>
      </p:pic>
      <p:sp>
        <p:nvSpPr>
          <p:cNvPr id="3" name="Date Placeholder 2"/>
          <p:cNvSpPr>
            <a:spLocks noGrp="1"/>
          </p:cNvSpPr>
          <p:nvPr>
            <p:ph type="dt" sz="half" idx="10"/>
          </p:nvPr>
        </p:nvSpPr>
        <p:spPr bwMode="gray">
          <a:xfrm>
            <a:off x="502920" y="6432379"/>
            <a:ext cx="1188720" cy="365125"/>
          </a:xfrm>
        </p:spPr>
        <p:txBody>
          <a:bodyPr/>
          <a:lstStyle>
            <a:lvl1pPr>
              <a:defRPr>
                <a:solidFill>
                  <a:schemeClr val="bg1"/>
                </a:solidFill>
              </a:defRPr>
            </a:lvl1pPr>
          </a:lstStyle>
          <a:p>
            <a:fld id="{4373FB17-563A-4D90-B497-48678EAB12AA}" type="datetime4">
              <a:rPr lang="en-US" smtClean="0">
                <a:solidFill>
                  <a:prstClr val="white"/>
                </a:solidFill>
              </a:rPr>
              <a:t>November 1, 2018</a:t>
            </a:fld>
            <a:endParaRPr lang="en-US" dirty="0">
              <a:solidFill>
                <a:prstClr val="white"/>
              </a:solidFill>
            </a:endParaRPr>
          </a:p>
        </p:txBody>
      </p:sp>
      <p:sp>
        <p:nvSpPr>
          <p:cNvPr id="5" name="Slide Number Placeholder 4"/>
          <p:cNvSpPr>
            <a:spLocks noGrp="1"/>
          </p:cNvSpPr>
          <p:nvPr>
            <p:ph type="sldNum" sz="quarter" idx="12"/>
          </p:nvPr>
        </p:nvSpPr>
        <p:spPr bwMode="gray">
          <a:xfrm>
            <a:off x="8459992" y="6504262"/>
            <a:ext cx="292608" cy="283464"/>
          </a:xfrm>
        </p:spPr>
        <p:txBody>
          <a:bodyPr/>
          <a:lstStyle>
            <a:lvl1pPr algn="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371600" y="2011680"/>
            <a:ext cx="6858000" cy="3566160"/>
          </a:xfrm>
        </p:spPr>
        <p:txBody>
          <a:bodyPr/>
          <a:lstStyle>
            <a:lvl1pPr algn="l">
              <a:lnSpc>
                <a:spcPct val="90000"/>
              </a:lnSpc>
              <a:defRPr sz="2051">
                <a:solidFill>
                  <a:schemeClr val="bg1"/>
                </a:solidFill>
              </a:defRPr>
            </a:lvl1pPr>
            <a:lvl2pPr marL="1010678" indent="-168446" algn="l">
              <a:spcBef>
                <a:spcPts val="1328"/>
              </a:spcBef>
              <a:buFont typeface="Arial" panose="020B0604020202020204" pitchFamily="34" charset="0"/>
              <a:buChar char="–"/>
              <a:defRPr sz="1324">
                <a:solidFill>
                  <a:schemeClr val="bg1"/>
                </a:solidFill>
                <a:latin typeface="+mj-lt"/>
              </a:defRPr>
            </a:lvl2pPr>
          </a:lstStyle>
          <a:p>
            <a:pPr lvl="0"/>
            <a:r>
              <a:rPr lang="en-US" dirty="0"/>
              <a:t>Click to edit Quote text</a:t>
            </a:r>
          </a:p>
          <a:p>
            <a:pPr lvl="1"/>
            <a:r>
              <a:rPr lang="en-US" dirty="0"/>
              <a:t>Second level for attribution</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7093" y="5842161"/>
            <a:ext cx="1532106" cy="764991"/>
          </a:xfrm>
          <a:prstGeom prst="rect">
            <a:avLst/>
          </a:prstGeom>
        </p:spPr>
      </p:pic>
      <p:sp>
        <p:nvSpPr>
          <p:cNvPr id="14" name="Footer Placeholder 3"/>
          <p:cNvSpPr>
            <a:spLocks noGrp="1"/>
          </p:cNvSpPr>
          <p:nvPr>
            <p:ph type="ftr" sz="quarter" idx="11"/>
          </p:nvPr>
        </p:nvSpPr>
        <p:spPr bwMode="gray">
          <a:xfrm>
            <a:off x="2323357" y="6432379"/>
            <a:ext cx="5416178" cy="365125"/>
          </a:xfrm>
        </p:spPr>
        <p:txBody>
          <a:bodyPr/>
          <a:lstStyle>
            <a:lvl1pPr algn="l">
              <a:defRPr>
                <a:solidFill>
                  <a:schemeClr val="bg1"/>
                </a:solidFill>
              </a:defRPr>
            </a:lvl1pPr>
          </a:lstStyle>
          <a:p>
            <a:r>
              <a:rPr lang="en-US" dirty="0">
                <a:solidFill>
                  <a:prstClr val="white"/>
                </a:solidFill>
              </a:rPr>
              <a:t>Improving Economic and Quality Outcomes Through the Nutrition Care Process    March 2017 150746(1)</a:t>
            </a:r>
          </a:p>
        </p:txBody>
      </p:sp>
    </p:spTree>
    <p:extLst>
      <p:ext uri="{BB962C8B-B14F-4D97-AF65-F5344CB8AC3E}">
        <p14:creationId xmlns:p14="http://schemas.microsoft.com/office/powerpoint/2010/main" val="108459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WP_Title and Content">
    <p:spTree>
      <p:nvGrpSpPr>
        <p:cNvPr id="1" name=""/>
        <p:cNvGrpSpPr/>
        <p:nvPr/>
      </p:nvGrpSpPr>
      <p:grpSpPr>
        <a:xfrm>
          <a:off x="0" y="0"/>
          <a:ext cx="0" cy="0"/>
          <a:chOff x="0" y="0"/>
          <a:chExt cx="0" cy="0"/>
        </a:xfrm>
      </p:grpSpPr>
      <p:pic>
        <p:nvPicPr>
          <p:cNvPr id="19" name="Picture 18" descr="background-spirals-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1" y="0"/>
            <a:ext cx="3506759" cy="2591156"/>
          </a:xfrm>
          <a:prstGeom prst="rect">
            <a:avLst/>
          </a:prstGeom>
        </p:spPr>
      </p:pic>
      <p:sp>
        <p:nvSpPr>
          <p:cNvPr id="16" name="Rectangle 15"/>
          <p:cNvSpPr/>
          <p:nvPr userDrawn="1"/>
        </p:nvSpPr>
        <p:spPr>
          <a:xfrm>
            <a:off x="0" y="6544235"/>
            <a:ext cx="9144000" cy="313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75" tIns="33688" rIns="67375" bIns="33688" rtlCol="0" anchor="ctr"/>
          <a:lstStyle/>
          <a:p>
            <a:pPr algn="ctr"/>
            <a:endParaRPr lang="en-US" sz="1191" dirty="0">
              <a:solidFill>
                <a:prstClr val="white"/>
              </a:solidFill>
            </a:endParaRPr>
          </a:p>
        </p:txBody>
      </p:sp>
      <p:sp>
        <p:nvSpPr>
          <p:cNvPr id="2" name="Title 1"/>
          <p:cNvSpPr>
            <a:spLocks noGrp="1"/>
          </p:cNvSpPr>
          <p:nvPr>
            <p:ph type="title" hasCustomPrompt="1"/>
          </p:nvPr>
        </p:nvSpPr>
        <p:spPr>
          <a:xfrm>
            <a:off x="502920" y="465138"/>
            <a:ext cx="82296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502920" y="1462088"/>
            <a:ext cx="8229600" cy="4754880"/>
          </a:xfrm>
        </p:spPr>
        <p:txBody>
          <a:bodyPr>
            <a:normAutofit/>
          </a:bodyPr>
          <a:lstStyle>
            <a:lvl2pPr marL="126335" indent="-126335">
              <a:defRPr/>
            </a:lvl2pPr>
            <a:lvl4pPr marL="505339" indent="-125165">
              <a:defRPr/>
            </a:lvl4pPr>
            <a:lvl5pPr marL="673784" indent="-12633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descr="a_sig_horiz_2c_bk_pn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7089" y="5842161"/>
            <a:ext cx="1532108" cy="764991"/>
          </a:xfrm>
          <a:prstGeom prst="rect">
            <a:avLst/>
          </a:prstGeom>
        </p:spPr>
      </p:pic>
      <p:sp>
        <p:nvSpPr>
          <p:cNvPr id="9" name="Date Placeholder 3"/>
          <p:cNvSpPr>
            <a:spLocks noGrp="1"/>
          </p:cNvSpPr>
          <p:nvPr>
            <p:ph type="dt" sz="half" idx="10"/>
          </p:nvPr>
        </p:nvSpPr>
        <p:spPr>
          <a:xfrm>
            <a:off x="502920" y="6430286"/>
            <a:ext cx="1188720" cy="365125"/>
          </a:xfrm>
        </p:spPr>
        <p:txBody>
          <a:bodyPr/>
          <a:lstStyle>
            <a:lvl1pPr algn="l">
              <a:defRPr>
                <a:solidFill>
                  <a:schemeClr val="bg1"/>
                </a:solidFill>
              </a:defRPr>
            </a:lvl1pPr>
          </a:lstStyle>
          <a:p>
            <a:fld id="{9DDC7055-E8A3-49A3-9B34-82028DB8DDA9}" type="datetime4">
              <a:rPr lang="en-US" smtClean="0">
                <a:solidFill>
                  <a:prstClr val="white"/>
                </a:solidFill>
              </a:rPr>
              <a:t>November 1, 2018</a:t>
            </a:fld>
            <a:endParaRPr lang="en-US" dirty="0">
              <a:solidFill>
                <a:prstClr val="white"/>
              </a:solidFill>
            </a:endParaRPr>
          </a:p>
        </p:txBody>
      </p:sp>
      <p:sp>
        <p:nvSpPr>
          <p:cNvPr id="10" name="Footer Placeholder 4"/>
          <p:cNvSpPr>
            <a:spLocks noGrp="1"/>
          </p:cNvSpPr>
          <p:nvPr>
            <p:ph type="ftr" sz="quarter" idx="11"/>
          </p:nvPr>
        </p:nvSpPr>
        <p:spPr>
          <a:xfrm>
            <a:off x="2326953" y="6430286"/>
            <a:ext cx="5420048" cy="365125"/>
          </a:xfrm>
        </p:spPr>
        <p:txBody>
          <a:bodyPr/>
          <a:lstStyle>
            <a:lvl1pPr algn="l">
              <a:defRPr>
                <a:solidFill>
                  <a:schemeClr val="bg1"/>
                </a:solidFill>
              </a:defRPr>
            </a:lvl1pPr>
          </a:lstStyle>
          <a:p>
            <a:r>
              <a:rPr lang="en-US" dirty="0">
                <a:solidFill>
                  <a:prstClr val="white"/>
                </a:solidFill>
              </a:rPr>
              <a:t>Improving Economic and Quality Outcomes Through the Nutrition Care Process    March 2017 150746(1)</a:t>
            </a:r>
          </a:p>
        </p:txBody>
      </p:sp>
      <p:sp>
        <p:nvSpPr>
          <p:cNvPr id="11" name="Slide Number Placeholder 5"/>
          <p:cNvSpPr>
            <a:spLocks noGrp="1"/>
          </p:cNvSpPr>
          <p:nvPr>
            <p:ph type="sldNum" sz="quarter" idx="12"/>
          </p:nvPr>
        </p:nvSpPr>
        <p:spPr>
          <a:xfrm>
            <a:off x="8462501" y="6428174"/>
            <a:ext cx="292608" cy="367237"/>
          </a:xfrm>
        </p:spPr>
        <p:txBody>
          <a:bodyPr/>
          <a:lstStyle>
            <a:lvl1pPr algn="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60568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3" name="Picture 12" descr="background-spirals-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1" y="8109"/>
            <a:ext cx="3506759" cy="2591156"/>
          </a:xfrm>
          <a:prstGeom prst="rect">
            <a:avLst/>
          </a:prstGeom>
        </p:spPr>
      </p:pic>
      <p:sp>
        <p:nvSpPr>
          <p:cNvPr id="16" name="Rectangle 15"/>
          <p:cNvSpPr/>
          <p:nvPr userDrawn="1"/>
        </p:nvSpPr>
        <p:spPr>
          <a:xfrm>
            <a:off x="0" y="6544235"/>
            <a:ext cx="9144000" cy="3137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7375" tIns="33688" rIns="67375" bIns="33688" rtlCol="0" anchor="ctr"/>
          <a:lstStyle/>
          <a:p>
            <a:pPr algn="ctr"/>
            <a:endParaRPr lang="en-US" sz="1191" dirty="0">
              <a:solidFill>
                <a:prstClr val="white"/>
              </a:solidFill>
            </a:endParaRPr>
          </a:p>
        </p:txBody>
      </p:sp>
      <p:sp>
        <p:nvSpPr>
          <p:cNvPr id="2" name="Title 1"/>
          <p:cNvSpPr>
            <a:spLocks noGrp="1"/>
          </p:cNvSpPr>
          <p:nvPr>
            <p:ph type="title" hasCustomPrompt="1"/>
          </p:nvPr>
        </p:nvSpPr>
        <p:spPr>
          <a:xfrm>
            <a:off x="502920" y="465138"/>
            <a:ext cx="8229600" cy="9144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502920" y="1462088"/>
            <a:ext cx="8229600" cy="475488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02920" y="6430286"/>
            <a:ext cx="1188720" cy="365125"/>
          </a:xfrm>
        </p:spPr>
        <p:txBody>
          <a:bodyPr/>
          <a:lstStyle>
            <a:lvl1pPr algn="l">
              <a:defRPr>
                <a:solidFill>
                  <a:schemeClr val="bg1"/>
                </a:solidFill>
              </a:defRPr>
            </a:lvl1pPr>
          </a:lstStyle>
          <a:p>
            <a:fld id="{03B112CE-3F94-4ABD-BECA-CE18EA0CE901}" type="datetime4">
              <a:rPr lang="en-US" smtClean="0">
                <a:solidFill>
                  <a:prstClr val="white"/>
                </a:solidFill>
              </a:rPr>
              <a:t>November 1, 2018</a:t>
            </a:fld>
            <a:endParaRPr lang="en-US" dirty="0">
              <a:solidFill>
                <a:prstClr val="white"/>
              </a:solidFill>
            </a:endParaRPr>
          </a:p>
        </p:txBody>
      </p:sp>
      <p:sp>
        <p:nvSpPr>
          <p:cNvPr id="5" name="Footer Placeholder 4"/>
          <p:cNvSpPr>
            <a:spLocks noGrp="1"/>
          </p:cNvSpPr>
          <p:nvPr>
            <p:ph type="ftr" sz="quarter" idx="11"/>
          </p:nvPr>
        </p:nvSpPr>
        <p:spPr>
          <a:xfrm>
            <a:off x="2326953" y="6430286"/>
            <a:ext cx="5420048" cy="365125"/>
          </a:xfrm>
        </p:spPr>
        <p:txBody>
          <a:bodyPr/>
          <a:lstStyle>
            <a:lvl1pPr algn="l">
              <a:defRPr>
                <a:solidFill>
                  <a:schemeClr val="bg1"/>
                </a:solidFill>
              </a:defRPr>
            </a:lvl1pPr>
          </a:lstStyle>
          <a:p>
            <a:r>
              <a:rPr lang="en-US" dirty="0">
                <a:solidFill>
                  <a:prstClr val="white"/>
                </a:solidFill>
              </a:rPr>
              <a:t>Improving Economic and Quality Outcomes Through the Nutrition Care Process    March 2017 150746(1)</a:t>
            </a:r>
          </a:p>
        </p:txBody>
      </p:sp>
      <p:sp>
        <p:nvSpPr>
          <p:cNvPr id="6" name="Slide Number Placeholder 5"/>
          <p:cNvSpPr>
            <a:spLocks noGrp="1"/>
          </p:cNvSpPr>
          <p:nvPr>
            <p:ph type="sldNum" sz="quarter" idx="12"/>
          </p:nvPr>
        </p:nvSpPr>
        <p:spPr>
          <a:xfrm>
            <a:off x="8462501" y="6428174"/>
            <a:ext cx="292608" cy="367237"/>
          </a:xfrm>
        </p:spPr>
        <p:txBody>
          <a:bodyPr/>
          <a:lstStyle>
            <a:lvl1pPr algn="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pic>
        <p:nvPicPr>
          <p:cNvPr id="18" name="Picture 17" descr="a_sig_horiz_2c_bk_pn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7089" y="5842161"/>
            <a:ext cx="1532108" cy="764991"/>
          </a:xfrm>
          <a:prstGeom prst="rect">
            <a:avLst/>
          </a:prstGeom>
        </p:spPr>
      </p:pic>
    </p:spTree>
    <p:extLst>
      <p:ext uri="{BB962C8B-B14F-4D97-AF65-F5344CB8AC3E}">
        <p14:creationId xmlns:p14="http://schemas.microsoft.com/office/powerpoint/2010/main" val="206022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Alternat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02920" y="1844040"/>
            <a:ext cx="7315200" cy="1645920"/>
          </a:xfrm>
        </p:spPr>
        <p:txBody>
          <a:bodyPr/>
          <a:lstStyle>
            <a:lvl1pPr algn="l">
              <a:lnSpc>
                <a:spcPct val="80000"/>
              </a:lnSpc>
              <a:defRPr sz="3243" b="0" cap="none" spc="66"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502920" y="1066800"/>
            <a:ext cx="7315200" cy="640080"/>
          </a:xfrm>
        </p:spPr>
        <p:txBody>
          <a:bodyPr rIns="0" bIns="0" anchor="b" anchorCtr="0"/>
          <a:lstStyle>
            <a:lvl1pPr marL="0" indent="0" algn="l">
              <a:lnSpc>
                <a:spcPct val="100000"/>
              </a:lnSpc>
              <a:buNone/>
              <a:defRPr sz="1324" b="1" cap="all" spc="110" baseline="0">
                <a:solidFill>
                  <a:schemeClr val="tx2"/>
                </a:solidFill>
                <a:latin typeface="+mj-lt"/>
              </a:defRPr>
            </a:lvl1pPr>
            <a:lvl2pPr marL="336893" indent="0" algn="ctr">
              <a:buNone/>
              <a:defRPr>
                <a:solidFill>
                  <a:schemeClr val="tx1">
                    <a:tint val="75000"/>
                  </a:schemeClr>
                </a:solidFill>
              </a:defRPr>
            </a:lvl2pPr>
            <a:lvl3pPr marL="673784" indent="0" algn="ctr">
              <a:buNone/>
              <a:defRPr>
                <a:solidFill>
                  <a:schemeClr val="tx1">
                    <a:tint val="75000"/>
                  </a:schemeClr>
                </a:solidFill>
              </a:defRPr>
            </a:lvl3pPr>
            <a:lvl4pPr marL="1010678" indent="0" algn="ctr">
              <a:buNone/>
              <a:defRPr>
                <a:solidFill>
                  <a:schemeClr val="tx1">
                    <a:tint val="75000"/>
                  </a:schemeClr>
                </a:solidFill>
              </a:defRPr>
            </a:lvl4pPr>
            <a:lvl5pPr marL="1347570" indent="0" algn="ctr">
              <a:buNone/>
              <a:defRPr>
                <a:solidFill>
                  <a:schemeClr val="tx1">
                    <a:tint val="75000"/>
                  </a:schemeClr>
                </a:solidFill>
              </a:defRPr>
            </a:lvl5pPr>
            <a:lvl6pPr marL="1684464" indent="0" algn="ctr">
              <a:buNone/>
              <a:defRPr>
                <a:solidFill>
                  <a:schemeClr val="tx1">
                    <a:tint val="75000"/>
                  </a:schemeClr>
                </a:solidFill>
              </a:defRPr>
            </a:lvl6pPr>
            <a:lvl7pPr marL="2021355" indent="0" algn="ctr">
              <a:buNone/>
              <a:defRPr>
                <a:solidFill>
                  <a:schemeClr val="tx1">
                    <a:tint val="75000"/>
                  </a:schemeClr>
                </a:solidFill>
              </a:defRPr>
            </a:lvl7pPr>
            <a:lvl8pPr marL="2358248" indent="0" algn="ctr">
              <a:buNone/>
              <a:defRPr>
                <a:solidFill>
                  <a:schemeClr val="tx1">
                    <a:tint val="75000"/>
                  </a:schemeClr>
                </a:solidFill>
              </a:defRPr>
            </a:lvl8pPr>
            <a:lvl9pPr marL="269513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657600"/>
            <a:ext cx="4846320" cy="640080"/>
          </a:xfrm>
        </p:spPr>
        <p:txBody>
          <a:bodyPr/>
          <a:lstStyle>
            <a:lvl1pPr>
              <a:defRPr sz="1059" i="0">
                <a:solidFill>
                  <a:schemeClr val="bg1"/>
                </a:solidFill>
              </a:defRPr>
            </a:lvl1pPr>
          </a:lstStyle>
          <a:p>
            <a:pPr lvl="0"/>
            <a:r>
              <a:rPr lang="en-US" dirty="0"/>
              <a:t>Click to edit date</a:t>
            </a:r>
          </a:p>
        </p:txBody>
      </p:sp>
    </p:spTree>
    <p:extLst>
      <p:ext uri="{BB962C8B-B14F-4D97-AF65-F5344CB8AC3E}">
        <p14:creationId xmlns:p14="http://schemas.microsoft.com/office/powerpoint/2010/main" val="243961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losing Slide">
    <p:bg bwMode="auto">
      <p:bgPr>
        <a:solidFill>
          <a:schemeClr val="bg1"/>
        </a:solidFill>
        <a:effectLst/>
      </p:bgPr>
    </p:bg>
    <p:spTree>
      <p:nvGrpSpPr>
        <p:cNvPr id="1" name=""/>
        <p:cNvGrpSpPr/>
        <p:nvPr/>
      </p:nvGrpSpPr>
      <p:grpSpPr>
        <a:xfrm>
          <a:off x="0" y="0"/>
          <a:ext cx="0" cy="0"/>
          <a:chOff x="0" y="0"/>
          <a:chExt cx="0" cy="0"/>
        </a:xfrm>
      </p:grpSpPr>
      <p:pic>
        <p:nvPicPr>
          <p:cNvPr id="2" name="Picture 1" descr="a_sig_horiz_2c_bk_pn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193" y="2227725"/>
            <a:ext cx="4808073" cy="2400702"/>
          </a:xfrm>
          <a:prstGeom prst="rect">
            <a:avLst/>
          </a:prstGeom>
        </p:spPr>
      </p:pic>
    </p:spTree>
    <p:extLst>
      <p:ext uri="{BB962C8B-B14F-4D97-AF65-F5344CB8AC3E}">
        <p14:creationId xmlns:p14="http://schemas.microsoft.com/office/powerpoint/2010/main" val="165984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A">
    <p:spTree>
      <p:nvGrpSpPr>
        <p:cNvPr id="1" name=""/>
        <p:cNvGrpSpPr/>
        <p:nvPr/>
      </p:nvGrpSpPr>
      <p:grpSpPr>
        <a:xfrm>
          <a:off x="0" y="0"/>
          <a:ext cx="0" cy="0"/>
          <a:chOff x="0" y="0"/>
          <a:chExt cx="0" cy="0"/>
        </a:xfrm>
      </p:grpSpPr>
      <p:pic>
        <p:nvPicPr>
          <p:cNvPr id="4" name="Picture 3" descr="CHI_cover-graphic.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 y="0"/>
            <a:ext cx="9143391" cy="6857543"/>
          </a:xfrm>
          <a:prstGeom prst="rect">
            <a:avLst/>
          </a:prstGeom>
        </p:spPr>
      </p:pic>
      <p:sp>
        <p:nvSpPr>
          <p:cNvPr id="2" name="Title 1"/>
          <p:cNvSpPr>
            <a:spLocks noGrp="1"/>
          </p:cNvSpPr>
          <p:nvPr>
            <p:ph type="ctrTitle" hasCustomPrompt="1"/>
          </p:nvPr>
        </p:nvSpPr>
        <p:spPr>
          <a:xfrm>
            <a:off x="914400" y="2761488"/>
            <a:ext cx="5715000" cy="369332"/>
          </a:xfrm>
        </p:spPr>
        <p:txBody>
          <a:bodyPr lIns="0" tIns="0" rIns="0" bIns="0" anchor="b" anchorCtr="0">
            <a:noAutofit/>
          </a:bodyPr>
          <a:lstStyle>
            <a:lvl1pPr algn="l">
              <a:defRPr sz="2400" b="1" i="1">
                <a:solidFill>
                  <a:schemeClr val="bg1"/>
                </a:solidFill>
                <a:latin typeface="Calibri"/>
                <a:cs typeface="Calibri"/>
              </a:defRPr>
            </a:lvl1pPr>
          </a:lstStyle>
          <a:p>
            <a:r>
              <a:rPr lang="en-US" dirty="0"/>
              <a:t>Click to add title</a:t>
            </a:r>
          </a:p>
        </p:txBody>
      </p:sp>
      <p:sp>
        <p:nvSpPr>
          <p:cNvPr id="3" name="Subtitle 2"/>
          <p:cNvSpPr>
            <a:spLocks noGrp="1"/>
          </p:cNvSpPr>
          <p:nvPr>
            <p:ph type="subTitle" idx="1" hasCustomPrompt="1"/>
          </p:nvPr>
        </p:nvSpPr>
        <p:spPr>
          <a:xfrm>
            <a:off x="914400" y="3136392"/>
            <a:ext cx="5715000" cy="402336"/>
          </a:xfrm>
        </p:spPr>
        <p:txBody>
          <a:bodyPr lIns="0" tIns="0" rIns="0" bIns="0" anchor="t" anchorCtr="0">
            <a:noAutofit/>
          </a:bodyPr>
          <a:lstStyle>
            <a:lvl1pPr marL="0" indent="0" algn="l">
              <a:buNone/>
              <a:defRPr sz="21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7" name="Date Placeholder 6"/>
          <p:cNvSpPr>
            <a:spLocks noGrp="1"/>
          </p:cNvSpPr>
          <p:nvPr>
            <p:ph type="dt" sz="half" idx="10"/>
          </p:nvPr>
        </p:nvSpPr>
        <p:spPr>
          <a:xfrm>
            <a:off x="914400" y="3895344"/>
            <a:ext cx="5715000" cy="228600"/>
          </a:xfrm>
          <a:prstGeom prst="rect">
            <a:avLst/>
          </a:prstGeom>
        </p:spPr>
        <p:txBody>
          <a:bodyPr lIns="0" tIns="0" rIns="0" bIns="0" anchor="t" anchorCtr="0"/>
          <a:lstStyle>
            <a:lvl1pPr>
              <a:defRPr>
                <a:solidFill>
                  <a:srgbClr val="FFFFFF"/>
                </a:solidFill>
                <a:latin typeface="Calibri"/>
                <a:cs typeface="Calibri"/>
              </a:defRPr>
            </a:lvl1pPr>
          </a:lstStyle>
          <a:p>
            <a:r>
              <a:rPr lang="en-US" dirty="0"/>
              <a:t>May 7, 2014</a:t>
            </a:r>
          </a:p>
        </p:txBody>
      </p:sp>
      <p:pic>
        <p:nvPicPr>
          <p:cNvPr id="5" name="Picture 4" descr="logo cov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8600" y="347472"/>
            <a:ext cx="3120944" cy="1127685"/>
          </a:xfrm>
          <a:prstGeom prst="rect">
            <a:avLst/>
          </a:prstGeom>
        </p:spPr>
      </p:pic>
      <p:pic>
        <p:nvPicPr>
          <p:cNvPr id="6" name="Picture 5" descr="theme line-0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745736" y="774868"/>
            <a:ext cx="2133458" cy="408405"/>
          </a:xfrm>
          <a:prstGeom prst="rect">
            <a:avLst/>
          </a:prstGeom>
        </p:spPr>
      </p:pic>
    </p:spTree>
    <p:extLst>
      <p:ext uri="{BB962C8B-B14F-4D97-AF65-F5344CB8AC3E}">
        <p14:creationId xmlns:p14="http://schemas.microsoft.com/office/powerpoint/2010/main" val="4202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6616"/>
            <a:ext cx="7543800" cy="402336"/>
          </a:xfrm>
        </p:spPr>
        <p:txBody>
          <a:bodyPr/>
          <a:lstStyle>
            <a:lvl1pPr>
              <a:defRPr>
                <a:solidFill>
                  <a:srgbClr val="0095C8"/>
                </a:solidFill>
              </a:defRPr>
            </a:lvl1pPr>
          </a:lstStyle>
          <a:p>
            <a:r>
              <a:rPr lang="en-US" dirty="0"/>
              <a:t>Click to add title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3072384" y="6409944"/>
            <a:ext cx="3657600" cy="228600"/>
          </a:xfrm>
        </p:spPr>
        <p:txBody>
          <a:bodyPr/>
          <a:lstStyle>
            <a:lvl1pPr>
              <a:defRPr>
                <a:solidFill>
                  <a:srgbClr val="53565A"/>
                </a:solidFill>
              </a:defRPr>
            </a:lvl1pPr>
          </a:lstStyle>
          <a:p>
            <a:r>
              <a:rPr lang="en-US" dirty="0"/>
              <a:t>Presentation Title</a:t>
            </a:r>
          </a:p>
        </p:txBody>
      </p:sp>
      <p:sp>
        <p:nvSpPr>
          <p:cNvPr id="6" name="Slide Number Placeholder 5"/>
          <p:cNvSpPr>
            <a:spLocks noGrp="1"/>
          </p:cNvSpPr>
          <p:nvPr>
            <p:ph type="sldNum" sz="quarter" idx="12"/>
          </p:nvPr>
        </p:nvSpPr>
        <p:spPr>
          <a:xfrm>
            <a:off x="8001000" y="6409944"/>
            <a:ext cx="685800" cy="228600"/>
          </a:xfrm>
        </p:spPr>
        <p:txBody>
          <a:bodyPr/>
          <a:lstStyle>
            <a:lvl1pPr>
              <a:defRPr>
                <a:solidFill>
                  <a:srgbClr val="53565A"/>
                </a:solidFill>
              </a:defRPr>
            </a:lvl1pPr>
          </a:lstStyle>
          <a:p>
            <a:fld id="{909803CD-39FB-8D4C-AC31-A58BFE2F599F}" type="slidenum">
              <a:rPr lang="en-US" smtClean="0"/>
              <a:pPr/>
              <a:t>‹#›</a:t>
            </a:fld>
            <a:endParaRPr lang="en-US" dirty="0"/>
          </a:p>
        </p:txBody>
      </p:sp>
      <p:sp>
        <p:nvSpPr>
          <p:cNvPr id="8" name="Text Placeholder 10"/>
          <p:cNvSpPr>
            <a:spLocks noGrp="1"/>
          </p:cNvSpPr>
          <p:nvPr>
            <p:ph type="body" sz="quarter" idx="13" hasCustomPrompt="1"/>
          </p:nvPr>
        </p:nvSpPr>
        <p:spPr>
          <a:xfrm>
            <a:off x="457200" y="731520"/>
            <a:ext cx="7543800" cy="402336"/>
          </a:xfrm>
        </p:spPr>
        <p:txBody>
          <a:bodyPr/>
          <a:lstStyle>
            <a:lvl1pPr>
              <a:defRPr sz="2400" i="1" baseline="0">
                <a:solidFill>
                  <a:srgbClr val="0095C8"/>
                </a:solidFill>
              </a:defRPr>
            </a:lvl1pPr>
          </a:lstStyle>
          <a:p>
            <a:pPr lvl="0"/>
            <a:r>
              <a:rPr lang="en-US" dirty="0"/>
              <a:t>Click to add subtitle</a:t>
            </a:r>
          </a:p>
        </p:txBody>
      </p:sp>
    </p:spTree>
    <p:extLst>
      <p:ext uri="{BB962C8B-B14F-4D97-AF65-F5344CB8AC3E}">
        <p14:creationId xmlns:p14="http://schemas.microsoft.com/office/powerpoint/2010/main" val="416885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65138"/>
            <a:ext cx="8229600" cy="914400"/>
          </a:xfrm>
          <a:prstGeom prst="rect">
            <a:avLst/>
          </a:prstGeom>
        </p:spPr>
        <p:txBody>
          <a:bodyPr vert="horz" lIns="0" tIns="0" rIns="101775" bIns="50888" rtlCol="0" anchor="t" anchorCtr="0">
            <a:noAutofit/>
          </a:bodyPr>
          <a:lstStyle/>
          <a:p>
            <a:r>
              <a:rPr lang="en-US" dirty="0"/>
              <a:t>Click to edit Master title style</a:t>
            </a:r>
          </a:p>
        </p:txBody>
      </p:sp>
      <p:sp>
        <p:nvSpPr>
          <p:cNvPr id="3" name="Text Placeholder 2"/>
          <p:cNvSpPr>
            <a:spLocks noGrp="1"/>
          </p:cNvSpPr>
          <p:nvPr>
            <p:ph type="body" idx="1"/>
          </p:nvPr>
        </p:nvSpPr>
        <p:spPr>
          <a:xfrm>
            <a:off x="502920" y="1463040"/>
            <a:ext cx="8229600" cy="4754880"/>
          </a:xfrm>
          <a:prstGeom prst="rect">
            <a:avLst/>
          </a:prstGeom>
        </p:spPr>
        <p:txBody>
          <a:bodyPr vert="horz" lIns="0" tIns="0" rIns="101775" bIns="50888"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173" y="6356351"/>
            <a:ext cx="1188720" cy="365125"/>
          </a:xfrm>
          <a:prstGeom prst="rect">
            <a:avLst/>
          </a:prstGeom>
        </p:spPr>
        <p:txBody>
          <a:bodyPr vert="horz" lIns="0" tIns="50888" rIns="0" bIns="50888" rtlCol="0" anchor="b" anchorCtr="0"/>
          <a:lstStyle>
            <a:lvl1pPr algn="l">
              <a:defRPr sz="662">
                <a:solidFill>
                  <a:schemeClr val="tx1"/>
                </a:solidFill>
                <a:latin typeface="+mj-lt"/>
                <a:cs typeface="Calirb"/>
              </a:defRPr>
            </a:lvl1pPr>
          </a:lstStyle>
          <a:p>
            <a:pPr defTabSz="673548"/>
            <a:fld id="{C4430C2D-F544-476F-971D-0213297E5E19}" type="datetime4">
              <a:rPr lang="en-US" smtClean="0">
                <a:solidFill>
                  <a:srgbClr val="000000"/>
                </a:solidFill>
              </a:rPr>
              <a:pPr defTabSz="673548"/>
              <a:t>November 1, 2018</a:t>
            </a:fld>
            <a:endParaRPr lang="en-US" dirty="0">
              <a:solidFill>
                <a:srgbClr val="000000"/>
              </a:solidFill>
            </a:endParaRPr>
          </a:p>
        </p:txBody>
      </p:sp>
      <p:sp>
        <p:nvSpPr>
          <p:cNvPr id="5" name="Footer Placeholder 4"/>
          <p:cNvSpPr>
            <a:spLocks noGrp="1"/>
          </p:cNvSpPr>
          <p:nvPr>
            <p:ph type="ftr" sz="quarter" idx="3"/>
          </p:nvPr>
        </p:nvSpPr>
        <p:spPr>
          <a:xfrm>
            <a:off x="3014471" y="6356351"/>
            <a:ext cx="4480560" cy="365125"/>
          </a:xfrm>
          <a:prstGeom prst="rect">
            <a:avLst/>
          </a:prstGeom>
        </p:spPr>
        <p:txBody>
          <a:bodyPr vert="horz" lIns="0" tIns="50888" rIns="0" bIns="50888" rtlCol="0" anchor="b" anchorCtr="0"/>
          <a:lstStyle>
            <a:lvl1pPr algn="r">
              <a:defRPr sz="662">
                <a:solidFill>
                  <a:srgbClr val="000000"/>
                </a:solidFill>
                <a:latin typeface="+mj-lt"/>
                <a:cs typeface="Calibri" panose="020F0502020204030204" pitchFamily="34" charset="0"/>
              </a:defRPr>
            </a:lvl1pPr>
          </a:lstStyle>
          <a:p>
            <a:r>
              <a:rPr lang="en-US" dirty="0"/>
              <a:t>Improving Economic and Quality Outcomes Through the Nutrition Care Process    March 2017 150746(1)</a:t>
            </a:r>
          </a:p>
        </p:txBody>
      </p:sp>
      <p:sp>
        <p:nvSpPr>
          <p:cNvPr id="6" name="Slide Number Placeholder 5"/>
          <p:cNvSpPr>
            <a:spLocks noGrp="1"/>
          </p:cNvSpPr>
          <p:nvPr>
            <p:ph type="sldNum" sz="quarter" idx="4"/>
          </p:nvPr>
        </p:nvSpPr>
        <p:spPr>
          <a:xfrm>
            <a:off x="8606291" y="6428234"/>
            <a:ext cx="292608" cy="283464"/>
          </a:xfrm>
          <a:prstGeom prst="rect">
            <a:avLst/>
          </a:prstGeom>
        </p:spPr>
        <p:txBody>
          <a:bodyPr vert="horz" lIns="0" tIns="50888" rIns="0" bIns="50888" rtlCol="0" anchor="b" anchorCtr="0"/>
          <a:lstStyle>
            <a:lvl1pPr algn="l">
              <a:defRPr sz="662" b="1">
                <a:solidFill>
                  <a:schemeClr val="tx1"/>
                </a:solidFill>
                <a:latin typeface="+mj-lt"/>
                <a:cs typeface="Calibri"/>
              </a:defRPr>
            </a:lvl1pPr>
          </a:lstStyle>
          <a:p>
            <a:pPr defTabSz="673548"/>
            <a:fld id="{A2885E78-1F86-4A3D-9EE1-B0103B1CEF15}" type="slidenum">
              <a:rPr lang="en-US" smtClean="0">
                <a:solidFill>
                  <a:srgbClr val="000000"/>
                </a:solidFill>
              </a:rPr>
              <a:pPr defTabSz="673548"/>
              <a:t>‹#›</a:t>
            </a:fld>
            <a:endParaRPr lang="en-US" dirty="0">
              <a:solidFill>
                <a:srgbClr val="000000"/>
              </a:solidFill>
            </a:endParaRPr>
          </a:p>
        </p:txBody>
      </p:sp>
    </p:spTree>
    <p:extLst>
      <p:ext uri="{BB962C8B-B14F-4D97-AF65-F5344CB8AC3E}">
        <p14:creationId xmlns:p14="http://schemas.microsoft.com/office/powerpoint/2010/main" val="370814538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9" r:id="rId4"/>
    <p:sldLayoutId id="2147483920" r:id="rId5"/>
    <p:sldLayoutId id="2147483921" r:id="rId6"/>
    <p:sldLayoutId id="2147483922" r:id="rId7"/>
  </p:sldLayoutIdLst>
  <p:hf sldNum="0" hdr="0"/>
  <p:txStyles>
    <p:titleStyle>
      <a:lvl1pPr algn="l" defTabSz="673548" rtl="0" eaLnBrk="1" latinLnBrk="0" hangingPunct="1">
        <a:lnSpc>
          <a:spcPct val="80000"/>
        </a:lnSpc>
        <a:spcBef>
          <a:spcPct val="0"/>
        </a:spcBef>
        <a:buNone/>
        <a:defRPr sz="2051" b="1" kern="1200" cap="all" spc="74" baseline="0">
          <a:solidFill>
            <a:schemeClr val="accent5"/>
          </a:solidFill>
          <a:latin typeface="+mj-lt"/>
          <a:ea typeface="+mj-ea"/>
          <a:cs typeface="+mj-cs"/>
        </a:defRPr>
      </a:lvl1pPr>
    </p:titleStyle>
    <p:bodyStyle>
      <a:lvl1pPr marL="0" indent="0" algn="l" defTabSz="673548" rtl="0" eaLnBrk="1" latinLnBrk="0" hangingPunct="1">
        <a:spcBef>
          <a:spcPts val="1328"/>
        </a:spcBef>
        <a:buFont typeface="Arial" panose="020B0604020202020204" pitchFamily="34" charset="0"/>
        <a:buNone/>
        <a:defRPr sz="1456" kern="1200">
          <a:solidFill>
            <a:schemeClr val="tx1"/>
          </a:solidFill>
          <a:latin typeface="+mn-lt"/>
          <a:ea typeface="+mn-ea"/>
          <a:cs typeface="+mn-cs"/>
        </a:defRPr>
      </a:lvl1pPr>
      <a:lvl2pPr marL="168388" indent="-168388" algn="l" defTabSz="673548" rtl="0" eaLnBrk="1" latinLnBrk="0" hangingPunct="1">
        <a:spcBef>
          <a:spcPts val="885"/>
        </a:spcBef>
        <a:buFont typeface="Arial" panose="020B0604020202020204" pitchFamily="34" charset="0"/>
        <a:buChar char="•"/>
        <a:defRPr sz="1324" kern="1200">
          <a:solidFill>
            <a:schemeClr val="tx1"/>
          </a:solidFill>
          <a:latin typeface="+mn-lt"/>
          <a:ea typeface="+mn-ea"/>
          <a:cs typeface="+mn-cs"/>
        </a:defRPr>
      </a:lvl2pPr>
      <a:lvl3pPr marL="336776" indent="-168388" algn="l" defTabSz="673548" rtl="0" eaLnBrk="1" latinLnBrk="0" hangingPunct="1">
        <a:spcBef>
          <a:spcPts val="590"/>
        </a:spcBef>
        <a:buFont typeface="Arial" panose="020B0604020202020204" pitchFamily="34" charset="0"/>
        <a:buChar char="–"/>
        <a:defRPr sz="1191" kern="1200">
          <a:solidFill>
            <a:schemeClr val="tx1"/>
          </a:solidFill>
          <a:latin typeface="+mn-lt"/>
          <a:ea typeface="+mn-ea"/>
          <a:cs typeface="+mn-cs"/>
        </a:defRPr>
      </a:lvl3pPr>
      <a:lvl4pPr marL="505161" indent="-168388" algn="l" defTabSz="673548" rtl="0" eaLnBrk="1" latinLnBrk="0" hangingPunct="1">
        <a:spcBef>
          <a:spcPts val="443"/>
        </a:spcBef>
        <a:buFont typeface="Arial" panose="020B0604020202020204" pitchFamily="34" charset="0"/>
        <a:buChar char="•"/>
        <a:defRPr sz="1059" kern="1200">
          <a:solidFill>
            <a:schemeClr val="tx1"/>
          </a:solidFill>
          <a:latin typeface="+mn-lt"/>
          <a:ea typeface="+mn-ea"/>
          <a:cs typeface="+mn-cs"/>
        </a:defRPr>
      </a:lvl4pPr>
      <a:lvl5pPr marL="673548" indent="-168388" algn="l" defTabSz="673548" rtl="0" eaLnBrk="1" latinLnBrk="0" hangingPunct="1">
        <a:spcBef>
          <a:spcPts val="443"/>
        </a:spcBef>
        <a:buFont typeface="Arial" panose="020B0604020202020204" pitchFamily="34" charset="0"/>
        <a:buChar char="»"/>
        <a:defRPr sz="1059" kern="1200">
          <a:solidFill>
            <a:schemeClr val="tx1"/>
          </a:solidFill>
          <a:latin typeface="+mn-lt"/>
          <a:ea typeface="+mn-ea"/>
          <a:cs typeface="+mn-cs"/>
        </a:defRPr>
      </a:lvl5pPr>
      <a:lvl6pPr marL="1852259" indent="-168388" algn="l" defTabSz="673548"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6pPr>
      <a:lvl7pPr marL="2189035" indent="-168388" algn="l" defTabSz="673548"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7pPr>
      <a:lvl8pPr marL="2525808" indent="-168388" algn="l" defTabSz="673548"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8pPr>
      <a:lvl9pPr marL="2862581" indent="-168388" algn="l" defTabSz="673548"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9pPr>
    </p:bodyStyle>
    <p:otherStyle>
      <a:defPPr>
        <a:defRPr lang="en-US"/>
      </a:defPPr>
      <a:lvl1pPr marL="0" algn="l" defTabSz="673548" rtl="0" eaLnBrk="1" latinLnBrk="0" hangingPunct="1">
        <a:defRPr sz="1324" kern="1200">
          <a:solidFill>
            <a:schemeClr val="tx1"/>
          </a:solidFill>
          <a:latin typeface="+mn-lt"/>
          <a:ea typeface="+mn-ea"/>
          <a:cs typeface="+mn-cs"/>
        </a:defRPr>
      </a:lvl1pPr>
      <a:lvl2pPr marL="336776" algn="l" defTabSz="673548" rtl="0" eaLnBrk="1" latinLnBrk="0" hangingPunct="1">
        <a:defRPr sz="1324" kern="1200">
          <a:solidFill>
            <a:schemeClr val="tx1"/>
          </a:solidFill>
          <a:latin typeface="+mn-lt"/>
          <a:ea typeface="+mn-ea"/>
          <a:cs typeface="+mn-cs"/>
        </a:defRPr>
      </a:lvl2pPr>
      <a:lvl3pPr marL="673548" algn="l" defTabSz="673548" rtl="0" eaLnBrk="1" latinLnBrk="0" hangingPunct="1">
        <a:defRPr sz="1324" kern="1200">
          <a:solidFill>
            <a:schemeClr val="tx1"/>
          </a:solidFill>
          <a:latin typeface="+mn-lt"/>
          <a:ea typeface="+mn-ea"/>
          <a:cs typeface="+mn-cs"/>
        </a:defRPr>
      </a:lvl3pPr>
      <a:lvl4pPr marL="1010324" algn="l" defTabSz="673548" rtl="0" eaLnBrk="1" latinLnBrk="0" hangingPunct="1">
        <a:defRPr sz="1324" kern="1200">
          <a:solidFill>
            <a:schemeClr val="tx1"/>
          </a:solidFill>
          <a:latin typeface="+mn-lt"/>
          <a:ea typeface="+mn-ea"/>
          <a:cs typeface="+mn-cs"/>
        </a:defRPr>
      </a:lvl4pPr>
      <a:lvl5pPr marL="1347098" algn="l" defTabSz="673548" rtl="0" eaLnBrk="1" latinLnBrk="0" hangingPunct="1">
        <a:defRPr sz="1324" kern="1200">
          <a:solidFill>
            <a:schemeClr val="tx1"/>
          </a:solidFill>
          <a:latin typeface="+mn-lt"/>
          <a:ea typeface="+mn-ea"/>
          <a:cs typeface="+mn-cs"/>
        </a:defRPr>
      </a:lvl5pPr>
      <a:lvl6pPr marL="1683873" algn="l" defTabSz="673548" rtl="0" eaLnBrk="1" latinLnBrk="0" hangingPunct="1">
        <a:defRPr sz="1324" kern="1200">
          <a:solidFill>
            <a:schemeClr val="tx1"/>
          </a:solidFill>
          <a:latin typeface="+mn-lt"/>
          <a:ea typeface="+mn-ea"/>
          <a:cs typeface="+mn-cs"/>
        </a:defRPr>
      </a:lvl6pPr>
      <a:lvl7pPr marL="2020646" algn="l" defTabSz="673548" rtl="0" eaLnBrk="1" latinLnBrk="0" hangingPunct="1">
        <a:defRPr sz="1324" kern="1200">
          <a:solidFill>
            <a:schemeClr val="tx1"/>
          </a:solidFill>
          <a:latin typeface="+mn-lt"/>
          <a:ea typeface="+mn-ea"/>
          <a:cs typeface="+mn-cs"/>
        </a:defRPr>
      </a:lvl7pPr>
      <a:lvl8pPr marL="2357421" algn="l" defTabSz="673548" rtl="0" eaLnBrk="1" latinLnBrk="0" hangingPunct="1">
        <a:defRPr sz="1324" kern="1200">
          <a:solidFill>
            <a:schemeClr val="tx1"/>
          </a:solidFill>
          <a:latin typeface="+mn-lt"/>
          <a:ea typeface="+mn-ea"/>
          <a:cs typeface="+mn-cs"/>
        </a:defRPr>
      </a:lvl8pPr>
      <a:lvl9pPr marL="2694194" algn="l" defTabSz="673548" rtl="0" eaLnBrk="1" latinLnBrk="0" hangingPunct="1">
        <a:defRPr sz="13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6616"/>
            <a:ext cx="7543800" cy="4572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709928"/>
            <a:ext cx="7543800" cy="4343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409944"/>
            <a:ext cx="2895600" cy="228600"/>
          </a:xfrm>
          <a:prstGeom prst="rect">
            <a:avLst/>
          </a:prstGeom>
        </p:spPr>
        <p:txBody>
          <a:bodyPr vert="horz" lIns="0" tIns="0" rIns="0" bIns="0" rtlCol="0" anchor="t" anchorCtr="0"/>
          <a:lstStyle>
            <a:lvl1pPr algn="l">
              <a:defRPr sz="1000">
                <a:solidFill>
                  <a:srgbClr val="53565A"/>
                </a:solidFill>
              </a:defRPr>
            </a:lvl1pPr>
          </a:lstStyle>
          <a:p>
            <a:r>
              <a:rPr lang="en-US" dirty="0"/>
              <a:t>Presentation Title</a:t>
            </a:r>
          </a:p>
        </p:txBody>
      </p:sp>
      <p:sp>
        <p:nvSpPr>
          <p:cNvPr id="6" name="Slide Number Placeholder 5"/>
          <p:cNvSpPr>
            <a:spLocks noGrp="1"/>
          </p:cNvSpPr>
          <p:nvPr>
            <p:ph type="sldNum" sz="quarter" idx="4"/>
          </p:nvPr>
        </p:nvSpPr>
        <p:spPr>
          <a:xfrm>
            <a:off x="8001000" y="6409944"/>
            <a:ext cx="685800" cy="228600"/>
          </a:xfrm>
          <a:prstGeom prst="rect">
            <a:avLst/>
          </a:prstGeom>
        </p:spPr>
        <p:txBody>
          <a:bodyPr vert="horz" lIns="0" tIns="0" rIns="0" bIns="0" rtlCol="0" anchor="t" anchorCtr="0"/>
          <a:lstStyle>
            <a:lvl1pPr algn="r">
              <a:defRPr sz="1000" b="1">
                <a:solidFill>
                  <a:srgbClr val="53565A"/>
                </a:solidFill>
                <a:latin typeface="Calibri"/>
                <a:cs typeface="Calibri"/>
              </a:defRPr>
            </a:lvl1pPr>
          </a:lstStyle>
          <a:p>
            <a:fld id="{909803CD-39FB-8D4C-AC31-A58BFE2F599F}" type="slidenum">
              <a:rPr lang="en-US" smtClean="0"/>
              <a:pPr/>
              <a:t>‹#›</a:t>
            </a:fld>
            <a:endParaRPr lang="en-US" dirty="0"/>
          </a:p>
        </p:txBody>
      </p:sp>
    </p:spTree>
    <p:extLst>
      <p:ext uri="{BB962C8B-B14F-4D97-AF65-F5344CB8AC3E}">
        <p14:creationId xmlns:p14="http://schemas.microsoft.com/office/powerpoint/2010/main" val="4939912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p:txStyles>
    <p:titleStyle>
      <a:lvl1pPr algn="l" defTabSz="457200" rtl="0" eaLnBrk="1" latinLnBrk="0" hangingPunct="1">
        <a:spcBef>
          <a:spcPct val="0"/>
        </a:spcBef>
        <a:buNone/>
        <a:defRPr sz="2600" b="1" i="1" kern="1200">
          <a:solidFill>
            <a:schemeClr val="tx1"/>
          </a:solidFill>
          <a:latin typeface="Calibri"/>
          <a:ea typeface="+mj-ea"/>
          <a:cs typeface="Calibri"/>
        </a:defRPr>
      </a:lvl1pPr>
    </p:titleStyle>
    <p:bodyStyle>
      <a:lvl1pPr marL="0" indent="0" algn="l" defTabSz="457200" rtl="0" eaLnBrk="1" latinLnBrk="0" hangingPunct="1">
        <a:lnSpc>
          <a:spcPct val="100000"/>
        </a:lnSpc>
        <a:spcBef>
          <a:spcPts val="0"/>
        </a:spcBef>
        <a:buFontTx/>
        <a:buNone/>
        <a:defRPr sz="2100" kern="1200">
          <a:solidFill>
            <a:srgbClr val="53565A"/>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g4_LnxazUAhUE6IMKHTY8BdYQjRwIBw&amp;url=https://uc.edu/hr/bewelluc/program_info/incentives.html&amp;psig=AFQjCNEODpUTnKoFoeNcn1-vNXPoGWVYgg&amp;ust=1496952780479866"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g4_LnxazUAhUE6IMKHTY8BdYQjRwIBw&amp;url=https://uc.edu/hr/bewelluc/program_info/incentives.html&amp;psig=AFQjCNEODpUTnKoFoeNcn1-vNXPoGWVYgg&amp;ust=1496952780479866"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g4_LnxazUAhUE6IMKHTY8BdYQjRwIBw&amp;url=https://uc.edu/hr/bewelluc/program_info/incentives.html&amp;psig=AFQjCNEODpUTnKoFoeNcn1-vNXPoGWVYgg&amp;ust=1496952780479866"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owl.excelsior.edu/research/research-process/" TargetMode="External"/><Relationship Id="rId2" Type="http://schemas.openxmlformats.org/officeDocument/2006/relationships/image" Target="../media/image47.jpg"/><Relationship Id="rId1" Type="http://schemas.openxmlformats.org/officeDocument/2006/relationships/slideLayout" Target="../slideLayouts/slideLayout11.xml"/><Relationship Id="rId4" Type="http://schemas.openxmlformats.org/officeDocument/2006/relationships/hyperlink" Target="https://creativecommons.org/licenses/by/3.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mailto:SharonSiegel2@KentuckyOneHealth.org" TargetMode="External"/><Relationship Id="rId2" Type="http://schemas.openxmlformats.org/officeDocument/2006/relationships/hyperlink" Target="mailto:AmandaGoldman@catholichealth.net" TargetMode="External"/><Relationship Id="rId1" Type="http://schemas.openxmlformats.org/officeDocument/2006/relationships/slideLayout" Target="../slideLayouts/slideLayout11.xml"/><Relationship Id="rId4" Type="http://schemas.openxmlformats.org/officeDocument/2006/relationships/hyperlink" Target="mailto:Susan_Fuchs@memorial.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2641" y="1445309"/>
            <a:ext cx="6019046" cy="838200"/>
          </a:xfrm>
        </p:spPr>
        <p:txBody>
          <a:bodyPr/>
          <a:lstStyle/>
          <a:p>
            <a:r>
              <a:rPr lang="en-US" dirty="0">
                <a:solidFill>
                  <a:srgbClr val="3A4C98"/>
                </a:solidFill>
              </a:rPr>
              <a:t>Improving Patient Outcomes &amp; Decreasing Hospital Costs Through Nutrition</a:t>
            </a:r>
          </a:p>
        </p:txBody>
      </p:sp>
      <p:sp>
        <p:nvSpPr>
          <p:cNvPr id="4" name="Date Placeholder 3"/>
          <p:cNvSpPr>
            <a:spLocks noGrp="1"/>
          </p:cNvSpPr>
          <p:nvPr>
            <p:ph type="dt" sz="half" idx="10"/>
          </p:nvPr>
        </p:nvSpPr>
        <p:spPr>
          <a:xfrm>
            <a:off x="685801" y="3276600"/>
            <a:ext cx="5105400" cy="3200400"/>
          </a:xfrm>
        </p:spPr>
        <p:txBody>
          <a:bodyPr/>
          <a:lstStyle/>
          <a:p>
            <a:pPr lvl="0" defTabSz="457200">
              <a:defRPr/>
            </a:pPr>
            <a:r>
              <a:rPr kumimoji="0" lang="en-US" sz="1600" b="0" i="0" u="none" strike="noStrike" kern="1200" cap="none" spc="0" normalizeH="0" baseline="0" noProof="0" dirty="0">
                <a:ln>
                  <a:noFill/>
                </a:ln>
                <a:solidFill>
                  <a:srgbClr val="FFFFFF"/>
                </a:solidFill>
                <a:effectLst/>
                <a:uLnTx/>
                <a:uFillTx/>
                <a:latin typeface="Calibri"/>
                <a:ea typeface="+mn-ea"/>
              </a:rPr>
              <a:t>Presenters:	</a:t>
            </a:r>
          </a:p>
          <a:p>
            <a:pPr lvl="0" defTabSz="457200">
              <a:defRPr/>
            </a:pPr>
            <a:endParaRPr lang="en-US" sz="1600" b="1" dirty="0"/>
          </a:p>
          <a:p>
            <a:pPr lvl="0" defTabSz="457200">
              <a:defRPr/>
            </a:pPr>
            <a:r>
              <a:rPr lang="en-US" sz="1600" b="1" dirty="0"/>
              <a:t>Susan Fuchs</a:t>
            </a:r>
            <a:r>
              <a:rPr lang="en-US" sz="1600" dirty="0"/>
              <a:t>, MBA, RD, LDN</a:t>
            </a:r>
          </a:p>
          <a:p>
            <a:pPr lvl="0" defTabSz="457200">
              <a:defRPr/>
            </a:pPr>
            <a:r>
              <a:rPr lang="en-US" sz="1400" dirty="0"/>
              <a:t>Clinical Nutrition Manager</a:t>
            </a:r>
          </a:p>
          <a:p>
            <a:pPr lvl="0" defTabSz="457200">
              <a:defRPr/>
            </a:pPr>
            <a:r>
              <a:rPr lang="en-US" sz="1400" dirty="0"/>
              <a:t>CHI Memorial Hospital &amp; CHI Memorial Hixson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rPr>
              <a:t>Amanda Goldman</a:t>
            </a:r>
            <a:r>
              <a:rPr kumimoji="0" lang="en-US" sz="1600" b="0" i="0" u="none" strike="noStrike" kern="1200" cap="none" spc="0" normalizeH="0" baseline="0" noProof="0" dirty="0">
                <a:ln>
                  <a:noFill/>
                </a:ln>
                <a:solidFill>
                  <a:srgbClr val="FFFFFF"/>
                </a:solidFill>
                <a:effectLst/>
                <a:uLnTx/>
                <a:uFillTx/>
                <a:latin typeface="Calibri"/>
                <a:ea typeface="+mn-ea"/>
              </a:rPr>
              <a:t>, MS, RD, LD, FAND</a:t>
            </a:r>
          </a:p>
          <a:p>
            <a:pPr lvl="0" defTabSz="457200">
              <a:defRPr/>
            </a:pPr>
            <a:r>
              <a:rPr kumimoji="0" lang="en-US" sz="1400" b="0" i="0" u="none" strike="noStrike" kern="1200" cap="none" spc="0" normalizeH="0" baseline="0" noProof="0" dirty="0">
                <a:ln>
                  <a:noFill/>
                </a:ln>
                <a:solidFill>
                  <a:srgbClr val="FFFFFF"/>
                </a:solidFill>
                <a:effectLst/>
                <a:uLnTx/>
                <a:uFillTx/>
              </a:rPr>
              <a:t>System Director, Quality &amp; </a:t>
            </a:r>
            <a:r>
              <a:rPr lang="en-US" sz="1400" dirty="0"/>
              <a:t>Wellness, CHI Food &amp; Nutrition Services</a:t>
            </a:r>
            <a:endParaRPr kumimoji="0" lang="en-US" sz="1400" b="0" i="0" u="none" strike="noStrike" kern="1200" cap="none" spc="0" normalizeH="0" baseline="0" noProof="0" dirty="0">
              <a:ln>
                <a:noFill/>
              </a:ln>
              <a:solidFill>
                <a:srgbClr val="FFFFFF"/>
              </a:solidFill>
              <a:effectLst/>
              <a:uLnTx/>
              <a:uFillTx/>
            </a:endParaRPr>
          </a:p>
          <a:p>
            <a:pPr lvl="0" defTabSz="457200">
              <a:defRPr/>
            </a:pPr>
            <a:r>
              <a:rPr kumimoji="0" lang="en-US" sz="1400" b="0" i="0" u="none" strike="noStrike" kern="1200" cap="none" spc="0" normalizeH="0" baseline="0" noProof="0" dirty="0">
                <a:ln>
                  <a:noFill/>
                </a:ln>
                <a:solidFill>
                  <a:srgbClr val="FFFFFF"/>
                </a:solidFill>
                <a:effectLst/>
                <a:uLnTx/>
                <a:uFillTx/>
              </a:rPr>
              <a:t>Director of Diabetes &amp; Nutrition </a:t>
            </a:r>
            <a:r>
              <a:rPr lang="en-US" sz="1400" dirty="0"/>
              <a:t>Care, KentuckyOne Health</a:t>
            </a:r>
          </a:p>
          <a:p>
            <a:pPr lvl="0" defTabSz="457200">
              <a:defRPr/>
            </a:pPr>
            <a:endParaRPr lang="en-US" sz="1600" b="1" dirty="0"/>
          </a:p>
          <a:p>
            <a:pPr lvl="0" defTabSz="457200">
              <a:defRPr/>
            </a:pPr>
            <a:r>
              <a:rPr lang="en-US" sz="1600" b="1" dirty="0"/>
              <a:t>Sharon Siegel</a:t>
            </a:r>
            <a:r>
              <a:rPr lang="en-US" sz="1600" dirty="0"/>
              <a:t>, RD, LD</a:t>
            </a:r>
          </a:p>
          <a:p>
            <a:pPr lvl="0" defTabSz="457200">
              <a:defRPr/>
            </a:pPr>
            <a:r>
              <a:rPr lang="en-US" sz="1400" dirty="0"/>
              <a:t>System Clinical Nutrition Manager, Louisville</a:t>
            </a:r>
          </a:p>
          <a:p>
            <a:pPr lvl="0" defTabSz="457200">
              <a:defRPr/>
            </a:pPr>
            <a:r>
              <a:rPr lang="en-US" sz="1400" dirty="0"/>
              <a:t>KentuckyOne Health &amp; University of Louisville Hospital</a:t>
            </a:r>
          </a:p>
          <a:p>
            <a:pPr lvl="0" defTabSz="457200">
              <a:defRPr/>
            </a:pPr>
            <a:endParaRPr kumimoji="0" lang="en-US" sz="1400" b="0" i="0" u="none" strike="noStrike" kern="1200" cap="none" spc="0" normalizeH="0" baseline="0" noProof="0" dirty="0">
              <a:ln>
                <a:noFill/>
              </a:ln>
              <a:solidFill>
                <a:srgbClr val="FFFFFF"/>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		</a:t>
            </a:r>
            <a:endParaRPr kumimoji="0" lang="en-US" sz="1400" b="0" i="0" u="none" strike="noStrike" kern="1200" cap="none" spc="0" normalizeH="0" baseline="0" noProof="0" dirty="0">
              <a:ln>
                <a:noFill/>
              </a:ln>
              <a:solidFill>
                <a:srgbClr val="FFFFFF"/>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rPr>
              <a:t>			</a:t>
            </a:r>
            <a:endParaRPr kumimoji="0" lang="en-US" sz="1400" b="0" i="0" u="none" strike="noStrike" kern="1200" cap="none" spc="0" normalizeH="0" baseline="0" noProof="0" dirty="0">
              <a:ln>
                <a:noFill/>
              </a:ln>
              <a:solidFill>
                <a:srgbClr val="FFFFFF"/>
              </a:solidFill>
              <a:effectLst/>
              <a:uLnTx/>
              <a:uFillTx/>
              <a:latin typeface="Calibri"/>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endParaRPr>
          </a:p>
        </p:txBody>
      </p:sp>
      <p:sp>
        <p:nvSpPr>
          <p:cNvPr id="6" name="Subtitle 5">
            <a:extLst>
              <a:ext uri="{FF2B5EF4-FFF2-40B4-BE49-F238E27FC236}">
                <a16:creationId xmlns="" xmlns:a16="http://schemas.microsoft.com/office/drawing/2014/main" id="{9716B31E-BF41-4E93-8539-AE0F4E1E7B20}"/>
              </a:ext>
            </a:extLst>
          </p:cNvPr>
          <p:cNvSpPr>
            <a:spLocks noGrp="1"/>
          </p:cNvSpPr>
          <p:nvPr>
            <p:ph type="subTitle" idx="1"/>
          </p:nvPr>
        </p:nvSpPr>
        <p:spPr>
          <a:xfrm>
            <a:off x="685800" y="2459804"/>
            <a:ext cx="6553199" cy="685800"/>
          </a:xfrm>
        </p:spPr>
        <p:txBody>
          <a:bodyPr>
            <a:noAutofit/>
          </a:bodyPr>
          <a:lstStyle/>
          <a:p>
            <a:r>
              <a:rPr lang="en-US" sz="2000" dirty="0"/>
              <a:t>A webinar for HealthTrust members, co-sponsored by Abbott</a:t>
            </a:r>
          </a:p>
          <a:p>
            <a:r>
              <a:rPr lang="en-US" sz="2000" dirty="0"/>
              <a:t>November 1, 2018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3480985"/>
            <a:ext cx="921887" cy="7877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556547"/>
            <a:ext cx="800923" cy="8930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5625871"/>
            <a:ext cx="851129" cy="851129"/>
          </a:xfrm>
          <a:prstGeom prst="rect">
            <a:avLst/>
          </a:prstGeom>
        </p:spPr>
      </p:pic>
    </p:spTree>
    <p:extLst>
      <p:ext uri="{BB962C8B-B14F-4D97-AF65-F5344CB8AC3E}">
        <p14:creationId xmlns:p14="http://schemas.microsoft.com/office/powerpoint/2010/main" val="75916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Comprehensive Malnutrition Platform</a:t>
            </a:r>
            <a:endParaRPr lang="en-US" i="1" dirty="0"/>
          </a:p>
        </p:txBody>
      </p:sp>
      <p:sp>
        <p:nvSpPr>
          <p:cNvPr id="2" name="Content Placeholder 1"/>
          <p:cNvSpPr>
            <a:spLocks noGrp="1"/>
          </p:cNvSpPr>
          <p:nvPr>
            <p:ph idx="1"/>
          </p:nvPr>
        </p:nvSpPr>
        <p:spPr>
          <a:xfrm>
            <a:off x="457200" y="1709928"/>
            <a:ext cx="7543800" cy="4343400"/>
          </a:xfrm>
        </p:spPr>
        <p:txBody>
          <a:bodyPr>
            <a:normAutofit/>
          </a:bodyPr>
          <a:lstStyle/>
          <a:p>
            <a:pPr marL="342900" indent="-342900">
              <a:spcAft>
                <a:spcPts val="600"/>
              </a:spcAft>
              <a:buClr>
                <a:srgbClr val="3E707E"/>
              </a:buClr>
              <a:buFont typeface="Arial" panose="020B0604020202020204" pitchFamily="34" charset="0"/>
              <a:buChar char="•"/>
            </a:pPr>
            <a:r>
              <a:rPr lang="en-US" altLang="fr-FR" sz="2000" dirty="0"/>
              <a:t>Inclusive Approach </a:t>
            </a:r>
          </a:p>
          <a:p>
            <a:pPr marL="690372" lvl="1" indent="-342900">
              <a:spcAft>
                <a:spcPts val="600"/>
              </a:spcAft>
              <a:buClr>
                <a:srgbClr val="3E707E"/>
              </a:buClr>
              <a:buSzPct val="40000"/>
              <a:buFont typeface="Wingdings" pitchFamily="2" charset="2"/>
              <a:buChar char="q"/>
            </a:pPr>
            <a:r>
              <a:rPr lang="en-US" altLang="fr-FR" sz="1800" dirty="0"/>
              <a:t>Identify malnourished patients using evidence-based standards; Assists physicians with determining type and severity of malnutrition</a:t>
            </a:r>
          </a:p>
          <a:p>
            <a:pPr marL="690372" lvl="1" indent="-342900">
              <a:spcAft>
                <a:spcPts val="600"/>
              </a:spcAft>
              <a:buClr>
                <a:srgbClr val="3E707E"/>
              </a:buClr>
              <a:buSzPct val="40000"/>
              <a:buFont typeface="Wingdings" pitchFamily="2" charset="2"/>
              <a:buChar char="q"/>
            </a:pPr>
            <a:r>
              <a:rPr lang="en-US" altLang="fr-FR" sz="1800" dirty="0"/>
              <a:t>Comprehensive documentation protocols for multidisciplinary team</a:t>
            </a:r>
          </a:p>
          <a:p>
            <a:pPr marL="690372" lvl="1" indent="-342900">
              <a:spcAft>
                <a:spcPts val="600"/>
              </a:spcAft>
              <a:buClr>
                <a:srgbClr val="3E707E"/>
              </a:buClr>
              <a:buSzPct val="40000"/>
              <a:buFont typeface="Wingdings" pitchFamily="2" charset="2"/>
              <a:buChar char="q"/>
            </a:pPr>
            <a:r>
              <a:rPr lang="en-US" altLang="fr-FR" sz="1800" dirty="0"/>
              <a:t>Training for dietitians and other team members</a:t>
            </a:r>
          </a:p>
          <a:p>
            <a:pPr marL="342900" indent="-342900">
              <a:spcAft>
                <a:spcPts val="600"/>
              </a:spcAft>
              <a:buClr>
                <a:srgbClr val="3E707E"/>
              </a:buClr>
              <a:buFont typeface="Arial" panose="020B0604020202020204" pitchFamily="34" charset="0"/>
              <a:buChar char="•"/>
            </a:pPr>
            <a:r>
              <a:rPr lang="en-US" altLang="fr-FR" sz="2000" dirty="0"/>
              <a:t>Complements the use of the CHI Malnutrition Screening Tool</a:t>
            </a:r>
          </a:p>
          <a:p>
            <a:pPr marL="342900" indent="-342900">
              <a:spcAft>
                <a:spcPts val="600"/>
              </a:spcAft>
              <a:buClr>
                <a:srgbClr val="3E707E"/>
              </a:buClr>
              <a:buFont typeface="Arial" panose="020B0604020202020204" pitchFamily="34" charset="0"/>
              <a:buChar char="•"/>
            </a:pPr>
            <a:r>
              <a:rPr lang="en-US" altLang="fr-FR" sz="2000" dirty="0"/>
              <a:t>Assists with enhancing reimbursement back to individual facilities</a:t>
            </a:r>
          </a:p>
          <a:p>
            <a:pPr marL="342900" indent="-342900">
              <a:spcAft>
                <a:spcPts val="600"/>
              </a:spcAft>
              <a:buClr>
                <a:srgbClr val="3E707E"/>
              </a:buClr>
              <a:buFont typeface="Arial" panose="020B0604020202020204" pitchFamily="34" charset="0"/>
              <a:buChar char="•"/>
            </a:pPr>
            <a:r>
              <a:rPr lang="en-US" altLang="fr-FR" sz="2000" dirty="0"/>
              <a:t>Outcomes and impact on readmissions are tracked and reported to leadership</a:t>
            </a:r>
          </a:p>
          <a:p>
            <a:pPr marL="342900" indent="-342900">
              <a:spcAft>
                <a:spcPts val="600"/>
              </a:spcAft>
              <a:buClr>
                <a:srgbClr val="3E707E"/>
              </a:buClr>
              <a:buFont typeface="Arial" panose="020B0604020202020204" pitchFamily="34" charset="0"/>
              <a:buChar char="•"/>
            </a:pPr>
            <a:r>
              <a:rPr lang="en-US" altLang="fr-FR" sz="2000" dirty="0"/>
              <a:t>Decreased risk during a RAC Audit (Recovery Audit Contractors) </a:t>
            </a:r>
          </a:p>
          <a:p>
            <a:pPr marL="342900" indent="-342900">
              <a:spcAft>
                <a:spcPts val="600"/>
              </a:spcAft>
              <a:buClr>
                <a:srgbClr val="3E707E"/>
              </a:buClr>
              <a:buFont typeface="Arial" panose="020B0604020202020204" pitchFamily="34" charset="0"/>
              <a:buChar char="•"/>
            </a:pPr>
            <a:r>
              <a:rPr lang="en-US" altLang="fr-FR" sz="2000" dirty="0"/>
              <a:t>Clinical Dietitians increase </a:t>
            </a:r>
            <a:r>
              <a:rPr lang="en-US" altLang="fr-FR" sz="2000"/>
              <a:t>their skill set </a:t>
            </a:r>
            <a:r>
              <a:rPr lang="en-US" altLang="fr-FR" sz="2000" dirty="0"/>
              <a:t>to provide improved care</a:t>
            </a:r>
          </a:p>
          <a:p>
            <a:pPr marL="342900" indent="-342900">
              <a:spcAft>
                <a:spcPts val="600"/>
              </a:spcAft>
              <a:buClr>
                <a:srgbClr val="3E707E"/>
              </a:buClr>
              <a:buFont typeface="Arial" panose="020B0604020202020204" pitchFamily="34" charset="0"/>
              <a:buChar char="•"/>
            </a:pPr>
            <a:endParaRPr lang="en-US" altLang="fr-FR" sz="2000" dirty="0"/>
          </a:p>
          <a:p>
            <a:pPr marL="342900" indent="-342900">
              <a:spcAft>
                <a:spcPts val="600"/>
              </a:spcAft>
              <a:buClr>
                <a:srgbClr val="3E707E"/>
              </a:buClr>
              <a:buFont typeface="Arial" panose="020B0604020202020204" pitchFamily="34" charset="0"/>
              <a:buChar char="•"/>
            </a:pPr>
            <a:endParaRPr lang="en-US" altLang="fr-FR" sz="2000" dirty="0"/>
          </a:p>
          <a:p>
            <a:pPr marL="342900" indent="-342900">
              <a:spcAft>
                <a:spcPts val="600"/>
              </a:spcAft>
              <a:buClr>
                <a:srgbClr val="3E707E"/>
              </a:buClr>
              <a:buFont typeface="Arial" panose="020B0604020202020204" pitchFamily="34" charset="0"/>
              <a:buChar char="•"/>
            </a:pPr>
            <a:endParaRPr lang="en-US" altLang="fr-FR" sz="2000" dirty="0"/>
          </a:p>
          <a:p>
            <a:pPr>
              <a:spcAft>
                <a:spcPts val="600"/>
              </a:spcAft>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Text Placeholder 6">
            <a:extLst>
              <a:ext uri="{FF2B5EF4-FFF2-40B4-BE49-F238E27FC236}">
                <a16:creationId xmlns="" xmlns:a16="http://schemas.microsoft.com/office/drawing/2014/main" id="{AAC7CC87-1AD5-4149-A160-921BAB1D9C5A}"/>
              </a:ext>
            </a:extLst>
          </p:cNvPr>
          <p:cNvSpPr>
            <a:spLocks noGrp="1"/>
          </p:cNvSpPr>
          <p:nvPr>
            <p:ph type="body" sz="quarter" idx="13"/>
          </p:nvPr>
        </p:nvSpPr>
        <p:spPr/>
        <p:txBody>
          <a:bodyPr/>
          <a:lstStyle/>
          <a:p>
            <a:r>
              <a:rPr lang="en-US" sz="2000" dirty="0"/>
              <a:t>Across Disciplines</a:t>
            </a:r>
          </a:p>
        </p:txBody>
      </p:sp>
    </p:spTree>
    <p:extLst>
      <p:ext uri="{BB962C8B-B14F-4D97-AF65-F5344CB8AC3E}">
        <p14:creationId xmlns:p14="http://schemas.microsoft.com/office/powerpoint/2010/main" val="92576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Platform Features</a:t>
            </a:r>
            <a:endParaRPr lang="en-US" i="1" dirty="0"/>
          </a:p>
        </p:txBody>
      </p:sp>
      <p:sp>
        <p:nvSpPr>
          <p:cNvPr id="2" name="Content Placeholder 1"/>
          <p:cNvSpPr>
            <a:spLocks noGrp="1"/>
          </p:cNvSpPr>
          <p:nvPr>
            <p:ph idx="1"/>
          </p:nvPr>
        </p:nvSpPr>
        <p:spPr>
          <a:xfrm>
            <a:off x="457200" y="2009814"/>
            <a:ext cx="7543800" cy="4343400"/>
          </a:xfrm>
        </p:spPr>
        <p:txBody>
          <a:bodyPr>
            <a:normAutofit/>
          </a:bodyPr>
          <a:lstStyle/>
          <a:p>
            <a:pPr marL="342900" lvl="1" indent="-342900">
              <a:spcAft>
                <a:spcPts val="600"/>
              </a:spcAft>
              <a:buClr>
                <a:srgbClr val="3E707E"/>
              </a:buClr>
              <a:buFont typeface="Arial" panose="020B0604020202020204" pitchFamily="34" charset="0"/>
              <a:buChar char="•"/>
            </a:pPr>
            <a:r>
              <a:rPr lang="en-US" sz="2000" dirty="0"/>
              <a:t>Nutrition-Focused Physical Assessment Workshop</a:t>
            </a:r>
          </a:p>
          <a:p>
            <a:pPr marL="800100" lvl="2" indent="-342900">
              <a:spcAft>
                <a:spcPts val="600"/>
              </a:spcAft>
              <a:buClr>
                <a:srgbClr val="3E707E"/>
              </a:buClr>
              <a:buSzPct val="40000"/>
              <a:buFont typeface="Wingdings" pitchFamily="2" charset="2"/>
              <a:buChar char="q"/>
            </a:pPr>
            <a:r>
              <a:rPr lang="en-US" sz="2000" dirty="0">
                <a:latin typeface="+mn-lt"/>
                <a:cs typeface="Arial" panose="020B0604020202020204" pitchFamily="34" charset="0"/>
              </a:rPr>
              <a:t>Classroom Training and Skills Training</a:t>
            </a:r>
          </a:p>
          <a:p>
            <a:pPr>
              <a:spcAft>
                <a:spcPts val="600"/>
              </a:spcAft>
              <a:buClr>
                <a:schemeClr val="accent1">
                  <a:lumMod val="75000"/>
                </a:schemeClr>
              </a:buClr>
            </a:pPr>
            <a:r>
              <a:rPr lang="en-US" sz="2000" dirty="0">
                <a:latin typeface="+mn-lt"/>
                <a:cs typeface="Arial" panose="020B0604020202020204" pitchFamily="34" charset="0"/>
              </a:rPr>
              <a:t>Program Policy &amp; Procedure</a:t>
            </a:r>
          </a:p>
          <a:p>
            <a:pPr>
              <a:spcAft>
                <a:spcPts val="600"/>
              </a:spcAft>
              <a:buClr>
                <a:schemeClr val="accent1">
                  <a:lumMod val="75000"/>
                </a:schemeClr>
              </a:buClr>
            </a:pPr>
            <a:r>
              <a:rPr lang="en-US" sz="2000" dirty="0">
                <a:latin typeface="+mn-lt"/>
                <a:cs typeface="Arial" panose="020B0604020202020204" pitchFamily="34" charset="0"/>
              </a:rPr>
              <a:t>Outcomes and Tracking</a:t>
            </a:r>
          </a:p>
          <a:p>
            <a:pPr>
              <a:spcAft>
                <a:spcPts val="600"/>
              </a:spcAft>
              <a:buClr>
                <a:schemeClr val="accent1">
                  <a:lumMod val="75000"/>
                </a:schemeClr>
              </a:buClr>
            </a:pPr>
            <a:r>
              <a:rPr lang="en-US" sz="2000" dirty="0">
                <a:latin typeface="+mn-lt"/>
                <a:cs typeface="Arial" panose="020B0604020202020204" pitchFamily="34" charset="0"/>
              </a:rPr>
              <a:t>Program Compliance Audits</a:t>
            </a:r>
          </a:p>
          <a:p>
            <a:pPr>
              <a:spcAft>
                <a:spcPts val="600"/>
              </a:spcAft>
              <a:buClr>
                <a:schemeClr val="accent1">
                  <a:lumMod val="75000"/>
                </a:schemeClr>
              </a:buClr>
            </a:pPr>
            <a:endParaRPr lang="en-US" sz="2000" dirty="0">
              <a:latin typeface="+mn-lt"/>
              <a:cs typeface="Arial" panose="020B0604020202020204" pitchFamily="34" charset="0"/>
            </a:endParaRPr>
          </a:p>
          <a:p>
            <a:pPr>
              <a:spcAft>
                <a:spcPts val="600"/>
              </a:spcAft>
              <a:buClr>
                <a:schemeClr val="accent1">
                  <a:lumMod val="75000"/>
                </a:schemeClr>
              </a:buClr>
            </a:pPr>
            <a:r>
              <a:rPr lang="en-US" sz="2000" dirty="0">
                <a:latin typeface="+mn-lt"/>
                <a:cs typeface="Arial" panose="020B0604020202020204" pitchFamily="34" charset="0"/>
              </a:rPr>
              <a:t>Training also offered to:</a:t>
            </a:r>
          </a:p>
          <a:p>
            <a:pPr marL="342900" lvl="1" indent="-342900">
              <a:spcAft>
                <a:spcPts val="600"/>
              </a:spcAft>
              <a:buClr>
                <a:srgbClr val="3E707E"/>
              </a:buClr>
              <a:buFont typeface="Arial" panose="020B0604020202020204" pitchFamily="34" charset="0"/>
              <a:buChar char="•"/>
            </a:pPr>
            <a:r>
              <a:rPr lang="en-US" sz="2000" dirty="0">
                <a:latin typeface="+mn-lt"/>
              </a:rPr>
              <a:t>Physicians</a:t>
            </a:r>
          </a:p>
          <a:p>
            <a:pPr marL="342900" lvl="1" indent="-342900">
              <a:spcAft>
                <a:spcPts val="600"/>
              </a:spcAft>
              <a:buClr>
                <a:srgbClr val="3E707E"/>
              </a:buClr>
              <a:buFont typeface="Arial" panose="020B0604020202020204" pitchFamily="34" charset="0"/>
              <a:buChar char="•"/>
            </a:pPr>
            <a:r>
              <a:rPr lang="en-US" sz="2000" dirty="0">
                <a:latin typeface="+mn-lt"/>
              </a:rPr>
              <a:t>Nursing</a:t>
            </a:r>
          </a:p>
          <a:p>
            <a:pPr marL="342900" lvl="1" indent="-342900">
              <a:spcAft>
                <a:spcPts val="600"/>
              </a:spcAft>
              <a:buClr>
                <a:srgbClr val="3E707E"/>
              </a:buClr>
              <a:buFont typeface="Arial" panose="020B0604020202020204" pitchFamily="34" charset="0"/>
              <a:buChar char="•"/>
            </a:pPr>
            <a:r>
              <a:rPr lang="en-US" sz="2000" dirty="0">
                <a:latin typeface="+mn-lt"/>
              </a:rPr>
              <a:t>Clinical Documentation Specialists and Coders</a:t>
            </a:r>
          </a:p>
          <a:p>
            <a:pPr>
              <a:buClr>
                <a:schemeClr val="accent1">
                  <a:lumMod val="75000"/>
                </a:schemeClr>
              </a:buClr>
            </a:pPr>
            <a:endParaRPr lang="en-US" sz="2000" dirty="0">
              <a:latin typeface="+mn-lt"/>
            </a:endParaRPr>
          </a:p>
          <a:p>
            <a:pPr marL="342900" indent="-342900"/>
            <a:endParaRPr lang="en-US" altLang="fr-FR" sz="2000" dirty="0">
              <a:latin typeface="+mn-lt"/>
              <a:cs typeface="Arial" panose="020B0604020202020204" pitchFamily="34" charset="0"/>
            </a:endParaRPr>
          </a:p>
          <a:p>
            <a:endParaRPr lang="en-US" sz="2000"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Text Placeholder 4">
            <a:extLst>
              <a:ext uri="{FF2B5EF4-FFF2-40B4-BE49-F238E27FC236}">
                <a16:creationId xmlns="" xmlns:a16="http://schemas.microsoft.com/office/drawing/2014/main" id="{28B6D45F-F21E-E542-9E08-615F29CCE531}"/>
              </a:ext>
            </a:extLst>
          </p:cNvPr>
          <p:cNvSpPr>
            <a:spLocks noGrp="1"/>
          </p:cNvSpPr>
          <p:nvPr>
            <p:ph type="body" sz="quarter" idx="13"/>
          </p:nvPr>
        </p:nvSpPr>
        <p:spPr/>
        <p:txBody>
          <a:bodyPr/>
          <a:lstStyle/>
          <a:p>
            <a:r>
              <a:rPr lang="en-US" sz="2000" dirty="0"/>
              <a:t>Through Planning &amp; Implementation</a:t>
            </a:r>
          </a:p>
        </p:txBody>
      </p:sp>
      <p:sp>
        <p:nvSpPr>
          <p:cNvPr id="6" name="Text Placeholder 4">
            <a:extLst>
              <a:ext uri="{FF2B5EF4-FFF2-40B4-BE49-F238E27FC236}">
                <a16:creationId xmlns="" xmlns:a16="http://schemas.microsoft.com/office/drawing/2014/main" id="{FF9F77DE-14C5-A742-B831-C4C4CE1CCA1F}"/>
              </a:ext>
            </a:extLst>
          </p:cNvPr>
          <p:cNvSpPr txBox="1">
            <a:spLocks/>
          </p:cNvSpPr>
          <p:nvPr/>
        </p:nvSpPr>
        <p:spPr>
          <a:xfrm>
            <a:off x="457200" y="1541418"/>
            <a:ext cx="7543800" cy="402336"/>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400" i="1" kern="1200" baseline="0">
                <a:solidFill>
                  <a:schemeClr val="bg1"/>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Clinical Dietitian Training</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18502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Malnutrition: CDI &amp; Coding</a:t>
            </a:r>
            <a:endParaRPr lang="en-US" i="1" dirty="0"/>
          </a:p>
        </p:txBody>
      </p:sp>
      <p:sp>
        <p:nvSpPr>
          <p:cNvPr id="2" name="Content Placeholder 1"/>
          <p:cNvSpPr>
            <a:spLocks noGrp="1"/>
          </p:cNvSpPr>
          <p:nvPr>
            <p:ph idx="1"/>
          </p:nvPr>
        </p:nvSpPr>
        <p:spPr>
          <a:xfrm>
            <a:off x="457200" y="1943754"/>
            <a:ext cx="7543800" cy="4694790"/>
          </a:xfrm>
        </p:spPr>
        <p:txBody>
          <a:bodyPr>
            <a:noAutofit/>
          </a:bodyPr>
          <a:lstStyle/>
          <a:p>
            <a:pPr marL="342900" lvl="1" indent="-342900">
              <a:lnSpc>
                <a:spcPct val="120000"/>
              </a:lnSpc>
              <a:spcAft>
                <a:spcPts val="600"/>
              </a:spcAft>
              <a:buClr>
                <a:schemeClr val="accent1">
                  <a:lumMod val="75000"/>
                </a:schemeClr>
              </a:buClr>
            </a:pPr>
            <a:r>
              <a:rPr lang="en-US" sz="2000" dirty="0"/>
              <a:t>Provides an accurate picture of the patient’s condition</a:t>
            </a:r>
          </a:p>
          <a:p>
            <a:pPr marL="342900" lvl="1" indent="-342900">
              <a:lnSpc>
                <a:spcPct val="120000"/>
              </a:lnSpc>
              <a:spcAft>
                <a:spcPts val="600"/>
              </a:spcAft>
              <a:buClr>
                <a:schemeClr val="accent1">
                  <a:lumMod val="75000"/>
                </a:schemeClr>
              </a:buClr>
            </a:pPr>
            <a:r>
              <a:rPr lang="en-US" sz="2000" dirty="0"/>
              <a:t>Supports the interdisciplinary care provided to patients</a:t>
            </a:r>
          </a:p>
          <a:p>
            <a:pPr marL="342900" lvl="1" indent="-342900">
              <a:lnSpc>
                <a:spcPct val="120000"/>
              </a:lnSpc>
              <a:spcAft>
                <a:spcPts val="600"/>
              </a:spcAft>
              <a:buClr>
                <a:schemeClr val="accent1">
                  <a:lumMod val="75000"/>
                </a:schemeClr>
              </a:buClr>
            </a:pPr>
            <a:r>
              <a:rPr lang="en-US" sz="2000" dirty="0"/>
              <a:t>Ensures appropriate reimbursement for facility as reimbursement may change due to specific conditions or issues that arise</a:t>
            </a:r>
          </a:p>
          <a:p>
            <a:pPr marL="642938" lvl="2" indent="-293688">
              <a:lnSpc>
                <a:spcPct val="120000"/>
              </a:lnSpc>
              <a:spcAft>
                <a:spcPts val="600"/>
              </a:spcAft>
              <a:buClr>
                <a:schemeClr val="accent1">
                  <a:lumMod val="75000"/>
                </a:schemeClr>
              </a:buClr>
              <a:buSzPct val="40000"/>
            </a:pPr>
            <a:r>
              <a:rPr lang="en-US" sz="1600" dirty="0"/>
              <a:t>Comorbidity – Pre-existing condition that impacts treatment and increases length of stay</a:t>
            </a:r>
          </a:p>
          <a:p>
            <a:pPr marL="642938" lvl="2" indent="-293688">
              <a:lnSpc>
                <a:spcPct val="120000"/>
              </a:lnSpc>
              <a:spcAft>
                <a:spcPts val="600"/>
              </a:spcAft>
              <a:buClr>
                <a:schemeClr val="accent1">
                  <a:lumMod val="75000"/>
                </a:schemeClr>
              </a:buClr>
              <a:buSzPct val="40000"/>
            </a:pPr>
            <a:r>
              <a:rPr lang="en-US" sz="1600" dirty="0"/>
              <a:t>Complication – Arises during acute-care stay and increases length of stay</a:t>
            </a:r>
          </a:p>
          <a:p>
            <a:pPr marL="342900" lvl="1" indent="-342900">
              <a:lnSpc>
                <a:spcPct val="120000"/>
              </a:lnSpc>
              <a:spcAft>
                <a:spcPts val="600"/>
              </a:spcAft>
              <a:buClr>
                <a:schemeClr val="accent1">
                  <a:lumMod val="75000"/>
                </a:schemeClr>
              </a:buClr>
            </a:pPr>
            <a:r>
              <a:rPr lang="en-US" sz="2000" dirty="0"/>
              <a:t>DRG (diagnostic-related group) assignment determines financial reimbursement</a:t>
            </a:r>
          </a:p>
          <a:p>
            <a:pPr marL="642938" lvl="2" indent="-293688">
              <a:lnSpc>
                <a:spcPct val="120000"/>
              </a:lnSpc>
              <a:spcAft>
                <a:spcPts val="600"/>
              </a:spcAft>
              <a:buClr>
                <a:schemeClr val="accent1">
                  <a:lumMod val="75000"/>
                </a:schemeClr>
              </a:buClr>
              <a:buSzPct val="40000"/>
            </a:pPr>
            <a:r>
              <a:rPr lang="en-US" sz="1600" dirty="0"/>
              <a:t>Secondary diagnoses can also impact reimbursement </a:t>
            </a:r>
          </a:p>
          <a:p>
            <a:pPr marL="642938" lvl="3" indent="-293688">
              <a:lnSpc>
                <a:spcPct val="120000"/>
              </a:lnSpc>
              <a:spcAft>
                <a:spcPts val="600"/>
              </a:spcAft>
              <a:buClr>
                <a:schemeClr val="accent1">
                  <a:lumMod val="75000"/>
                </a:schemeClr>
              </a:buClr>
              <a:buSzPct val="40000"/>
            </a:pPr>
            <a:r>
              <a:rPr lang="en-US" sz="1600" dirty="0">
                <a:solidFill>
                  <a:srgbClr val="53565A"/>
                </a:solidFill>
              </a:rPr>
              <a:t>Comorbidity and complication (CC)</a:t>
            </a:r>
          </a:p>
          <a:p>
            <a:pPr marL="642938" lvl="3" indent="-293688">
              <a:lnSpc>
                <a:spcPct val="120000"/>
              </a:lnSpc>
              <a:spcAft>
                <a:spcPts val="600"/>
              </a:spcAft>
              <a:buClr>
                <a:schemeClr val="accent1">
                  <a:lumMod val="75000"/>
                </a:schemeClr>
              </a:buClr>
              <a:buSzPct val="40000"/>
            </a:pPr>
            <a:r>
              <a:rPr lang="en-US" sz="1600" dirty="0">
                <a:solidFill>
                  <a:srgbClr val="53565A"/>
                </a:solidFill>
              </a:rPr>
              <a:t>Major comorbidity and complication (MCC)</a:t>
            </a:r>
            <a:endParaRPr lang="en-US" altLang="fr-FR" sz="1600" dirty="0">
              <a:solidFill>
                <a:srgbClr val="53565A"/>
              </a:solidFill>
            </a:endParaRPr>
          </a:p>
          <a:p>
            <a:pPr>
              <a:spcAft>
                <a:spcPts val="600"/>
              </a:spcAft>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Text Placeholder 5">
            <a:extLst>
              <a:ext uri="{FF2B5EF4-FFF2-40B4-BE49-F238E27FC236}">
                <a16:creationId xmlns="" xmlns:a16="http://schemas.microsoft.com/office/drawing/2014/main" id="{0EED3856-1310-9343-B95F-F783FB0C833C}"/>
              </a:ext>
            </a:extLst>
          </p:cNvPr>
          <p:cNvSpPr>
            <a:spLocks noGrp="1"/>
          </p:cNvSpPr>
          <p:nvPr>
            <p:ph type="body" sz="quarter" idx="13"/>
          </p:nvPr>
        </p:nvSpPr>
        <p:spPr/>
        <p:txBody>
          <a:bodyPr/>
          <a:lstStyle/>
          <a:p>
            <a:r>
              <a:rPr lang="en-US" sz="2000" dirty="0"/>
              <a:t>Collaboration</a:t>
            </a:r>
          </a:p>
        </p:txBody>
      </p:sp>
      <p:sp>
        <p:nvSpPr>
          <p:cNvPr id="7" name="Text Placeholder 4">
            <a:extLst>
              <a:ext uri="{FF2B5EF4-FFF2-40B4-BE49-F238E27FC236}">
                <a16:creationId xmlns="" xmlns:a16="http://schemas.microsoft.com/office/drawing/2014/main" id="{EC48C742-8997-AA47-A44E-AB76C0C87173}"/>
              </a:ext>
            </a:extLst>
          </p:cNvPr>
          <p:cNvSpPr txBox="1">
            <a:spLocks/>
          </p:cNvSpPr>
          <p:nvPr/>
        </p:nvSpPr>
        <p:spPr>
          <a:xfrm>
            <a:off x="457200" y="1541418"/>
            <a:ext cx="7543800" cy="402336"/>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400" i="1" kern="1200" baseline="0">
                <a:solidFill>
                  <a:schemeClr val="bg1"/>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Why is it important?</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425918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Malnutrition Program Effectiveness</a:t>
            </a:r>
            <a:endParaRPr lang="en-US" sz="2400" i="1" dirty="0"/>
          </a:p>
        </p:txBody>
      </p:sp>
      <p:sp>
        <p:nvSpPr>
          <p:cNvPr id="2" name="Content Placeholder 1"/>
          <p:cNvSpPr>
            <a:spLocks noGrp="1"/>
          </p:cNvSpPr>
          <p:nvPr>
            <p:ph idx="1"/>
          </p:nvPr>
        </p:nvSpPr>
        <p:spPr/>
        <p:txBody>
          <a:bodyPr>
            <a:normAutofit/>
          </a:bodyPr>
          <a:lstStyle/>
          <a:p>
            <a:pPr lvl="1">
              <a:spcAft>
                <a:spcPts val="600"/>
              </a:spcAft>
            </a:pPr>
            <a:r>
              <a:rPr lang="en-US" sz="2000" dirty="0"/>
              <a:t>How will you maintain the integrity of your program?</a:t>
            </a:r>
          </a:p>
          <a:p>
            <a:pPr lvl="1">
              <a:spcAft>
                <a:spcPts val="600"/>
              </a:spcAft>
            </a:pPr>
            <a:r>
              <a:rPr lang="en-US" sz="2000" dirty="0">
                <a:latin typeface="Calibri" panose="020F0502020204030204" pitchFamily="34" charset="0"/>
                <a:cs typeface="Calibri" panose="020F0502020204030204" pitchFamily="34" charset="0"/>
              </a:rPr>
              <a:t>Ensure proper monitoring system is in place</a:t>
            </a:r>
          </a:p>
          <a:p>
            <a:pPr lvl="1">
              <a:spcAft>
                <a:spcPts val="600"/>
              </a:spcAft>
            </a:pPr>
            <a:r>
              <a:rPr lang="en-US" sz="2000" dirty="0">
                <a:latin typeface="Calibri" panose="020F0502020204030204" pitchFamily="34" charset="0"/>
                <a:cs typeface="Calibri" panose="020F0502020204030204" pitchFamily="34" charset="0"/>
              </a:rPr>
              <a:t>Recognize areas of opportunity </a:t>
            </a:r>
          </a:p>
          <a:p>
            <a:pPr lvl="2">
              <a:spcAft>
                <a:spcPts val="600"/>
              </a:spcAft>
              <a:buClr>
                <a:schemeClr val="accent1">
                  <a:lumMod val="75000"/>
                </a:schemeClr>
              </a:buClr>
            </a:pPr>
            <a:r>
              <a:rPr lang="en-US" sz="2000" dirty="0">
                <a:latin typeface="Calibri" panose="020F0502020204030204" pitchFamily="34" charset="0"/>
                <a:cs typeface="Calibri" panose="020F0502020204030204" pitchFamily="34" charset="0"/>
              </a:rPr>
              <a:t>Is the clinical team documenting characteristics appropriately and consistently?</a:t>
            </a:r>
          </a:p>
          <a:p>
            <a:pPr lvl="2">
              <a:spcAft>
                <a:spcPts val="600"/>
              </a:spcAft>
              <a:buClr>
                <a:schemeClr val="accent1">
                  <a:lumMod val="75000"/>
                </a:schemeClr>
              </a:buClr>
            </a:pPr>
            <a:r>
              <a:rPr lang="en-US" sz="2000" dirty="0">
                <a:latin typeface="Calibri" panose="020F0502020204030204" pitchFamily="34" charset="0"/>
                <a:cs typeface="Calibri" panose="020F0502020204030204" pitchFamily="34" charset="0"/>
              </a:rPr>
              <a:t>Does your audit tool provide what you need?</a:t>
            </a:r>
          </a:p>
          <a:p>
            <a:pPr lvl="2">
              <a:spcAft>
                <a:spcPts val="600"/>
              </a:spcAft>
              <a:buClr>
                <a:schemeClr val="accent1">
                  <a:lumMod val="75000"/>
                </a:schemeClr>
              </a:buClr>
            </a:pPr>
            <a:r>
              <a:rPr lang="en-US" sz="2000" dirty="0">
                <a:latin typeface="Calibri" panose="020F0502020204030204" pitchFamily="34" charset="0"/>
                <a:cs typeface="Calibri" panose="020F0502020204030204" pitchFamily="34" charset="0"/>
              </a:rPr>
              <a:t>Are physicians acknowledging your documentation?</a:t>
            </a:r>
          </a:p>
          <a:p>
            <a:pPr lvl="2">
              <a:spcAft>
                <a:spcPts val="600"/>
              </a:spcAft>
              <a:buClr>
                <a:schemeClr val="accent1">
                  <a:lumMod val="75000"/>
                </a:schemeClr>
              </a:buClr>
            </a:pPr>
            <a:r>
              <a:rPr lang="en-US" sz="2000" dirty="0">
                <a:latin typeface="Calibri" panose="020F0502020204030204" pitchFamily="34" charset="0"/>
                <a:cs typeface="Calibri" panose="020F0502020204030204" pitchFamily="34" charset="0"/>
              </a:rPr>
              <a:t>How are you impacting readmissions and other clinical outcomes?</a:t>
            </a:r>
          </a:p>
          <a:p>
            <a:pPr lvl="1">
              <a:spcAft>
                <a:spcPts val="600"/>
              </a:spcAft>
            </a:pPr>
            <a:r>
              <a:rPr lang="en-US" sz="2000" dirty="0">
                <a:latin typeface="Calibri" panose="020F0502020204030204" pitchFamily="34" charset="0"/>
                <a:cs typeface="Calibri" panose="020F0502020204030204" pitchFamily="34" charset="0"/>
              </a:rPr>
              <a:t>Recognize further need for training to increase competence/confidence</a:t>
            </a:r>
          </a:p>
          <a:p>
            <a:pPr>
              <a:spcAft>
                <a:spcPts val="600"/>
              </a:spcAft>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35039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092905"/>
            <a:ext cx="7543800" cy="402336"/>
          </a:xfrm>
        </p:spPr>
        <p:txBody>
          <a:bodyPr/>
          <a:lstStyle/>
          <a:p>
            <a:pPr algn="ctr"/>
            <a:r>
              <a:rPr lang="en-US" dirty="0"/>
              <a:t>Sharon Siegel, RD, LD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 name="Content Placeholder 2"/>
          <p:cNvSpPr>
            <a:spLocks noGrp="1"/>
          </p:cNvSpPr>
          <p:nvPr>
            <p:ph type="body" sz="quarter" idx="13"/>
          </p:nvPr>
        </p:nvSpPr>
        <p:spPr>
          <a:xfrm>
            <a:off x="914400" y="4503803"/>
            <a:ext cx="7543800" cy="1354396"/>
          </a:xfrm>
        </p:spPr>
        <p:txBody>
          <a:bodyPr/>
          <a:lstStyle/>
          <a:p>
            <a:pPr algn="ctr"/>
            <a:r>
              <a:rPr lang="en-US" dirty="0"/>
              <a:t>System Clinical Nutrition Manager, Louisville</a:t>
            </a:r>
          </a:p>
          <a:p>
            <a:pPr algn="ctr"/>
            <a:r>
              <a:rPr lang="en-US" dirty="0"/>
              <a:t>KentuckyOne Health &amp; University of Louisville Hospital</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Sharon Siegel, RD, LD</a:t>
            </a:r>
          </a:p>
          <a:p>
            <a:pPr marL="0" indent="0" algn="ctr">
              <a:buNone/>
            </a:pPr>
            <a:r>
              <a:rPr lang="en-US" sz="1800" dirty="0"/>
              <a:t>Sodexo System Clinical Nutrition Manager, Louisville</a:t>
            </a:r>
          </a:p>
          <a:p>
            <a:pPr marL="0" indent="0" algn="ctr">
              <a:buNone/>
            </a:pPr>
            <a:r>
              <a:rPr lang="en-US" sz="1800" dirty="0"/>
              <a:t>KentuckyOne Health &amp; University of Louisville Hospital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752600"/>
            <a:ext cx="2190896" cy="2190896"/>
          </a:xfrm>
          <a:prstGeom prst="rect">
            <a:avLst/>
          </a:prstGeom>
        </p:spPr>
      </p:pic>
    </p:spTree>
    <p:extLst>
      <p:ext uri="{BB962C8B-B14F-4D97-AF65-F5344CB8AC3E}">
        <p14:creationId xmlns:p14="http://schemas.microsoft.com/office/powerpoint/2010/main" val="82730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KentuckyOne Health</a:t>
            </a:r>
          </a:p>
        </p:txBody>
      </p:sp>
      <p:sp>
        <p:nvSpPr>
          <p:cNvPr id="2" name="Content Placeholder 1"/>
          <p:cNvSpPr>
            <a:spLocks noGrp="1"/>
          </p:cNvSpPr>
          <p:nvPr>
            <p:ph idx="1"/>
          </p:nvPr>
        </p:nvSpPr>
        <p:spPr>
          <a:xfrm>
            <a:off x="457200" y="1709928"/>
            <a:ext cx="3505200" cy="4343400"/>
          </a:xfrm>
        </p:spPr>
        <p:txBody>
          <a:bodyPr>
            <a:normAutofit/>
          </a:bodyPr>
          <a:lstStyle/>
          <a:p>
            <a:pPr>
              <a:spcAft>
                <a:spcPts val="600"/>
              </a:spcAft>
            </a:pPr>
            <a:r>
              <a:rPr lang="en-US" sz="2000" dirty="0"/>
              <a:t>Who We Are:</a:t>
            </a:r>
          </a:p>
          <a:p>
            <a:pPr>
              <a:spcAft>
                <a:spcPts val="600"/>
              </a:spcAft>
            </a:pPr>
            <a:r>
              <a:rPr lang="en-US" sz="2000" b="1" dirty="0"/>
              <a:t>Located in:</a:t>
            </a:r>
          </a:p>
          <a:p>
            <a:pPr lvl="1">
              <a:spcAft>
                <a:spcPts val="600"/>
              </a:spcAft>
              <a:buClr>
                <a:schemeClr val="accent1">
                  <a:lumMod val="75000"/>
                </a:schemeClr>
              </a:buClr>
            </a:pPr>
            <a:r>
              <a:rPr lang="en-US" sz="2000" dirty="0"/>
              <a:t>Kentucky </a:t>
            </a:r>
          </a:p>
          <a:p>
            <a:pPr>
              <a:spcAft>
                <a:spcPts val="600"/>
              </a:spcAft>
            </a:pPr>
            <a:r>
              <a:rPr lang="en-US" sz="2000" b="1" dirty="0"/>
              <a:t>Owned by:</a:t>
            </a:r>
          </a:p>
          <a:p>
            <a:pPr lvl="1">
              <a:spcAft>
                <a:spcPts val="600"/>
              </a:spcAft>
              <a:buClr>
                <a:schemeClr val="accent1">
                  <a:lumMod val="75000"/>
                </a:schemeClr>
              </a:buClr>
            </a:pPr>
            <a:r>
              <a:rPr lang="en-US" sz="2000" dirty="0"/>
              <a:t>Catholic Health Initiatives</a:t>
            </a:r>
          </a:p>
          <a:p>
            <a:pPr>
              <a:spcAft>
                <a:spcPts val="600"/>
              </a:spcAft>
            </a:pPr>
            <a:r>
              <a:rPr lang="en-US" sz="2000" b="1" dirty="0"/>
              <a:t>KentuckyOne Health: </a:t>
            </a:r>
          </a:p>
          <a:p>
            <a:pPr lvl="1">
              <a:spcAft>
                <a:spcPts val="600"/>
              </a:spcAft>
              <a:buClr>
                <a:schemeClr val="accent1">
                  <a:lumMod val="75000"/>
                </a:schemeClr>
              </a:buClr>
            </a:pPr>
            <a:r>
              <a:rPr lang="en-US" sz="2000" dirty="0"/>
              <a:t>11 Hospitals </a:t>
            </a:r>
          </a:p>
          <a:p>
            <a:pPr lvl="1">
              <a:spcAft>
                <a:spcPts val="600"/>
              </a:spcAft>
              <a:buClr>
                <a:schemeClr val="accent1">
                  <a:lumMod val="75000"/>
                </a:schemeClr>
              </a:buClr>
            </a:pPr>
            <a:r>
              <a:rPr lang="en-US" sz="2000" dirty="0"/>
              <a:t>More than 200 total locations including hospitals, physician groups, clinics, primary care centers, specialty institutes and home health agencies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4" name="Picture 3"/>
          <p:cNvPicPr>
            <a:picLocks noChangeAspect="1"/>
          </p:cNvPicPr>
          <p:nvPr/>
        </p:nvPicPr>
        <p:blipFill rotWithShape="1">
          <a:blip r:embed="rId3"/>
          <a:srcRect t="38143" r="2500" b="20356"/>
          <a:stretch/>
        </p:blipFill>
        <p:spPr>
          <a:xfrm>
            <a:off x="4648200" y="762000"/>
            <a:ext cx="4114800" cy="2667001"/>
          </a:xfrm>
          <a:prstGeom prst="rect">
            <a:avLst/>
          </a:prstGeom>
        </p:spPr>
      </p:pic>
      <p:pic>
        <p:nvPicPr>
          <p:cNvPr id="6" name="Picture 5">
            <a:extLst>
              <a:ext uri="{FF2B5EF4-FFF2-40B4-BE49-F238E27FC236}">
                <a16:creationId xmlns="" xmlns:a16="http://schemas.microsoft.com/office/drawing/2014/main" id="{79F15C96-823C-4070-A610-F0B4DC9034DD}"/>
              </a:ext>
            </a:extLst>
          </p:cNvPr>
          <p:cNvPicPr>
            <a:picLocks noChangeAspect="1"/>
          </p:cNvPicPr>
          <p:nvPr/>
        </p:nvPicPr>
        <p:blipFill rotWithShape="1">
          <a:blip r:embed="rId4"/>
          <a:srcRect r="1168"/>
          <a:stretch/>
        </p:blipFill>
        <p:spPr>
          <a:xfrm>
            <a:off x="4649821" y="3534681"/>
            <a:ext cx="4113179" cy="2769583"/>
          </a:xfrm>
          <a:prstGeom prst="rect">
            <a:avLst/>
          </a:prstGeom>
        </p:spPr>
      </p:pic>
    </p:spTree>
    <p:extLst>
      <p:ext uri="{BB962C8B-B14F-4D97-AF65-F5344CB8AC3E}">
        <p14:creationId xmlns:p14="http://schemas.microsoft.com/office/powerpoint/2010/main" val="66107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Our Story</a:t>
            </a:r>
          </a:p>
        </p:txBody>
      </p:sp>
      <p:sp>
        <p:nvSpPr>
          <p:cNvPr id="3" name="Content Placeholder 2"/>
          <p:cNvSpPr>
            <a:spLocks noGrp="1"/>
          </p:cNvSpPr>
          <p:nvPr>
            <p:ph idx="1"/>
          </p:nvPr>
        </p:nvSpPr>
        <p:spPr>
          <a:xfrm>
            <a:off x="457200" y="1475061"/>
            <a:ext cx="7543800" cy="5148072"/>
          </a:xfrm>
        </p:spPr>
        <p:txBody>
          <a:bodyPr>
            <a:normAutofit/>
          </a:bodyPr>
          <a:lstStyle/>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2012</a:t>
            </a:r>
            <a:r>
              <a:rPr lang="en-US" sz="2000" dirty="0">
                <a:latin typeface="Calibri" panose="020F0502020204030204" pitchFamily="34" charset="0"/>
                <a:cs typeface="Calibri" panose="020F0502020204030204" pitchFamily="34" charset="0"/>
              </a:rPr>
              <a:t>: ASPEN/AND Consensus statement regarding identification and documentation of adult malnutrition</a:t>
            </a:r>
          </a:p>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2013</a:t>
            </a:r>
            <a:r>
              <a:rPr lang="en-US" sz="2000" dirty="0">
                <a:latin typeface="Calibri" panose="020F0502020204030204" pitchFamily="34" charset="0"/>
                <a:cs typeface="Calibri" panose="020F0502020204030204" pitchFamily="34" charset="0"/>
              </a:rPr>
              <a:t>: MST added to Electronic Medical Record as a screen for malnutrition</a:t>
            </a:r>
          </a:p>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2013</a:t>
            </a:r>
            <a:r>
              <a:rPr lang="en-US" sz="2000" dirty="0">
                <a:latin typeface="Calibri" panose="020F0502020204030204" pitchFamily="34" charset="0"/>
                <a:cs typeface="Calibri" panose="020F0502020204030204" pitchFamily="34" charset="0"/>
              </a:rPr>
              <a:t>: ONS policy implemented at Jewish Hospital as an action step after Falls Audit; Saint Joseph Hospital and other KentuckyOne facilities follow</a:t>
            </a:r>
          </a:p>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2014</a:t>
            </a:r>
            <a:r>
              <a:rPr lang="en-US" sz="2000" dirty="0">
                <a:latin typeface="Calibri" panose="020F0502020204030204" pitchFamily="34" charset="0"/>
                <a:cs typeface="Calibri" panose="020F0502020204030204" pitchFamily="34" charset="0"/>
              </a:rPr>
              <a:t>: ICD-10 multi-facility Task Force initiated to review coding of malnutrition as it relates to outcomes</a:t>
            </a:r>
          </a:p>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2015</a:t>
            </a:r>
            <a:r>
              <a:rPr lang="en-US" sz="2000" dirty="0">
                <a:latin typeface="Calibri" panose="020F0502020204030204" pitchFamily="34" charset="0"/>
                <a:cs typeface="Calibri" panose="020F0502020204030204" pitchFamily="34" charset="0"/>
              </a:rPr>
              <a:t>: Dietitians trained in nutrition-focused physical assessment</a:t>
            </a:r>
          </a:p>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2016</a:t>
            </a:r>
            <a:r>
              <a:rPr lang="en-US" sz="2000" dirty="0">
                <a:latin typeface="Calibri" panose="020F0502020204030204" pitchFamily="34" charset="0"/>
                <a:cs typeface="Calibri" panose="020F0502020204030204" pitchFamily="34" charset="0"/>
              </a:rPr>
              <a:t>: Malnutrition coding initiated</a:t>
            </a:r>
          </a:p>
          <a:p>
            <a:pPr marL="342900" lvl="0" indent="-342900">
              <a:spcAft>
                <a:spcPts val="600"/>
              </a:spcAft>
              <a:buClr>
                <a:schemeClr val="accent1">
                  <a:lumMod val="75000"/>
                </a:schemeClr>
              </a:buClr>
              <a:buFont typeface="Arial" panose="020B0604020202020204" pitchFamily="34" charset="0"/>
              <a:buChar char="•"/>
            </a:pPr>
            <a:r>
              <a:rPr lang="en-US" sz="2000" b="1" dirty="0">
                <a:latin typeface="Calibri" panose="020F0502020204030204" pitchFamily="34" charset="0"/>
                <a:cs typeface="Calibri" panose="020F0502020204030204" pitchFamily="34" charset="0"/>
              </a:rPr>
              <a:t>2018</a:t>
            </a:r>
            <a:r>
              <a:rPr lang="en-US" sz="2000" dirty="0">
                <a:latin typeface="Calibri" panose="020F0502020204030204" pitchFamily="34" charset="0"/>
                <a:cs typeface="Calibri" panose="020F0502020204030204" pitchFamily="34" charset="0"/>
              </a:rPr>
              <a:t>: Research study completed on impact of nutrition-focused quality improvement initiatives among hospitalized malnourished patients, and presented at three poster sessions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247156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Desired Outcomes of Malnutrition Initiative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
        <p:nvSpPr>
          <p:cNvPr id="9" name="Diamond 8">
            <a:extLst>
              <a:ext uri="{FF2B5EF4-FFF2-40B4-BE49-F238E27FC236}">
                <a16:creationId xmlns="" xmlns:a16="http://schemas.microsoft.com/office/drawing/2014/main" id="{63990064-6296-E941-BDE1-1AA8C3B2C86E}"/>
              </a:ext>
            </a:extLst>
          </p:cNvPr>
          <p:cNvSpPr/>
          <p:nvPr/>
        </p:nvSpPr>
        <p:spPr>
          <a:xfrm>
            <a:off x="1605092" y="1676400"/>
            <a:ext cx="5476615" cy="4572000"/>
          </a:xfrm>
          <a:prstGeom prst="diamond">
            <a:avLst/>
          </a:prstGeom>
          <a:solidFill>
            <a:srgbClr val="CBCBCC"/>
          </a:solidFill>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 xmlns:a16="http://schemas.microsoft.com/office/drawing/2014/main" id="{C1DB0E0C-AF4C-6549-9FB0-C19D2FC10951}"/>
              </a:ext>
            </a:extLst>
          </p:cNvPr>
          <p:cNvSpPr/>
          <p:nvPr/>
        </p:nvSpPr>
        <p:spPr>
          <a:xfrm>
            <a:off x="2282352" y="1966934"/>
            <a:ext cx="1961388" cy="1961388"/>
          </a:xfrm>
          <a:custGeom>
            <a:avLst/>
            <a:gdLst>
              <a:gd name="connsiteX0" fmla="*/ 0 w 1961388"/>
              <a:gd name="connsiteY0" fmla="*/ 326905 h 1961388"/>
              <a:gd name="connsiteX1" fmla="*/ 326905 w 1961388"/>
              <a:gd name="connsiteY1" fmla="*/ 0 h 1961388"/>
              <a:gd name="connsiteX2" fmla="*/ 1634483 w 1961388"/>
              <a:gd name="connsiteY2" fmla="*/ 0 h 1961388"/>
              <a:gd name="connsiteX3" fmla="*/ 1961388 w 1961388"/>
              <a:gd name="connsiteY3" fmla="*/ 326905 h 1961388"/>
              <a:gd name="connsiteX4" fmla="*/ 1961388 w 1961388"/>
              <a:gd name="connsiteY4" fmla="*/ 1634483 h 1961388"/>
              <a:gd name="connsiteX5" fmla="*/ 1634483 w 1961388"/>
              <a:gd name="connsiteY5" fmla="*/ 1961388 h 1961388"/>
              <a:gd name="connsiteX6" fmla="*/ 326905 w 1961388"/>
              <a:gd name="connsiteY6" fmla="*/ 1961388 h 1961388"/>
              <a:gd name="connsiteX7" fmla="*/ 0 w 1961388"/>
              <a:gd name="connsiteY7" fmla="*/ 1634483 h 1961388"/>
              <a:gd name="connsiteX8" fmla="*/ 0 w 1961388"/>
              <a:gd name="connsiteY8" fmla="*/ 326905 h 196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388" h="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3A4C98"/>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64327" tIns="164327" rIns="164327" bIns="164327"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Reduce 30-day all-cause readmission rates</a:t>
            </a:r>
            <a:endParaRPr lang="en-US" sz="1800" b="1" kern="1200" dirty="0">
              <a:latin typeface="Calibri" panose="020F0502020204030204" pitchFamily="34" charset="0"/>
              <a:ea typeface="+mn-ea"/>
              <a:cs typeface="Calibri" panose="020F0502020204030204" pitchFamily="34" charset="0"/>
            </a:endParaRPr>
          </a:p>
        </p:txBody>
      </p:sp>
      <p:sp>
        <p:nvSpPr>
          <p:cNvPr id="11" name="Freeform 10">
            <a:extLst>
              <a:ext uri="{FF2B5EF4-FFF2-40B4-BE49-F238E27FC236}">
                <a16:creationId xmlns="" xmlns:a16="http://schemas.microsoft.com/office/drawing/2014/main" id="{879C7EE2-C9FF-8A4C-BBB6-E32A9264374E}"/>
              </a:ext>
            </a:extLst>
          </p:cNvPr>
          <p:cNvSpPr/>
          <p:nvPr/>
        </p:nvSpPr>
        <p:spPr>
          <a:xfrm>
            <a:off x="4410268" y="1966934"/>
            <a:ext cx="1961388" cy="1961388"/>
          </a:xfrm>
          <a:custGeom>
            <a:avLst/>
            <a:gdLst>
              <a:gd name="connsiteX0" fmla="*/ 0 w 1961388"/>
              <a:gd name="connsiteY0" fmla="*/ 326905 h 1961388"/>
              <a:gd name="connsiteX1" fmla="*/ 326905 w 1961388"/>
              <a:gd name="connsiteY1" fmla="*/ 0 h 1961388"/>
              <a:gd name="connsiteX2" fmla="*/ 1634483 w 1961388"/>
              <a:gd name="connsiteY2" fmla="*/ 0 h 1961388"/>
              <a:gd name="connsiteX3" fmla="*/ 1961388 w 1961388"/>
              <a:gd name="connsiteY3" fmla="*/ 326905 h 1961388"/>
              <a:gd name="connsiteX4" fmla="*/ 1961388 w 1961388"/>
              <a:gd name="connsiteY4" fmla="*/ 1634483 h 1961388"/>
              <a:gd name="connsiteX5" fmla="*/ 1634483 w 1961388"/>
              <a:gd name="connsiteY5" fmla="*/ 1961388 h 1961388"/>
              <a:gd name="connsiteX6" fmla="*/ 326905 w 1961388"/>
              <a:gd name="connsiteY6" fmla="*/ 1961388 h 1961388"/>
              <a:gd name="connsiteX7" fmla="*/ 0 w 1961388"/>
              <a:gd name="connsiteY7" fmla="*/ 1634483 h 1961388"/>
              <a:gd name="connsiteX8" fmla="*/ 0 w 1961388"/>
              <a:gd name="connsiteY8" fmla="*/ 326905 h 196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388" h="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89C9E7"/>
          </a:solidFill>
        </p:spPr>
        <p:style>
          <a:lnRef idx="0">
            <a:schemeClr val="lt1">
              <a:hueOff val="0"/>
              <a:satOff val="0"/>
              <a:lumOff val="0"/>
              <a:alphaOff val="0"/>
            </a:schemeClr>
          </a:lnRef>
          <a:fillRef idx="3">
            <a:scrgbClr r="0" g="0" b="0"/>
          </a:fillRef>
          <a:effectRef idx="2">
            <a:schemeClr val="accent2">
              <a:hueOff val="1118485"/>
              <a:satOff val="4124"/>
              <a:lumOff val="-66"/>
              <a:alphaOff val="0"/>
            </a:schemeClr>
          </a:effectRef>
          <a:fontRef idx="minor">
            <a:schemeClr val="lt1"/>
          </a:fontRef>
        </p:style>
        <p:txBody>
          <a:bodyPr spcFirstLastPara="0" vert="horz" wrap="square" lIns="164327" tIns="164327" rIns="164327" bIns="164327"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Decrease length of hospital stay </a:t>
            </a:r>
            <a:endParaRPr lang="en-US" sz="1800" b="1" kern="1200" dirty="0">
              <a:latin typeface="Calibri" panose="020F0502020204030204" pitchFamily="34" charset="0"/>
              <a:ea typeface="+mn-ea"/>
              <a:cs typeface="Calibri" panose="020F0502020204030204" pitchFamily="34" charset="0"/>
            </a:endParaRPr>
          </a:p>
        </p:txBody>
      </p:sp>
      <p:sp>
        <p:nvSpPr>
          <p:cNvPr id="12" name="Freeform 11">
            <a:extLst>
              <a:ext uri="{FF2B5EF4-FFF2-40B4-BE49-F238E27FC236}">
                <a16:creationId xmlns="" xmlns:a16="http://schemas.microsoft.com/office/drawing/2014/main" id="{DB2076DD-E3C5-6F4B-921C-F61BF1C71235}"/>
              </a:ext>
            </a:extLst>
          </p:cNvPr>
          <p:cNvSpPr/>
          <p:nvPr/>
        </p:nvSpPr>
        <p:spPr>
          <a:xfrm>
            <a:off x="2282352" y="4029268"/>
            <a:ext cx="1961388" cy="1961388"/>
          </a:xfrm>
          <a:custGeom>
            <a:avLst/>
            <a:gdLst>
              <a:gd name="connsiteX0" fmla="*/ 0 w 1961388"/>
              <a:gd name="connsiteY0" fmla="*/ 326905 h 1961388"/>
              <a:gd name="connsiteX1" fmla="*/ 326905 w 1961388"/>
              <a:gd name="connsiteY1" fmla="*/ 0 h 1961388"/>
              <a:gd name="connsiteX2" fmla="*/ 1634483 w 1961388"/>
              <a:gd name="connsiteY2" fmla="*/ 0 h 1961388"/>
              <a:gd name="connsiteX3" fmla="*/ 1961388 w 1961388"/>
              <a:gd name="connsiteY3" fmla="*/ 326905 h 1961388"/>
              <a:gd name="connsiteX4" fmla="*/ 1961388 w 1961388"/>
              <a:gd name="connsiteY4" fmla="*/ 1634483 h 1961388"/>
              <a:gd name="connsiteX5" fmla="*/ 1634483 w 1961388"/>
              <a:gd name="connsiteY5" fmla="*/ 1961388 h 1961388"/>
              <a:gd name="connsiteX6" fmla="*/ 326905 w 1961388"/>
              <a:gd name="connsiteY6" fmla="*/ 1961388 h 1961388"/>
              <a:gd name="connsiteX7" fmla="*/ 0 w 1961388"/>
              <a:gd name="connsiteY7" fmla="*/ 1634483 h 1961388"/>
              <a:gd name="connsiteX8" fmla="*/ 0 w 1961388"/>
              <a:gd name="connsiteY8" fmla="*/ 326905 h 196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388" h="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79A81E"/>
          </a:solidFill>
        </p:spPr>
        <p:style>
          <a:lnRef idx="0">
            <a:schemeClr val="lt1">
              <a:hueOff val="0"/>
              <a:satOff val="0"/>
              <a:lumOff val="0"/>
              <a:alphaOff val="0"/>
            </a:schemeClr>
          </a:lnRef>
          <a:fillRef idx="3">
            <a:scrgbClr r="0" g="0" b="0"/>
          </a:fillRef>
          <a:effectRef idx="2">
            <a:schemeClr val="accent2">
              <a:hueOff val="2236971"/>
              <a:satOff val="8247"/>
              <a:lumOff val="-132"/>
              <a:alphaOff val="0"/>
            </a:schemeClr>
          </a:effectRef>
          <a:fontRef idx="minor">
            <a:schemeClr val="lt1"/>
          </a:fontRef>
        </p:style>
        <p:txBody>
          <a:bodyPr spcFirstLastPara="0" vert="horz" wrap="square" lIns="164327" tIns="164327" rIns="164327" bIns="164327"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Promote quality outcomes and lessen patient adverse health events</a:t>
            </a:r>
            <a:endParaRPr lang="en-US" sz="1800" b="1" i="0" kern="1200" dirty="0">
              <a:latin typeface="Calibri" panose="020F0502020204030204" pitchFamily="34" charset="0"/>
              <a:ea typeface="+mn-ea"/>
              <a:cs typeface="Calibri" panose="020F0502020204030204" pitchFamily="34" charset="0"/>
            </a:endParaRPr>
          </a:p>
        </p:txBody>
      </p:sp>
      <p:sp>
        <p:nvSpPr>
          <p:cNvPr id="13" name="Freeform 12">
            <a:extLst>
              <a:ext uri="{FF2B5EF4-FFF2-40B4-BE49-F238E27FC236}">
                <a16:creationId xmlns="" xmlns:a16="http://schemas.microsoft.com/office/drawing/2014/main" id="{14D812B0-B22C-3C4C-BC0A-6BAA405A9937}"/>
              </a:ext>
            </a:extLst>
          </p:cNvPr>
          <p:cNvSpPr/>
          <p:nvPr/>
        </p:nvSpPr>
        <p:spPr>
          <a:xfrm>
            <a:off x="4410268" y="4029268"/>
            <a:ext cx="1961388" cy="1961388"/>
          </a:xfrm>
          <a:custGeom>
            <a:avLst/>
            <a:gdLst>
              <a:gd name="connsiteX0" fmla="*/ 0 w 1961388"/>
              <a:gd name="connsiteY0" fmla="*/ 326905 h 1961388"/>
              <a:gd name="connsiteX1" fmla="*/ 326905 w 1961388"/>
              <a:gd name="connsiteY1" fmla="*/ 0 h 1961388"/>
              <a:gd name="connsiteX2" fmla="*/ 1634483 w 1961388"/>
              <a:gd name="connsiteY2" fmla="*/ 0 h 1961388"/>
              <a:gd name="connsiteX3" fmla="*/ 1961388 w 1961388"/>
              <a:gd name="connsiteY3" fmla="*/ 326905 h 1961388"/>
              <a:gd name="connsiteX4" fmla="*/ 1961388 w 1961388"/>
              <a:gd name="connsiteY4" fmla="*/ 1634483 h 1961388"/>
              <a:gd name="connsiteX5" fmla="*/ 1634483 w 1961388"/>
              <a:gd name="connsiteY5" fmla="*/ 1961388 h 1961388"/>
              <a:gd name="connsiteX6" fmla="*/ 326905 w 1961388"/>
              <a:gd name="connsiteY6" fmla="*/ 1961388 h 1961388"/>
              <a:gd name="connsiteX7" fmla="*/ 0 w 1961388"/>
              <a:gd name="connsiteY7" fmla="*/ 1634483 h 1961388"/>
              <a:gd name="connsiteX8" fmla="*/ 0 w 1961388"/>
              <a:gd name="connsiteY8" fmla="*/ 326905 h 196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388" h="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5695A8"/>
          </a:solidFill>
        </p:spPr>
        <p:style>
          <a:lnRef idx="0">
            <a:schemeClr val="lt1">
              <a:hueOff val="0"/>
              <a:satOff val="0"/>
              <a:lumOff val="0"/>
              <a:alphaOff val="0"/>
            </a:schemeClr>
          </a:lnRef>
          <a:fillRef idx="3">
            <a:scrgbClr r="0" g="0" b="0"/>
          </a:fillRef>
          <a:effectRef idx="2">
            <a:schemeClr val="accent2">
              <a:hueOff val="3355456"/>
              <a:satOff val="12371"/>
              <a:lumOff val="-198"/>
              <a:alphaOff val="0"/>
            </a:schemeClr>
          </a:effectRef>
          <a:fontRef idx="minor">
            <a:schemeClr val="lt1"/>
          </a:fontRef>
        </p:style>
        <p:txBody>
          <a:bodyPr spcFirstLastPara="0" vert="horz" wrap="square" lIns="164327" tIns="164327" rIns="164327" bIns="164327"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Improve patient care with prompt nutrition intervention</a:t>
            </a:r>
            <a:endParaRPr lang="en-US" sz="1800" b="1"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341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Steps for Addressing Malnutrition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graphicFrame>
        <p:nvGraphicFramePr>
          <p:cNvPr id="4" name="Diagram 3"/>
          <p:cNvGraphicFramePr/>
          <p:nvPr>
            <p:extLst>
              <p:ext uri="{D42A27DB-BD31-4B8C-83A1-F6EECF244321}">
                <p14:modId xmlns:p14="http://schemas.microsoft.com/office/powerpoint/2010/main" val="1862914860"/>
              </p:ext>
            </p:extLst>
          </p:nvPr>
        </p:nvGraphicFramePr>
        <p:xfrm>
          <a:off x="609600" y="1676401"/>
          <a:ext cx="71628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35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6B871AD-39F3-084B-8008-AA8FB7FAE057}"/>
              </a:ext>
            </a:extLst>
          </p:cNvPr>
          <p:cNvSpPr>
            <a:spLocks noGrp="1"/>
          </p:cNvSpPr>
          <p:nvPr>
            <p:ph type="title"/>
          </p:nvPr>
        </p:nvSpPr>
        <p:spPr/>
        <p:txBody>
          <a:bodyPr/>
          <a:lstStyle/>
          <a:p>
            <a:r>
              <a:rPr lang="en-US" sz="3200" dirty="0"/>
              <a:t>Malnutrition Policy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1676400" y="1143000"/>
            <a:ext cx="5257800" cy="5560865"/>
          </a:xfrm>
          <a:prstGeom prst="rect">
            <a:avLst/>
          </a:prstGeom>
        </p:spPr>
      </p:pic>
    </p:spTree>
    <p:extLst>
      <p:ext uri="{BB962C8B-B14F-4D97-AF65-F5344CB8AC3E}">
        <p14:creationId xmlns:p14="http://schemas.microsoft.com/office/powerpoint/2010/main" val="161543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Learning Objectives</a:t>
            </a:r>
            <a:br>
              <a:rPr lang="en-US" dirty="0"/>
            </a:br>
            <a:endParaRPr lang="en-US" dirty="0"/>
          </a:p>
        </p:txBody>
      </p:sp>
      <p:sp>
        <p:nvSpPr>
          <p:cNvPr id="2" name="Content Placeholder 1"/>
          <p:cNvSpPr>
            <a:spLocks noGrp="1"/>
          </p:cNvSpPr>
          <p:nvPr>
            <p:ph idx="1"/>
          </p:nvPr>
        </p:nvSpPr>
        <p:spPr>
          <a:xfrm>
            <a:off x="457200" y="2066544"/>
            <a:ext cx="7543800" cy="4343400"/>
          </a:xfrm>
        </p:spPr>
        <p:txBody>
          <a:bodyPr>
            <a:normAutofit/>
          </a:bodyPr>
          <a:lstStyle/>
          <a:p>
            <a:pPr marL="342900" indent="-342900">
              <a:buClr>
                <a:schemeClr val="accent1">
                  <a:lumMod val="75000"/>
                </a:schemeClr>
              </a:buClr>
              <a:buFont typeface="Arial" panose="020B0604020202020204" pitchFamily="34" charset="0"/>
              <a:buChar char="•"/>
            </a:pPr>
            <a:r>
              <a:rPr lang="en-US" dirty="0"/>
              <a:t>Describe the importance of a complex nutrition protocol and its impact on clinical quality outcomes, including morbidity, mortality and readmissions</a:t>
            </a:r>
          </a:p>
          <a:p>
            <a:pPr marL="342900" indent="-342900">
              <a:buClr>
                <a:schemeClr val="accent1">
                  <a:lumMod val="75000"/>
                </a:schemeClr>
              </a:buClr>
              <a:buFont typeface="Arial" panose="020B0604020202020204" pitchFamily="34" charset="0"/>
              <a:buChar char="•"/>
            </a:pPr>
            <a:endParaRPr lang="en-US" dirty="0"/>
          </a:p>
          <a:p>
            <a:pPr marL="342900" indent="-342900">
              <a:buClr>
                <a:schemeClr val="accent1">
                  <a:lumMod val="75000"/>
                </a:schemeClr>
              </a:buClr>
              <a:buFont typeface="Arial" panose="020B0604020202020204" pitchFamily="34" charset="0"/>
              <a:buChar char="•"/>
            </a:pPr>
            <a:r>
              <a:rPr lang="en-US" dirty="0"/>
              <a:t>Recall a process to implement, monitor and evaluate the effectiveness of a comprehensive malnutrition program</a:t>
            </a:r>
          </a:p>
          <a:p>
            <a:pPr marL="342900" indent="-342900">
              <a:buClr>
                <a:schemeClr val="accent1">
                  <a:lumMod val="75000"/>
                </a:schemeClr>
              </a:buClr>
              <a:buFont typeface="Arial" panose="020B0604020202020204" pitchFamily="34" charset="0"/>
              <a:buChar char="•"/>
            </a:pPr>
            <a:endParaRPr lang="en-US" dirty="0"/>
          </a:p>
          <a:p>
            <a:pPr marL="342900" indent="-342900">
              <a:buClr>
                <a:schemeClr val="accent1">
                  <a:lumMod val="75000"/>
                </a:schemeClr>
              </a:buClr>
              <a:buFont typeface="Arial" panose="020B0604020202020204" pitchFamily="34" charset="0"/>
              <a:buChar char="•"/>
            </a:pPr>
            <a:r>
              <a:rPr lang="en-US" dirty="0"/>
              <a:t>Explain how to lead an interdisciplinary team to promote best practices and implement strategies used to improve data collection and enhance reimbursement</a:t>
            </a:r>
          </a:p>
          <a:p>
            <a:pPr>
              <a:buClr>
                <a:schemeClr val="accent1">
                  <a:lumMod val="75000"/>
                </a:schemeClr>
              </a:buClr>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Text Placeholder 4">
            <a:extLst>
              <a:ext uri="{FF2B5EF4-FFF2-40B4-BE49-F238E27FC236}">
                <a16:creationId xmlns="" xmlns:a16="http://schemas.microsoft.com/office/drawing/2014/main" id="{E9D8CB13-C5A9-434C-8A4B-380876BA502C}"/>
              </a:ext>
            </a:extLst>
          </p:cNvPr>
          <p:cNvSpPr>
            <a:spLocks noGrp="1"/>
          </p:cNvSpPr>
          <p:nvPr>
            <p:ph type="body" sz="quarter" idx="13"/>
          </p:nvPr>
        </p:nvSpPr>
        <p:spPr>
          <a:xfrm>
            <a:off x="457200" y="1541418"/>
            <a:ext cx="7543800" cy="402336"/>
          </a:xfrm>
        </p:spPr>
        <p:txBody>
          <a:bodyPr/>
          <a:lstStyle/>
          <a:p>
            <a:r>
              <a:rPr lang="en-US" sz="2000" dirty="0">
                <a:solidFill>
                  <a:schemeClr val="tx1"/>
                </a:solidFill>
              </a:rPr>
              <a:t>At the end of this session, the attendee will be able to: </a:t>
            </a:r>
          </a:p>
        </p:txBody>
      </p:sp>
    </p:spTree>
    <p:extLst>
      <p:ext uri="{BB962C8B-B14F-4D97-AF65-F5344CB8AC3E}">
        <p14:creationId xmlns:p14="http://schemas.microsoft.com/office/powerpoint/2010/main" val="396461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67657DD-A879-EB4E-A369-01158E0DA9EA}"/>
              </a:ext>
            </a:extLst>
          </p:cNvPr>
          <p:cNvSpPr>
            <a:spLocks noGrp="1"/>
          </p:cNvSpPr>
          <p:nvPr>
            <p:ph type="title"/>
          </p:nvPr>
        </p:nvSpPr>
        <p:spPr>
          <a:xfrm>
            <a:off x="457200" y="356616"/>
            <a:ext cx="7543800" cy="402336"/>
          </a:xfrm>
        </p:spPr>
        <p:txBody>
          <a:bodyPr/>
          <a:lstStyle/>
          <a:p>
            <a:r>
              <a:rPr lang="en-US" sz="2400" dirty="0"/>
              <a:t>Nursing Protocol for Nutrition Intervention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
        <p:nvSpPr>
          <p:cNvPr id="5" name="Text Placeholder 4">
            <a:extLst>
              <a:ext uri="{FF2B5EF4-FFF2-40B4-BE49-F238E27FC236}">
                <a16:creationId xmlns="" xmlns:a16="http://schemas.microsoft.com/office/drawing/2014/main" id="{1322D6A2-05E4-0847-9ECE-37E5E142DCD7}"/>
              </a:ext>
            </a:extLst>
          </p:cNvPr>
          <p:cNvSpPr>
            <a:spLocks noGrp="1"/>
          </p:cNvSpPr>
          <p:nvPr>
            <p:ph type="body" sz="quarter" idx="13"/>
          </p:nvPr>
        </p:nvSpPr>
        <p:spPr>
          <a:xfrm>
            <a:off x="800100" y="-1588008"/>
            <a:ext cx="7543800" cy="402336"/>
          </a:xfrm>
        </p:spPr>
        <p:txBody>
          <a:bodyPr/>
          <a:lstStyle/>
          <a:p>
            <a:endParaRPr lang="en-US" dirty="0"/>
          </a:p>
        </p:txBody>
      </p:sp>
      <p:sp>
        <p:nvSpPr>
          <p:cNvPr id="14" name="Flowchart: Process 13"/>
          <p:cNvSpPr/>
          <p:nvPr/>
        </p:nvSpPr>
        <p:spPr>
          <a:xfrm>
            <a:off x="247651" y="2720131"/>
            <a:ext cx="3486150" cy="9715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If no risk identified by a score of 2 or greater, no supplement is ordered</a:t>
            </a:r>
            <a:endParaRPr lang="en-US" sz="1600" dirty="0">
              <a:effectLst/>
              <a:ea typeface="Calibri" panose="020F0502020204030204" pitchFamily="34" charset="0"/>
              <a:cs typeface="Times New Roman" panose="02020603050405020304" pitchFamily="18" charset="0"/>
            </a:endParaRPr>
          </a:p>
        </p:txBody>
      </p:sp>
      <p:sp>
        <p:nvSpPr>
          <p:cNvPr id="15" name="Rectangle 14"/>
          <p:cNvSpPr/>
          <p:nvPr/>
        </p:nvSpPr>
        <p:spPr>
          <a:xfrm>
            <a:off x="2286000" y="1300908"/>
            <a:ext cx="4572000" cy="920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Patients are screened within 24 hours of admission for malnutrition risk using the Malnutrition Screening Tool</a:t>
            </a:r>
            <a:endParaRPr lang="en-US" sz="1600" dirty="0">
              <a:effectLst/>
              <a:ea typeface="Calibri" panose="020F0502020204030204" pitchFamily="34" charset="0"/>
              <a:cs typeface="Times New Roman" panose="02020603050405020304" pitchFamily="18" charset="0"/>
            </a:endParaRPr>
          </a:p>
        </p:txBody>
      </p:sp>
      <p:sp>
        <p:nvSpPr>
          <p:cNvPr id="16" name="Rectangle 15"/>
          <p:cNvSpPr/>
          <p:nvPr/>
        </p:nvSpPr>
        <p:spPr>
          <a:xfrm>
            <a:off x="457200" y="4452710"/>
            <a:ext cx="23050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Stop</a:t>
            </a:r>
          </a:p>
        </p:txBody>
      </p:sp>
      <p:sp>
        <p:nvSpPr>
          <p:cNvPr id="17" name="Rectangle 16"/>
          <p:cNvSpPr/>
          <p:nvPr/>
        </p:nvSpPr>
        <p:spPr>
          <a:xfrm>
            <a:off x="4876800" y="2443227"/>
            <a:ext cx="4267200" cy="112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If the MST identifies a patient at risk for malnutrition by a score of </a:t>
            </a:r>
            <a:r>
              <a:rPr lang="en-US" sz="1400" u="sng" dirty="0">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2, consult to Registered Dietitian is </a:t>
            </a:r>
            <a:r>
              <a:rPr lang="en-US" sz="1400" dirty="0">
                <a:effectLst/>
                <a:ea typeface="Calibri" panose="020F0502020204030204" pitchFamily="34" charset="0"/>
                <a:cs typeface="Times New Roman" panose="02020603050405020304" pitchFamily="18" charset="0"/>
              </a:rPr>
              <a:t>generated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and RN initiates Oral Nutrition Supplement based on the Oral Supplement Algorithm</a:t>
            </a:r>
            <a:endParaRPr lang="en-US" sz="14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p>
        </p:txBody>
      </p:sp>
      <p:sp>
        <p:nvSpPr>
          <p:cNvPr id="18" name="Rectangle 17"/>
          <p:cNvSpPr/>
          <p:nvPr/>
        </p:nvSpPr>
        <p:spPr>
          <a:xfrm>
            <a:off x="5562600" y="3785705"/>
            <a:ext cx="3156488"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Oral nutrition supplement provided 2 x a day (does not require a physician or provider order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p>
        </p:txBody>
      </p:sp>
      <p:sp>
        <p:nvSpPr>
          <p:cNvPr id="21" name="Rectangle 20"/>
          <p:cNvSpPr/>
          <p:nvPr/>
        </p:nvSpPr>
        <p:spPr>
          <a:xfrm>
            <a:off x="5562600" y="4835479"/>
            <a:ext cx="3124200" cy="652003"/>
          </a:xfrm>
          <a:prstGeom prst="rect">
            <a:avLst/>
          </a:prstGeom>
          <a:solidFill>
            <a:schemeClr val="accent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6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RD completes assessment per policy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4343400" y="5708887"/>
            <a:ext cx="3657600" cy="985437"/>
          </a:xfrm>
          <a:prstGeom prst="rect">
            <a:avLst/>
          </a:prstGeom>
          <a:solidFill>
            <a:schemeClr val="accent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4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Decisions for supplement changes and other nutrition interventions made by the RD during 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2590800" y="2221822"/>
            <a:ext cx="0" cy="4983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990726" y="3691681"/>
            <a:ext cx="0" cy="761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242588" y="2221822"/>
            <a:ext cx="0" cy="276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7" idx="2"/>
          </p:cNvCxnSpPr>
          <p:nvPr/>
        </p:nvCxnSpPr>
        <p:spPr>
          <a:xfrm>
            <a:off x="7010400" y="3564301"/>
            <a:ext cx="0" cy="221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239000" y="4633430"/>
            <a:ext cx="29706" cy="202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705600" y="5487482"/>
            <a:ext cx="0" cy="221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01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Malnutrition Screening Tool (MST)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1600200" y="1261681"/>
            <a:ext cx="5715000" cy="2528888"/>
          </a:xfrm>
          <a:prstGeom prst="rect">
            <a:avLst/>
          </a:prstGeom>
        </p:spPr>
      </p:pic>
      <p:pic>
        <p:nvPicPr>
          <p:cNvPr id="6" name="Picture 5"/>
          <p:cNvPicPr>
            <a:picLocks noChangeAspect="1"/>
          </p:cNvPicPr>
          <p:nvPr/>
        </p:nvPicPr>
        <p:blipFill>
          <a:blip r:embed="rId3"/>
          <a:stretch>
            <a:fillRect/>
          </a:stretch>
        </p:blipFill>
        <p:spPr>
          <a:xfrm>
            <a:off x="1671430" y="3790569"/>
            <a:ext cx="5848350" cy="2619375"/>
          </a:xfrm>
          <a:prstGeom prst="rect">
            <a:avLst/>
          </a:prstGeom>
        </p:spPr>
      </p:pic>
    </p:spTree>
    <p:extLst>
      <p:ext uri="{BB962C8B-B14F-4D97-AF65-F5344CB8AC3E}">
        <p14:creationId xmlns:p14="http://schemas.microsoft.com/office/powerpoint/2010/main" val="117611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Admission History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a:p>
        </p:txBody>
      </p:sp>
      <p:sp>
        <p:nvSpPr>
          <p:cNvPr id="7" name="TextBox 6"/>
          <p:cNvSpPr txBox="1"/>
          <p:nvPr/>
        </p:nvSpPr>
        <p:spPr>
          <a:xfrm>
            <a:off x="134252" y="1803737"/>
            <a:ext cx="2075548" cy="4093428"/>
          </a:xfrm>
          <a:prstGeom prst="rect">
            <a:avLst/>
          </a:prstGeom>
          <a:noFill/>
        </p:spPr>
        <p:txBody>
          <a:bodyPr wrap="square" rtlCol="0">
            <a:spAutoFit/>
          </a:bodyPr>
          <a:lstStyle/>
          <a:p>
            <a:r>
              <a:rPr lang="en-US" sz="2000" b="1" dirty="0"/>
              <a:t>Actions:</a:t>
            </a:r>
          </a:p>
          <a:p>
            <a:pPr marL="457200" indent="-457200">
              <a:buAutoNum type="arabicParenR"/>
            </a:pPr>
            <a:r>
              <a:rPr lang="en-US" sz="2000" dirty="0"/>
              <a:t>RN opens Admission History in Cerner to initiate malnutrition screening. </a:t>
            </a:r>
          </a:p>
          <a:p>
            <a:pPr marL="457200" indent="-457200">
              <a:buAutoNum type="arabicParenR"/>
            </a:pPr>
            <a:r>
              <a:rPr lang="en-US" sz="2000" dirty="0"/>
              <a:t>RN screens patient for nutrition risk utilizing the MST</a:t>
            </a:r>
            <a:r>
              <a:rPr lang="en-US" dirty="0"/>
              <a:t>.</a:t>
            </a:r>
          </a:p>
        </p:txBody>
      </p:sp>
      <p:pic>
        <p:nvPicPr>
          <p:cNvPr id="614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6781800" cy="519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0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Oral Nutrition Supplement (ONS) Decision Tree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4" name="Picture 3"/>
          <p:cNvPicPr>
            <a:picLocks noChangeAspect="1"/>
          </p:cNvPicPr>
          <p:nvPr/>
        </p:nvPicPr>
        <p:blipFill>
          <a:blip r:embed="rId2"/>
          <a:stretch>
            <a:fillRect/>
          </a:stretch>
        </p:blipFill>
        <p:spPr>
          <a:xfrm>
            <a:off x="2514600" y="1355950"/>
            <a:ext cx="4724400" cy="5502050"/>
          </a:xfrm>
          <a:prstGeom prst="rect">
            <a:avLst/>
          </a:prstGeom>
        </p:spPr>
      </p:pic>
    </p:spTree>
    <p:extLst>
      <p:ext uri="{BB962C8B-B14F-4D97-AF65-F5344CB8AC3E}">
        <p14:creationId xmlns:p14="http://schemas.microsoft.com/office/powerpoint/2010/main" val="178054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Recognize &amp; Identify Risk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028" name="Picture 4" descr="https://www.uc.edu/content/dam/uc/hr/bewelluc/finalgraphics/6424_AssetHealth%20_ink_ste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956" y="1552575"/>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829842"/>
            <a:ext cx="3209756" cy="132343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Actions:</a:t>
            </a:r>
          </a:p>
          <a:p>
            <a:r>
              <a:rPr lang="en-US" sz="2000" dirty="0">
                <a:latin typeface="Calibri" panose="020F0502020204030204" pitchFamily="34" charset="0"/>
                <a:cs typeface="Calibri" panose="020F0502020204030204" pitchFamily="34" charset="0"/>
              </a:rPr>
              <a:t>Respond to Task to Follow Oral Supplement  Algorithm (Decision Tree)</a:t>
            </a:r>
          </a:p>
        </p:txBody>
      </p:sp>
      <p:pic>
        <p:nvPicPr>
          <p:cNvPr id="7170" name="Picture 2"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81" y="4572000"/>
            <a:ext cx="8547315" cy="3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81" y="5105400"/>
            <a:ext cx="8547315" cy="59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9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normAutofit/>
          </a:bodyPr>
          <a:lstStyle/>
          <a:p>
            <a:r>
              <a:rPr lang="en-US" dirty="0"/>
              <a:t>Implement Early Nutrition Intervention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3" name="TextBox 2"/>
          <p:cNvSpPr txBox="1"/>
          <p:nvPr/>
        </p:nvSpPr>
        <p:spPr>
          <a:xfrm>
            <a:off x="228600" y="2828134"/>
            <a:ext cx="2438400" cy="1015663"/>
          </a:xfrm>
          <a:prstGeom prst="rect">
            <a:avLst/>
          </a:prstGeom>
          <a:noFill/>
        </p:spPr>
        <p:txBody>
          <a:bodyPr wrap="square" rtlCol="0">
            <a:spAutoFit/>
          </a:bodyPr>
          <a:lstStyle/>
          <a:p>
            <a:r>
              <a:rPr lang="en-US" sz="2000" b="1" dirty="0"/>
              <a:t>Actions:</a:t>
            </a:r>
          </a:p>
          <a:p>
            <a:r>
              <a:rPr lang="en-US" sz="2000" dirty="0"/>
              <a:t>Respond to Order Supplement </a:t>
            </a:r>
          </a:p>
        </p:txBody>
      </p:sp>
      <p:pic>
        <p:nvPicPr>
          <p:cNvPr id="15" name="Picture 14" descr="Image result for step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56" y="1543968"/>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6" descr="image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43968"/>
            <a:ext cx="4567237" cy="484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10"/>
          <p:cNvSpPr/>
          <p:nvPr/>
        </p:nvSpPr>
        <p:spPr>
          <a:xfrm>
            <a:off x="5726138" y="4495800"/>
            <a:ext cx="1524000" cy="778764"/>
          </a:xfrm>
          <a:prstGeom prst="leftArrow">
            <a:avLst>
              <a:gd name="adj1" fmla="val 50000"/>
              <a:gd name="adj2" fmla="val 398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Order Supplement</a:t>
            </a:r>
          </a:p>
        </p:txBody>
      </p:sp>
    </p:spTree>
    <p:extLst>
      <p:ext uri="{BB962C8B-B14F-4D97-AF65-F5344CB8AC3E}">
        <p14:creationId xmlns:p14="http://schemas.microsoft.com/office/powerpoint/2010/main" val="345626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638" y="5712742"/>
            <a:ext cx="8839200" cy="830975"/>
          </a:xfrm>
          <a:prstGeom prst="rect">
            <a:avLst/>
          </a:prstGeom>
        </p:spPr>
        <p:txBody>
          <a:bodyPr wrap="square" lIns="91418" tIns="45709" rIns="91418" bIns="45709">
            <a:spAutoFit/>
          </a:bodyPr>
          <a:lstStyle/>
          <a:p>
            <a:pPr marL="342820" indent="-342820">
              <a:buFont typeface="Arial" panose="020B0604020202020204" pitchFamily="34" charset="0"/>
              <a:buChar char="•"/>
            </a:pPr>
            <a:endParaRPr lang="en-US" sz="2400" dirty="0"/>
          </a:p>
          <a:p>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sp>
        <p:nvSpPr>
          <p:cNvPr id="17" name="Title 2">
            <a:extLst>
              <a:ext uri="{FF2B5EF4-FFF2-40B4-BE49-F238E27FC236}">
                <a16:creationId xmlns="" xmlns:a16="http://schemas.microsoft.com/office/drawing/2014/main" id="{7824EDF0-86A8-F54D-89AA-0214FB8622BC}"/>
              </a:ext>
            </a:extLst>
          </p:cNvPr>
          <p:cNvSpPr>
            <a:spLocks noGrp="1"/>
          </p:cNvSpPr>
          <p:nvPr>
            <p:ph type="title"/>
          </p:nvPr>
        </p:nvSpPr>
        <p:spPr>
          <a:xfrm>
            <a:off x="457200" y="356616"/>
            <a:ext cx="7543800" cy="402336"/>
          </a:xfrm>
        </p:spPr>
        <p:txBody>
          <a:bodyPr>
            <a:normAutofit/>
          </a:bodyPr>
          <a:lstStyle/>
          <a:p>
            <a:r>
              <a:rPr lang="en-US" dirty="0"/>
              <a:t>Implement Early Nutrition Intervention 	</a:t>
            </a:r>
          </a:p>
        </p:txBody>
      </p:sp>
      <p:sp>
        <p:nvSpPr>
          <p:cNvPr id="18" name="TextBox 17">
            <a:extLst>
              <a:ext uri="{FF2B5EF4-FFF2-40B4-BE49-F238E27FC236}">
                <a16:creationId xmlns="" xmlns:a16="http://schemas.microsoft.com/office/drawing/2014/main" id="{BC0FFD8F-01FD-AC4A-B56F-7DB62DB02F5D}"/>
              </a:ext>
            </a:extLst>
          </p:cNvPr>
          <p:cNvSpPr txBox="1"/>
          <p:nvPr/>
        </p:nvSpPr>
        <p:spPr>
          <a:xfrm>
            <a:off x="228600" y="2828134"/>
            <a:ext cx="1552406" cy="2862322"/>
          </a:xfrm>
          <a:prstGeom prst="rect">
            <a:avLst/>
          </a:prstGeom>
          <a:noFill/>
        </p:spPr>
        <p:txBody>
          <a:bodyPr wrap="square" rtlCol="0">
            <a:spAutoFit/>
          </a:bodyPr>
          <a:lstStyle/>
          <a:p>
            <a:r>
              <a:rPr lang="en-US" sz="2000" b="1" dirty="0"/>
              <a:t>Actions:</a:t>
            </a:r>
          </a:p>
          <a:p>
            <a:r>
              <a:rPr lang="en-US" sz="2000" dirty="0"/>
              <a:t>1. Order Oral Nutrition Supplement  based on Reference Text and diet order</a:t>
            </a:r>
          </a:p>
          <a:p>
            <a:r>
              <a:rPr lang="en-US" sz="2000" dirty="0"/>
              <a:t> </a:t>
            </a:r>
          </a:p>
        </p:txBody>
      </p:sp>
      <p:pic>
        <p:nvPicPr>
          <p:cNvPr id="19" name="Picture 18" descr="Image result for step 2">
            <a:hlinkClick r:id="rId3"/>
            <a:extLst>
              <a:ext uri="{FF2B5EF4-FFF2-40B4-BE49-F238E27FC236}">
                <a16:creationId xmlns="" xmlns:a16="http://schemas.microsoft.com/office/drawing/2014/main" id="{1C058D8A-34A8-AD41-A059-4B10B2E5D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56" y="1543968"/>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972471" y="1573327"/>
            <a:ext cx="6371429" cy="5038095"/>
          </a:xfrm>
          <a:prstGeom prst="rect">
            <a:avLst/>
          </a:prstGeom>
        </p:spPr>
      </p:pic>
    </p:spTree>
    <p:extLst>
      <p:ext uri="{BB962C8B-B14F-4D97-AF65-F5344CB8AC3E}">
        <p14:creationId xmlns:p14="http://schemas.microsoft.com/office/powerpoint/2010/main" val="2773740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638" y="5712742"/>
            <a:ext cx="8839200" cy="830975"/>
          </a:xfrm>
          <a:prstGeom prst="rect">
            <a:avLst/>
          </a:prstGeom>
        </p:spPr>
        <p:txBody>
          <a:bodyPr wrap="square" lIns="91418" tIns="45709" rIns="91418" bIns="45709">
            <a:spAutoFit/>
          </a:bodyPr>
          <a:lstStyle/>
          <a:p>
            <a:pPr marL="342820" indent="-342820">
              <a:buFont typeface="Arial" panose="020B0604020202020204" pitchFamily="34" charset="0"/>
              <a:buChar char="•"/>
            </a:pPr>
            <a:endParaRPr lang="en-US" sz="2400" dirty="0"/>
          </a:p>
          <a:p>
            <a:endParaRPr lang="en-US" sz="2400" dirty="0"/>
          </a:p>
        </p:txBody>
      </p:sp>
      <p:sp>
        <p:nvSpPr>
          <p:cNvPr id="6" name="Title 2"/>
          <p:cNvSpPr>
            <a:spLocks noGrp="1"/>
          </p:cNvSpPr>
          <p:nvPr>
            <p:ph type="title"/>
          </p:nvPr>
        </p:nvSpPr>
        <p:spPr/>
        <p:txBody>
          <a:bodyPr>
            <a:normAutofit/>
          </a:bodyPr>
          <a:lstStyle/>
          <a:p>
            <a:r>
              <a:rPr lang="en-US" dirty="0"/>
              <a:t>Implement Early Nutrition Intervention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7" name="Picture 6" descr="Image result for step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56" y="1338072"/>
            <a:ext cx="1066800" cy="10241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1" y="2362200"/>
            <a:ext cx="8458200" cy="4478127"/>
          </a:xfrm>
          <a:prstGeom prst="rect">
            <a:avLst/>
          </a:prstGeom>
        </p:spPr>
        <p:txBody>
          <a:bodyPr wrap="square" lIns="91418" tIns="45709" rIns="91418" bIns="45709">
            <a:spAutoFit/>
          </a:bodyPr>
          <a:lstStyle/>
          <a:p>
            <a:r>
              <a:rPr lang="en-US" sz="1900" b="1" dirty="0"/>
              <a:t>Actions:</a:t>
            </a:r>
            <a:endParaRPr lang="en-US" sz="1900" dirty="0"/>
          </a:p>
          <a:p>
            <a:pPr lvl="0"/>
            <a:r>
              <a:rPr lang="en-US" sz="1900" b="1" dirty="0"/>
              <a:t>RN </a:t>
            </a:r>
            <a:r>
              <a:rPr lang="en-US" sz="1900" dirty="0"/>
              <a:t>is tasked to order ONS order upon completion of RN screening</a:t>
            </a:r>
          </a:p>
          <a:p>
            <a:pPr lvl="1"/>
            <a:r>
              <a:rPr lang="en-US" sz="1900" dirty="0"/>
              <a:t>ONS order is based on diet ordered per Protocol</a:t>
            </a:r>
          </a:p>
          <a:p>
            <a:pPr lvl="0"/>
            <a:r>
              <a:rPr lang="en-US" sz="1900" dirty="0"/>
              <a:t>Cerner auto generates consult to Dietitian</a:t>
            </a:r>
          </a:p>
          <a:p>
            <a:pPr lvl="0"/>
            <a:r>
              <a:rPr lang="en-US" sz="1900" b="1" dirty="0"/>
              <a:t>Dietitian</a:t>
            </a:r>
            <a:r>
              <a:rPr lang="en-US" sz="1900" dirty="0"/>
              <a:t> initiates nutrition care process</a:t>
            </a:r>
          </a:p>
          <a:p>
            <a:pPr lvl="1"/>
            <a:r>
              <a:rPr lang="en-US" sz="1900" dirty="0"/>
              <a:t>Completes a nutrition assessment </a:t>
            </a:r>
          </a:p>
          <a:p>
            <a:pPr lvl="1"/>
            <a:r>
              <a:rPr lang="en-US" sz="1900" dirty="0"/>
              <a:t>Recommends nutrition interventions </a:t>
            </a:r>
          </a:p>
          <a:p>
            <a:pPr lvl="1"/>
            <a:r>
              <a:rPr lang="en-US" sz="1900" dirty="0"/>
              <a:t>Plans for nutrition monitoring and evaluation</a:t>
            </a:r>
          </a:p>
          <a:p>
            <a:pPr lvl="1"/>
            <a:r>
              <a:rPr lang="en-US" sz="1900" dirty="0"/>
              <a:t>Addresses need for ONS post discharge </a:t>
            </a:r>
          </a:p>
          <a:p>
            <a:pPr lvl="1"/>
            <a:r>
              <a:rPr lang="en-US" sz="1900" dirty="0"/>
              <a:t>Patient education handout/teaching completed and discharge instructions shared with nurse and added to EMR</a:t>
            </a:r>
          </a:p>
          <a:p>
            <a:pPr lvl="0"/>
            <a:r>
              <a:rPr lang="en-US" sz="1900" b="1" dirty="0"/>
              <a:t>Dietitian and Nurse </a:t>
            </a:r>
            <a:r>
              <a:rPr lang="en-US" sz="1900" dirty="0"/>
              <a:t>monitor and re-evaluate patient</a:t>
            </a:r>
          </a:p>
          <a:p>
            <a:pPr lvl="0"/>
            <a:r>
              <a:rPr lang="en-US" sz="1900" b="1" dirty="0"/>
              <a:t>Dietitian </a:t>
            </a:r>
            <a:r>
              <a:rPr lang="en-US" sz="1900" dirty="0"/>
              <a:t>provides ONS coupons pre-discharge</a:t>
            </a:r>
          </a:p>
          <a:p>
            <a:pPr lvl="0"/>
            <a:r>
              <a:rPr lang="en-US" sz="1900" dirty="0"/>
              <a:t>Discharge information printed and given to patient upon discharge</a:t>
            </a:r>
          </a:p>
          <a:p>
            <a:pPr lvl="0"/>
            <a:endParaRPr lang="en-US" sz="1900" dirty="0"/>
          </a:p>
        </p:txBody>
      </p:sp>
    </p:spTree>
    <p:extLst>
      <p:ext uri="{BB962C8B-B14F-4D97-AF65-F5344CB8AC3E}">
        <p14:creationId xmlns:p14="http://schemas.microsoft.com/office/powerpoint/2010/main" val="141142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 Discharge Plan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dirty="0"/>
          </a:p>
        </p:txBody>
      </p:sp>
      <p:pic>
        <p:nvPicPr>
          <p:cNvPr id="6" name="Picture 8" descr="C:\Users\TAMOUPX\AppData\Local\Temp\SNAGHTML188a4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94631"/>
            <a:ext cx="1151405" cy="1143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671191"/>
            <a:ext cx="2387472" cy="2031325"/>
          </a:xfrm>
          <a:prstGeom prst="rect">
            <a:avLst/>
          </a:prstGeom>
          <a:noFill/>
        </p:spPr>
        <p:txBody>
          <a:bodyPr wrap="square" rtlCol="0">
            <a:spAutoFit/>
          </a:bodyPr>
          <a:lstStyle/>
          <a:p>
            <a:r>
              <a:rPr lang="en-US" b="1" dirty="0"/>
              <a:t>Actions </a:t>
            </a:r>
          </a:p>
          <a:p>
            <a:r>
              <a:rPr lang="en-US" dirty="0"/>
              <a:t>1. Dietitian selects Discharge Summary and Patient Education</a:t>
            </a:r>
          </a:p>
          <a:p>
            <a:r>
              <a:rPr lang="en-US" dirty="0"/>
              <a:t>2. Add Oral Supplement, Adult to document</a:t>
            </a:r>
          </a:p>
        </p:txBody>
      </p:sp>
      <p:pic>
        <p:nvPicPr>
          <p:cNvPr id="9" name="Picture 8"/>
          <p:cNvPicPr/>
          <p:nvPr/>
        </p:nvPicPr>
        <p:blipFill>
          <a:blip r:embed="rId4"/>
          <a:stretch>
            <a:fillRect/>
          </a:stretch>
        </p:blipFill>
        <p:spPr>
          <a:xfrm>
            <a:off x="2692272" y="1815164"/>
            <a:ext cx="5537328" cy="2066464"/>
          </a:xfrm>
          <a:prstGeom prst="rect">
            <a:avLst/>
          </a:prstGeom>
        </p:spPr>
      </p:pic>
      <p:pic>
        <p:nvPicPr>
          <p:cNvPr id="10" name="Picture 9"/>
          <p:cNvPicPr/>
          <p:nvPr/>
        </p:nvPicPr>
        <p:blipFill>
          <a:blip r:embed="rId5"/>
          <a:stretch>
            <a:fillRect/>
          </a:stretch>
        </p:blipFill>
        <p:spPr>
          <a:xfrm>
            <a:off x="367658" y="4737655"/>
            <a:ext cx="7612747" cy="1846023"/>
          </a:xfrm>
          <a:prstGeom prst="rect">
            <a:avLst/>
          </a:prstGeom>
        </p:spPr>
      </p:pic>
    </p:spTree>
    <p:extLst>
      <p:ext uri="{BB962C8B-B14F-4D97-AF65-F5344CB8AC3E}">
        <p14:creationId xmlns:p14="http://schemas.microsoft.com/office/powerpoint/2010/main" val="56770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BED6A18-C97F-3847-9664-7201C5B54FDB}"/>
              </a:ext>
            </a:extLst>
          </p:cNvPr>
          <p:cNvSpPr>
            <a:spLocks noGrp="1"/>
          </p:cNvSpPr>
          <p:nvPr>
            <p:ph type="title"/>
          </p:nvPr>
        </p:nvSpPr>
        <p:spPr/>
        <p:txBody>
          <a:bodyPr/>
          <a:lstStyle/>
          <a:p>
            <a:r>
              <a:rPr lang="en-US" dirty="0"/>
              <a:t>Discharge Process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1" i="0" u="none" strike="noStrike" kern="1200" cap="none" spc="0" normalizeH="0" baseline="0" noProof="0" smtClean="0">
                <a:ln>
                  <a:noFill/>
                </a:ln>
                <a:solidFill>
                  <a:srgbClr val="53565A"/>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dirty="0">
              <a:ln>
                <a:noFill/>
              </a:ln>
              <a:solidFill>
                <a:srgbClr val="53565A"/>
              </a:solidFill>
              <a:effectLst/>
              <a:uLnTx/>
              <a:uFillTx/>
              <a:latin typeface="Calibri"/>
              <a:ea typeface="+mn-ea"/>
            </a:endParaRPr>
          </a:p>
        </p:txBody>
      </p:sp>
      <p:sp>
        <p:nvSpPr>
          <p:cNvPr id="5" name="Rectangle 4"/>
          <p:cNvSpPr/>
          <p:nvPr/>
        </p:nvSpPr>
        <p:spPr>
          <a:xfrm>
            <a:off x="1752600" y="1503817"/>
            <a:ext cx="548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Dietitian documents discharge supplement recommendations and instructions in the medical record, to be included in the printed discharge instructions</a:t>
            </a:r>
            <a:endParaRPr kumimoji="0" lang="en-US" sz="16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6" name="Rectangle 5"/>
          <p:cNvSpPr/>
          <p:nvPr/>
        </p:nvSpPr>
        <p:spPr>
          <a:xfrm>
            <a:off x="1752600" y="3499641"/>
            <a:ext cx="5486400" cy="1039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Physician completes discharge criteria, including instructions for continuation of oral supplement</a:t>
            </a:r>
            <a:endParaRPr kumimoji="0" lang="en-US" sz="16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7" name="Rectangle 6"/>
          <p:cNvSpPr/>
          <p:nvPr/>
        </p:nvSpPr>
        <p:spPr>
          <a:xfrm>
            <a:off x="1752600" y="5391680"/>
            <a:ext cx="5486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Physician completes discharge criteria, including instructions for continuation of oral supplement</a:t>
            </a:r>
            <a:endParaRPr kumimoji="0" lang="en-US" sz="16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cxnSp>
        <p:nvCxnSpPr>
          <p:cNvPr id="9" name="Straight Arrow Connector 8"/>
          <p:cNvCxnSpPr>
            <a:stCxn id="5" idx="2"/>
          </p:cNvCxnSpPr>
          <p:nvPr/>
        </p:nvCxnSpPr>
        <p:spPr>
          <a:xfrm>
            <a:off x="4495800" y="2646817"/>
            <a:ext cx="0" cy="705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495800" y="4600990"/>
            <a:ext cx="1" cy="7052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65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295400"/>
            <a:ext cx="1943100" cy="2230868"/>
          </a:xfrm>
          <a:prstGeom prst="rect">
            <a:avLst/>
          </a:prstGeom>
        </p:spPr>
      </p:pic>
      <p:sp>
        <p:nvSpPr>
          <p:cNvPr id="7" name="Slide Number Placeholder 3">
            <a:extLst>
              <a:ext uri="{FF2B5EF4-FFF2-40B4-BE49-F238E27FC236}">
                <a16:creationId xmlns="" xmlns:a16="http://schemas.microsoft.com/office/drawing/2014/main" id="{93555BCB-D19A-7040-AFAA-554B45174711}"/>
              </a:ext>
            </a:extLst>
          </p:cNvPr>
          <p:cNvSpPr txBox="1">
            <a:spLocks/>
          </p:cNvSpPr>
          <p:nvPr/>
        </p:nvSpPr>
        <p:spPr>
          <a:xfrm>
            <a:off x="8153400" y="6562344"/>
            <a:ext cx="685800" cy="228600"/>
          </a:xfrm>
          <a:prstGeom prst="rect">
            <a:avLst/>
          </a:prstGeom>
        </p:spPr>
        <p:txBody>
          <a:bodyPr vert="horz" lIns="0" tIns="0" rIns="0" bIns="0" rtlCol="0" anchor="t" anchorCtr="0"/>
          <a:lstStyle>
            <a:defPPr>
              <a:defRPr lang="en-US"/>
            </a:defPPr>
            <a:lvl1pPr marL="0" algn="r" defTabSz="914400" rtl="0" eaLnBrk="1" latinLnBrk="0" hangingPunct="1">
              <a:defRPr sz="1000" b="1" kern="1200">
                <a:solidFill>
                  <a:srgbClr val="53565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p>
        </p:txBody>
      </p:sp>
      <p:sp>
        <p:nvSpPr>
          <p:cNvPr id="2" name="Title 1"/>
          <p:cNvSpPr>
            <a:spLocks noGrp="1"/>
          </p:cNvSpPr>
          <p:nvPr>
            <p:ph type="title"/>
          </p:nvPr>
        </p:nvSpPr>
        <p:spPr>
          <a:xfrm>
            <a:off x="838200" y="3657600"/>
            <a:ext cx="7543800" cy="1164336"/>
          </a:xfrm>
        </p:spPr>
        <p:txBody>
          <a:bodyPr/>
          <a:lstStyle/>
          <a:p>
            <a:pPr algn="ctr"/>
            <a:r>
              <a:rPr lang="en-US" dirty="0"/>
              <a:t>Amanda Goldman</a:t>
            </a:r>
            <a:r>
              <a:rPr lang="en-US" b="0" dirty="0"/>
              <a:t>, MS, RD, LD, FAND</a:t>
            </a:r>
          </a:p>
        </p:txBody>
      </p:sp>
      <p:sp>
        <p:nvSpPr>
          <p:cNvPr id="3" name="Text Placeholder 2"/>
          <p:cNvSpPr>
            <a:spLocks noGrp="1"/>
          </p:cNvSpPr>
          <p:nvPr>
            <p:ph type="body" sz="quarter" idx="13"/>
          </p:nvPr>
        </p:nvSpPr>
        <p:spPr>
          <a:xfrm>
            <a:off x="838200" y="4032504"/>
            <a:ext cx="7543800" cy="1911096"/>
          </a:xfrm>
        </p:spPr>
        <p:txBody>
          <a:bodyPr>
            <a:noAutofit/>
          </a:bodyPr>
          <a:lstStyle/>
          <a:p>
            <a:pPr algn="ctr"/>
            <a:r>
              <a:rPr lang="en-US" dirty="0"/>
              <a:t>System Director, Quality &amp; Wellness</a:t>
            </a:r>
          </a:p>
          <a:p>
            <a:pPr algn="ctr"/>
            <a:r>
              <a:rPr lang="en-US" dirty="0"/>
              <a:t>CHI Food &amp; Nutrition Services</a:t>
            </a:r>
          </a:p>
          <a:p>
            <a:pPr algn="ctr"/>
            <a:r>
              <a:rPr lang="en-US" dirty="0"/>
              <a:t>Director, Diabetes &amp; Nutrition Care</a:t>
            </a:r>
          </a:p>
          <a:p>
            <a:pPr algn="ctr"/>
            <a:r>
              <a:rPr lang="en-US" dirty="0"/>
              <a:t>KentuckyOne Health</a:t>
            </a:r>
          </a:p>
          <a:p>
            <a:endParaRPr lang="en-US" dirty="0"/>
          </a:p>
        </p:txBody>
      </p:sp>
    </p:spTree>
    <p:extLst>
      <p:ext uri="{BB962C8B-B14F-4D97-AF65-F5344CB8AC3E}">
        <p14:creationId xmlns:p14="http://schemas.microsoft.com/office/powerpoint/2010/main" val="588928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TAMOUPX\AppData\Local\Temp\SNAGHTML188a4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295400"/>
            <a:ext cx="1151405"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p:txBody>
          <a:bodyPr>
            <a:normAutofit/>
          </a:bodyPr>
          <a:lstStyle/>
          <a:p>
            <a:r>
              <a:rPr lang="en-US" dirty="0"/>
              <a:t>Develop </a:t>
            </a:r>
            <a:r>
              <a:rPr lang="en-US"/>
              <a:t>Discharge Plan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
        <p:nvSpPr>
          <p:cNvPr id="7" name="Rectangle 6"/>
          <p:cNvSpPr/>
          <p:nvPr/>
        </p:nvSpPr>
        <p:spPr>
          <a:xfrm>
            <a:off x="1522880" y="1600200"/>
            <a:ext cx="6273641" cy="707886"/>
          </a:xfrm>
          <a:prstGeom prst="rect">
            <a:avLst/>
          </a:prstGeom>
        </p:spPr>
        <p:txBody>
          <a:bodyPr wrap="none">
            <a:spAutoFit/>
          </a:bodyPr>
          <a:lstStyle/>
          <a:p>
            <a:r>
              <a:rPr lang="en-US" sz="2000" b="1" dirty="0"/>
              <a:t>Actions:</a:t>
            </a:r>
          </a:p>
          <a:p>
            <a:r>
              <a:rPr lang="en-US" sz="2000" dirty="0"/>
              <a:t>Dietitian adds oral supplement recommendation and signs</a:t>
            </a:r>
          </a:p>
        </p:txBody>
      </p:sp>
      <p:pic>
        <p:nvPicPr>
          <p:cNvPr id="9" name="Picture 8"/>
          <p:cNvPicPr/>
          <p:nvPr/>
        </p:nvPicPr>
        <p:blipFill>
          <a:blip r:embed="rId4"/>
          <a:stretch>
            <a:fillRect/>
          </a:stretch>
        </p:blipFill>
        <p:spPr>
          <a:xfrm>
            <a:off x="381000" y="2590800"/>
            <a:ext cx="8077200" cy="4115728"/>
          </a:xfrm>
          <a:prstGeom prst="rect">
            <a:avLst/>
          </a:prstGeom>
        </p:spPr>
      </p:pic>
    </p:spTree>
    <p:extLst>
      <p:ext uri="{BB962C8B-B14F-4D97-AF65-F5344CB8AC3E}">
        <p14:creationId xmlns:p14="http://schemas.microsoft.com/office/powerpoint/2010/main" val="267920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 Discharge Plan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6" name="Picture 8" descr="C:\Users\TAMOUPX\AppData\Local\Temp\SNAGHTML188a4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33365"/>
            <a:ext cx="1151405" cy="1143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1443200"/>
            <a:ext cx="7086600" cy="969496"/>
          </a:xfrm>
          <a:prstGeom prst="rect">
            <a:avLst/>
          </a:prstGeom>
          <a:noFill/>
        </p:spPr>
        <p:txBody>
          <a:bodyPr wrap="square" rtlCol="0">
            <a:spAutoFit/>
          </a:bodyPr>
          <a:lstStyle/>
          <a:p>
            <a:r>
              <a:rPr lang="en-US" sz="1900" b="1" dirty="0"/>
              <a:t>Actions:</a:t>
            </a:r>
          </a:p>
          <a:p>
            <a:r>
              <a:rPr lang="en-US" sz="1900" dirty="0"/>
              <a:t>Oral Supplement, Adult Nutrition displays in the Patient Education component within the Discharge Summary/Depart process</a:t>
            </a:r>
          </a:p>
        </p:txBody>
      </p:sp>
      <p:pic>
        <p:nvPicPr>
          <p:cNvPr id="10" name="Picture 9"/>
          <p:cNvPicPr/>
          <p:nvPr/>
        </p:nvPicPr>
        <p:blipFill>
          <a:blip r:embed="rId4"/>
          <a:stretch>
            <a:fillRect/>
          </a:stretch>
        </p:blipFill>
        <p:spPr>
          <a:xfrm>
            <a:off x="304800" y="2581656"/>
            <a:ext cx="8534400" cy="3733800"/>
          </a:xfrm>
          <a:prstGeom prst="rect">
            <a:avLst/>
          </a:prstGeom>
        </p:spPr>
      </p:pic>
    </p:spTree>
    <p:extLst>
      <p:ext uri="{BB962C8B-B14F-4D97-AF65-F5344CB8AC3E}">
        <p14:creationId xmlns:p14="http://schemas.microsoft.com/office/powerpoint/2010/main" val="1752635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 Discharge Plan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6" name="Picture 8" descr="C:\Users\TAMOUPX\AppData\Local\Temp\SNAGHTML188a4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1071"/>
            <a:ext cx="1151405" cy="1143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028700"/>
            <a:ext cx="6062102" cy="1446528"/>
          </a:xfrm>
          <a:prstGeom prst="rect">
            <a:avLst/>
          </a:prstGeom>
        </p:spPr>
        <p:txBody>
          <a:bodyPr wrap="square" lIns="91418" tIns="45709" rIns="91418" bIns="45709">
            <a:spAutoFit/>
          </a:bodyPr>
          <a:lstStyle/>
          <a:p>
            <a:r>
              <a:rPr lang="en-US" sz="2400" b="1" dirty="0"/>
              <a:t>   </a:t>
            </a:r>
          </a:p>
          <a:p>
            <a:endParaRPr lang="en-US" sz="2400" b="1" dirty="0"/>
          </a:p>
          <a:p>
            <a:endParaRPr lang="en-US" sz="2000" dirty="0"/>
          </a:p>
          <a:p>
            <a:r>
              <a:rPr lang="en-US" sz="2000" b="1" dirty="0"/>
              <a:t>     </a:t>
            </a:r>
          </a:p>
        </p:txBody>
      </p:sp>
      <p:sp>
        <p:nvSpPr>
          <p:cNvPr id="5" name="TextBox 4"/>
          <p:cNvSpPr txBox="1"/>
          <p:nvPr/>
        </p:nvSpPr>
        <p:spPr>
          <a:xfrm>
            <a:off x="228600" y="2895600"/>
            <a:ext cx="2189136" cy="2554545"/>
          </a:xfrm>
          <a:prstGeom prst="rect">
            <a:avLst/>
          </a:prstGeom>
          <a:noFill/>
        </p:spPr>
        <p:txBody>
          <a:bodyPr wrap="square" rtlCol="0">
            <a:spAutoFit/>
          </a:bodyPr>
          <a:lstStyle/>
          <a:p>
            <a:r>
              <a:rPr lang="en-US" sz="2000" b="1" dirty="0"/>
              <a:t>Actions:</a:t>
            </a:r>
          </a:p>
          <a:p>
            <a:r>
              <a:rPr lang="en-US" sz="2000" dirty="0"/>
              <a:t>Leaflet auto displays in the Patient Education Materials section in printed discharge instructions</a:t>
            </a:r>
          </a:p>
        </p:txBody>
      </p:sp>
      <p:pic>
        <p:nvPicPr>
          <p:cNvPr id="10" name="Picture 9"/>
          <p:cNvPicPr/>
          <p:nvPr/>
        </p:nvPicPr>
        <p:blipFill>
          <a:blip r:embed="rId4"/>
          <a:stretch>
            <a:fillRect/>
          </a:stretch>
        </p:blipFill>
        <p:spPr>
          <a:xfrm>
            <a:off x="2209800" y="1751964"/>
            <a:ext cx="6650064" cy="4038600"/>
          </a:xfrm>
          <a:prstGeom prst="rect">
            <a:avLst/>
          </a:prstGeom>
        </p:spPr>
      </p:pic>
    </p:spTree>
    <p:extLst>
      <p:ext uri="{BB962C8B-B14F-4D97-AF65-F5344CB8AC3E}">
        <p14:creationId xmlns:p14="http://schemas.microsoft.com/office/powerpoint/2010/main" val="411405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 Discharge Plan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6" name="Picture 8" descr="C:\Users\TAMOUPX\AppData\Local\Temp\SNAGHTML188a4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22" y="1447800"/>
            <a:ext cx="1151405" cy="1143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 y="5334000"/>
            <a:ext cx="8039100" cy="1199752"/>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700" dirty="0">
                <a:ea typeface="Calibri" panose="020F0502020204030204" pitchFamily="34" charset="0"/>
                <a:cs typeface="Arial" panose="020B0604020202020204" pitchFamily="34" charset="0"/>
              </a:rPr>
              <a:t>Nurse and Dietitian provide patient education via Discharge Instruction information</a:t>
            </a:r>
          </a:p>
          <a:p>
            <a:pPr marL="342900" marR="0" lvl="0" indent="-342900">
              <a:lnSpc>
                <a:spcPct val="107000"/>
              </a:lnSpc>
              <a:spcBef>
                <a:spcPts val="0"/>
              </a:spcBef>
              <a:spcAft>
                <a:spcPts val="0"/>
              </a:spcAft>
              <a:buFont typeface="+mj-lt"/>
              <a:buAutoNum type="arabicPeriod"/>
            </a:pPr>
            <a:r>
              <a:rPr lang="en-US" sz="1700" dirty="0">
                <a:ea typeface="Calibri" panose="020F0502020204030204" pitchFamily="34" charset="0"/>
                <a:cs typeface="Arial" panose="020B0604020202020204" pitchFamily="34" charset="0"/>
              </a:rPr>
              <a:t>Handouts included in Discharge folder paperwork and used to reinforce importance of ONS post-discharge</a:t>
            </a:r>
          </a:p>
          <a:p>
            <a:pPr marL="342900" marR="0" lvl="0" indent="-342900">
              <a:lnSpc>
                <a:spcPct val="107000"/>
              </a:lnSpc>
              <a:spcBef>
                <a:spcPts val="0"/>
              </a:spcBef>
              <a:spcAft>
                <a:spcPts val="0"/>
              </a:spcAft>
              <a:buFont typeface="+mj-lt"/>
              <a:buAutoNum type="arabicPeriod"/>
            </a:pPr>
            <a:r>
              <a:rPr lang="en-US" sz="1700" dirty="0">
                <a:ea typeface="Calibri" panose="020F0502020204030204" pitchFamily="34" charset="0"/>
                <a:cs typeface="Arial" panose="020B0604020202020204" pitchFamily="34" charset="0"/>
              </a:rPr>
              <a:t>Dietitian provides ONS coupons and samples</a:t>
            </a:r>
          </a:p>
        </p:txBody>
      </p:sp>
      <p:pic>
        <p:nvPicPr>
          <p:cNvPr id="8" name="Picture 7"/>
          <p:cNvPicPr>
            <a:picLocks noChangeAspect="1"/>
          </p:cNvPicPr>
          <p:nvPr/>
        </p:nvPicPr>
        <p:blipFill>
          <a:blip r:embed="rId4"/>
          <a:stretch>
            <a:fillRect/>
          </a:stretch>
        </p:blipFill>
        <p:spPr>
          <a:xfrm>
            <a:off x="2819400" y="1493364"/>
            <a:ext cx="3352800" cy="3809999"/>
          </a:xfrm>
          <a:prstGeom prst="rect">
            <a:avLst/>
          </a:prstGeom>
        </p:spPr>
      </p:pic>
    </p:spTree>
    <p:extLst>
      <p:ext uri="{BB962C8B-B14F-4D97-AF65-F5344CB8AC3E}">
        <p14:creationId xmlns:p14="http://schemas.microsoft.com/office/powerpoint/2010/main" val="1538818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spcAft>
                <a:spcPts val="600"/>
              </a:spcAft>
            </a:pPr>
            <a:r>
              <a:rPr lang="en-US" sz="2200" dirty="0"/>
              <a:t>EHR report available to assist with auditing compliance of MST </a:t>
            </a:r>
            <a:r>
              <a:rPr lang="en-US" sz="2200" u="sng" dirty="0"/>
              <a:t>&gt;</a:t>
            </a:r>
            <a:r>
              <a:rPr lang="en-US" sz="2200" dirty="0"/>
              <a:t>2 patients and ordering ONS includes:</a:t>
            </a:r>
          </a:p>
          <a:p>
            <a:pPr lvl="1">
              <a:spcAft>
                <a:spcPts val="600"/>
              </a:spcAft>
              <a:buClr>
                <a:schemeClr val="accent1">
                  <a:lumMod val="75000"/>
                </a:schemeClr>
              </a:buClr>
            </a:pPr>
            <a:r>
              <a:rPr lang="en-US" sz="1800" dirty="0"/>
              <a:t>Admitted patients during the Date Range entered with a MST Score of two or greater   </a:t>
            </a:r>
          </a:p>
          <a:p>
            <a:pPr lvl="1">
              <a:spcAft>
                <a:spcPts val="600"/>
              </a:spcAft>
              <a:buClr>
                <a:schemeClr val="accent1">
                  <a:lumMod val="75000"/>
                </a:schemeClr>
              </a:buClr>
            </a:pPr>
            <a:r>
              <a:rPr lang="en-US" sz="1800" dirty="0"/>
              <a:t>MST score and MST score date &amp; time documented</a:t>
            </a:r>
          </a:p>
          <a:p>
            <a:pPr lvl="1">
              <a:spcAft>
                <a:spcPts val="600"/>
              </a:spcAft>
              <a:buClr>
                <a:schemeClr val="accent1">
                  <a:lumMod val="75000"/>
                </a:schemeClr>
              </a:buClr>
            </a:pPr>
            <a:r>
              <a:rPr lang="en-US" sz="1800" dirty="0"/>
              <a:t>Oral supplement order with date &amp; time ordered (contains the type of supplement selected and typed special instructions)</a:t>
            </a:r>
          </a:p>
          <a:p>
            <a:pPr lvl="1">
              <a:spcAft>
                <a:spcPts val="600"/>
              </a:spcAft>
              <a:buClr>
                <a:schemeClr val="accent1">
                  <a:lumMod val="75000"/>
                </a:schemeClr>
              </a:buClr>
            </a:pPr>
            <a:r>
              <a:rPr lang="en-US" sz="1800" dirty="0"/>
              <a:t>Diet Order with date &amp; time ordered </a:t>
            </a:r>
          </a:p>
          <a:p>
            <a:pPr lvl="1">
              <a:spcAft>
                <a:spcPts val="600"/>
              </a:spcAft>
              <a:buClr>
                <a:schemeClr val="accent1">
                  <a:lumMod val="75000"/>
                </a:schemeClr>
              </a:buClr>
            </a:pPr>
            <a:r>
              <a:rPr lang="en-US" sz="1800" dirty="0"/>
              <a:t>Malnutrition Diagnosis—any active diagnosis entered by the physician that surrounds Malnutrition (per codified values)—may be an admitting diagnosis, discharge diagnosis, working diagnosis, etc.   </a:t>
            </a:r>
          </a:p>
          <a:p>
            <a:pPr marL="0" lvl="0" indent="0">
              <a:spcAft>
                <a:spcPts val="600"/>
              </a:spcAft>
              <a:buNone/>
            </a:pPr>
            <a:r>
              <a:rPr lang="en-US" sz="2000" dirty="0"/>
              <a:t> </a:t>
            </a:r>
          </a:p>
          <a:p>
            <a:pPr marL="0" indent="0">
              <a:spcAft>
                <a:spcPts val="600"/>
              </a:spcAft>
              <a:buNone/>
            </a:pPr>
            <a:endParaRPr lang="en-US" sz="2200" dirty="0"/>
          </a:p>
          <a:p>
            <a:pPr>
              <a:spcAft>
                <a:spcPts val="600"/>
              </a:spcAft>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
        <p:nvSpPr>
          <p:cNvPr id="5" name="Title 3">
            <a:extLst>
              <a:ext uri="{FF2B5EF4-FFF2-40B4-BE49-F238E27FC236}">
                <a16:creationId xmlns="" xmlns:a16="http://schemas.microsoft.com/office/drawing/2014/main" id="{4DC4DBE7-AAC8-F34F-BFB3-373562699FA4}"/>
              </a:ext>
            </a:extLst>
          </p:cNvPr>
          <p:cNvSpPr>
            <a:spLocks noGrp="1"/>
          </p:cNvSpPr>
          <p:nvPr>
            <p:ph type="title"/>
          </p:nvPr>
        </p:nvSpPr>
        <p:spPr>
          <a:xfrm>
            <a:off x="457200" y="356616"/>
            <a:ext cx="7543800" cy="402336"/>
          </a:xfrm>
        </p:spPr>
        <p:txBody>
          <a:bodyPr/>
          <a:lstStyle/>
          <a:p>
            <a:r>
              <a:rPr lang="en-US" dirty="0"/>
              <a:t>Compliance</a:t>
            </a:r>
          </a:p>
        </p:txBody>
      </p:sp>
    </p:spTree>
    <p:extLst>
      <p:ext uri="{BB962C8B-B14F-4D97-AF65-F5344CB8AC3E}">
        <p14:creationId xmlns:p14="http://schemas.microsoft.com/office/powerpoint/2010/main" val="3699143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89984"/>
            <a:ext cx="7543800" cy="402336"/>
          </a:xfrm>
        </p:spPr>
        <p:txBody>
          <a:bodyPr/>
          <a:lstStyle/>
          <a:p>
            <a:pPr algn="ctr"/>
            <a:r>
              <a:rPr lang="en-US" dirty="0"/>
              <a:t>Susan Fuchs, MBA, RD, LDN</a:t>
            </a:r>
          </a:p>
        </p:txBody>
      </p:sp>
      <p:sp>
        <p:nvSpPr>
          <p:cNvPr id="3" name="Content Placeholder 2"/>
          <p:cNvSpPr>
            <a:spLocks noGrp="1"/>
          </p:cNvSpPr>
          <p:nvPr>
            <p:ph type="body" sz="quarter" idx="13"/>
          </p:nvPr>
        </p:nvSpPr>
        <p:spPr>
          <a:xfrm>
            <a:off x="685800" y="4564888"/>
            <a:ext cx="7543800" cy="1073912"/>
          </a:xfrm>
        </p:spPr>
        <p:txBody>
          <a:bodyPr/>
          <a:lstStyle/>
          <a:p>
            <a:pPr marL="0" indent="0" algn="ctr">
              <a:buNone/>
            </a:pPr>
            <a:r>
              <a:rPr lang="en-US" dirty="0"/>
              <a:t>Clinical Nutrition Manager</a:t>
            </a:r>
          </a:p>
          <a:p>
            <a:pPr algn="ctr"/>
            <a:r>
              <a:rPr lang="en-US" dirty="0"/>
              <a:t>CHI Memorial Hospital &amp; CHI Memorial Hixson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10" name="Slide Number Placeholder 3">
            <a:extLst>
              <a:ext uri="{FF2B5EF4-FFF2-40B4-BE49-F238E27FC236}">
                <a16:creationId xmlns="" xmlns:a16="http://schemas.microsoft.com/office/drawing/2014/main" id="{21416516-6B9A-1440-89A6-8FDB37A6252B}"/>
              </a:ext>
            </a:extLst>
          </p:cNvPr>
          <p:cNvSpPr txBox="1">
            <a:spLocks/>
          </p:cNvSpPr>
          <p:nvPr/>
        </p:nvSpPr>
        <p:spPr>
          <a:xfrm>
            <a:off x="8153400" y="6562344"/>
            <a:ext cx="685800" cy="228600"/>
          </a:xfrm>
          <a:prstGeom prst="rect">
            <a:avLst/>
          </a:prstGeom>
        </p:spPr>
        <p:txBody>
          <a:bodyPr vert="horz" lIns="0" tIns="0" rIns="0" bIns="0" rtlCol="0" anchor="t" anchorCtr="0"/>
          <a:lstStyle>
            <a:defPPr>
              <a:defRPr lang="en-US"/>
            </a:defPPr>
            <a:lvl1pPr marL="0" algn="r" defTabSz="914400" rtl="0" eaLnBrk="1" latinLnBrk="0" hangingPunct="1">
              <a:defRPr sz="1000" b="1" kern="1200">
                <a:solidFill>
                  <a:srgbClr val="53565A"/>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697168"/>
            <a:ext cx="2754809" cy="2354017"/>
          </a:xfrm>
          <a:prstGeom prst="rect">
            <a:avLst/>
          </a:prstGeom>
        </p:spPr>
      </p:pic>
    </p:spTree>
    <p:extLst>
      <p:ext uri="{BB962C8B-B14F-4D97-AF65-F5344CB8AC3E}">
        <p14:creationId xmlns:p14="http://schemas.microsoft.com/office/powerpoint/2010/main" val="323901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 Memorial Health </a:t>
            </a:r>
          </a:p>
        </p:txBody>
      </p:sp>
      <p:pic>
        <p:nvPicPr>
          <p:cNvPr id="5" name="Content Placeholder 4">
            <a:extLst>
              <a:ext uri="{FF2B5EF4-FFF2-40B4-BE49-F238E27FC236}">
                <a16:creationId xmlns="" xmlns:a16="http://schemas.microsoft.com/office/drawing/2014/main" id="{7F091040-055E-4422-B802-5401D2AE4C8F}"/>
              </a:ext>
            </a:extLst>
          </p:cNvPr>
          <p:cNvPicPr>
            <a:picLocks noGrp="1" noChangeAspect="1"/>
          </p:cNvPicPr>
          <p:nvPr>
            <p:ph idx="1"/>
          </p:nvPr>
        </p:nvPicPr>
        <p:blipFill rotWithShape="1">
          <a:blip r:embed="rId2"/>
          <a:srcRect l="52793" t="22819" b="28058"/>
          <a:stretch/>
        </p:blipFill>
        <p:spPr>
          <a:xfrm>
            <a:off x="4721939" y="2330196"/>
            <a:ext cx="3279061" cy="21336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6" name="TextBox 5">
            <a:extLst>
              <a:ext uri="{FF2B5EF4-FFF2-40B4-BE49-F238E27FC236}">
                <a16:creationId xmlns="" xmlns:a16="http://schemas.microsoft.com/office/drawing/2014/main" id="{5A8B518D-28F8-4044-8AE6-BCA6E6328E8D}"/>
              </a:ext>
            </a:extLst>
          </p:cNvPr>
          <p:cNvSpPr txBox="1"/>
          <p:nvPr/>
        </p:nvSpPr>
        <p:spPr>
          <a:xfrm>
            <a:off x="533399" y="1676400"/>
            <a:ext cx="3959939" cy="4909036"/>
          </a:xfrm>
          <a:prstGeom prst="rect">
            <a:avLst/>
          </a:prstGeom>
          <a:noFill/>
        </p:spPr>
        <p:txBody>
          <a:bodyPr wrap="square" rtlCol="0">
            <a:spAutoFit/>
          </a:bodyPr>
          <a:lstStyle/>
          <a:p>
            <a:pPr>
              <a:spcAft>
                <a:spcPts val="600"/>
              </a:spcAft>
              <a:buClr>
                <a:schemeClr val="accent1">
                  <a:lumMod val="75000"/>
                </a:schemeClr>
              </a:buClr>
            </a:pPr>
            <a:r>
              <a:rPr lang="en-US" sz="2000" i="1" dirty="0"/>
              <a:t>Who We Are:</a:t>
            </a:r>
          </a:p>
          <a:p>
            <a:pPr marL="285750" indent="-285750">
              <a:spcAft>
                <a:spcPts val="600"/>
              </a:spcAft>
              <a:buClr>
                <a:schemeClr val="accent1">
                  <a:lumMod val="75000"/>
                </a:schemeClr>
              </a:buClr>
              <a:buFont typeface="Arial" panose="020B0604020202020204" pitchFamily="34" charset="0"/>
              <a:buChar char="•"/>
            </a:pPr>
            <a:r>
              <a:rPr lang="en-US" sz="1700" b="1" dirty="0"/>
              <a:t>Located in:</a:t>
            </a:r>
          </a:p>
          <a:p>
            <a:pPr marL="800100" lvl="1" indent="-342900">
              <a:spcAft>
                <a:spcPts val="600"/>
              </a:spcAft>
              <a:buClr>
                <a:schemeClr val="accent1">
                  <a:lumMod val="75000"/>
                </a:schemeClr>
              </a:buClr>
              <a:buSzPct val="40000"/>
              <a:buFont typeface="Wingdings" pitchFamily="2" charset="2"/>
              <a:buChar char="q"/>
            </a:pPr>
            <a:r>
              <a:rPr lang="en-US" sz="1700" dirty="0"/>
              <a:t>Chattanooga &amp; Hixson, Tennessee and North Georgia</a:t>
            </a:r>
          </a:p>
          <a:p>
            <a:pPr marL="285750" indent="-285750">
              <a:spcAft>
                <a:spcPts val="600"/>
              </a:spcAft>
              <a:buClr>
                <a:schemeClr val="accent1">
                  <a:lumMod val="75000"/>
                </a:schemeClr>
              </a:buClr>
              <a:buFont typeface="Arial" panose="020B0604020202020204" pitchFamily="34" charset="0"/>
              <a:buChar char="•"/>
            </a:pPr>
            <a:r>
              <a:rPr lang="en-US" sz="1700" b="1" dirty="0"/>
              <a:t>Owned by:</a:t>
            </a:r>
          </a:p>
          <a:p>
            <a:pPr marL="800100" lvl="1" indent="-342900">
              <a:spcAft>
                <a:spcPts val="600"/>
              </a:spcAft>
              <a:buClr>
                <a:schemeClr val="accent1">
                  <a:lumMod val="75000"/>
                </a:schemeClr>
              </a:buClr>
              <a:buSzPct val="40000"/>
              <a:buFont typeface="Wingdings" pitchFamily="2" charset="2"/>
              <a:buChar char="q"/>
            </a:pPr>
            <a:r>
              <a:rPr lang="en-US" sz="1700" dirty="0"/>
              <a:t>Catholic Health Initiatives</a:t>
            </a:r>
          </a:p>
          <a:p>
            <a:pPr marL="285750" indent="-285750">
              <a:spcAft>
                <a:spcPts val="600"/>
              </a:spcAft>
              <a:buClr>
                <a:schemeClr val="accent1">
                  <a:lumMod val="75000"/>
                </a:schemeClr>
              </a:buClr>
              <a:buFont typeface="Arial" panose="020B0604020202020204" pitchFamily="34" charset="0"/>
              <a:buChar char="•"/>
            </a:pPr>
            <a:r>
              <a:rPr lang="en-US" sz="1700" b="1" dirty="0"/>
              <a:t>Recent Recognition:</a:t>
            </a:r>
          </a:p>
          <a:p>
            <a:pPr marL="800100" lvl="1" indent="-342900">
              <a:spcAft>
                <a:spcPts val="600"/>
              </a:spcAft>
              <a:buClr>
                <a:schemeClr val="accent1">
                  <a:lumMod val="75000"/>
                </a:schemeClr>
              </a:buClr>
              <a:buSzPct val="40000"/>
              <a:buFont typeface="Wingdings" pitchFamily="2" charset="2"/>
              <a:buChar char="q"/>
            </a:pPr>
            <a:r>
              <a:rPr lang="en-US" sz="1700" dirty="0"/>
              <a:t>NRC Top Consumer Loyalty Award ranked CHI Memorial #1 in the US August 2018</a:t>
            </a:r>
          </a:p>
          <a:p>
            <a:pPr marL="800100" lvl="1" indent="-342900">
              <a:spcAft>
                <a:spcPts val="600"/>
              </a:spcAft>
              <a:buClr>
                <a:schemeClr val="accent1">
                  <a:lumMod val="75000"/>
                </a:schemeClr>
              </a:buClr>
              <a:buSzPct val="40000"/>
              <a:buFont typeface="Wingdings" pitchFamily="2" charset="2"/>
              <a:buChar char="q"/>
            </a:pPr>
            <a:r>
              <a:rPr lang="en-US" sz="1700" dirty="0"/>
              <a:t>Based on CHI Living Our Mission Measures, CHI Memorial is currently #1 in the Southeast Division for Patient Experience: Overall Rating of Hospital</a:t>
            </a:r>
          </a:p>
          <a:p>
            <a:pPr>
              <a:spcAft>
                <a:spcPts val="600"/>
              </a:spcAft>
            </a:pPr>
            <a:endParaRPr lang="en-US" dirty="0"/>
          </a:p>
        </p:txBody>
      </p:sp>
      <p:sp>
        <p:nvSpPr>
          <p:cNvPr id="7" name="TextBox 6">
            <a:extLst>
              <a:ext uri="{FF2B5EF4-FFF2-40B4-BE49-F238E27FC236}">
                <a16:creationId xmlns="" xmlns:a16="http://schemas.microsoft.com/office/drawing/2014/main" id="{8E5F4C8B-DD73-D844-BB10-7669C165A930}"/>
              </a:ext>
            </a:extLst>
          </p:cNvPr>
          <p:cNvSpPr txBox="1"/>
          <p:nvPr/>
        </p:nvSpPr>
        <p:spPr>
          <a:xfrm>
            <a:off x="4683839" y="4463796"/>
            <a:ext cx="3276600" cy="1015663"/>
          </a:xfrm>
          <a:prstGeom prst="rect">
            <a:avLst/>
          </a:prstGeom>
          <a:noFill/>
        </p:spPr>
        <p:txBody>
          <a:bodyPr wrap="square" rtlCol="0">
            <a:spAutoFit/>
          </a:bodyPr>
          <a:lstStyle/>
          <a:p>
            <a:r>
              <a:rPr lang="en-US" sz="1200" dirty="0"/>
              <a:t>CHI Memorial is a regional referral center of choice with more than 3500 associates and more than 650 affiliated physicians providing healthcare throughout Southeast Tennessee and North Georgia</a:t>
            </a:r>
          </a:p>
        </p:txBody>
      </p:sp>
    </p:spTree>
    <p:extLst>
      <p:ext uri="{BB962C8B-B14F-4D97-AF65-F5344CB8AC3E}">
        <p14:creationId xmlns:p14="http://schemas.microsoft.com/office/powerpoint/2010/main" val="109102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Malnutrition Program Implementation: </a:t>
            </a:r>
          </a:p>
        </p:txBody>
      </p:sp>
      <p:pic>
        <p:nvPicPr>
          <p:cNvPr id="5" name="Content Placeholder 4">
            <a:extLst>
              <a:ext uri="{FF2B5EF4-FFF2-40B4-BE49-F238E27FC236}">
                <a16:creationId xmlns="" xmlns:a16="http://schemas.microsoft.com/office/drawing/2014/main" id="{2F4583ED-7DC1-4D1F-A65B-B698DA3EBF29}"/>
              </a:ext>
            </a:extLst>
          </p:cNvPr>
          <p:cNvPicPr>
            <a:picLocks noGrp="1" noChangeAspect="1"/>
          </p:cNvPicPr>
          <p:nvPr>
            <p:ph idx="1"/>
          </p:nvPr>
        </p:nvPicPr>
        <p:blipFill>
          <a:blip r:embed="rId2"/>
          <a:stretch>
            <a:fillRect/>
          </a:stretch>
        </p:blipFill>
        <p:spPr>
          <a:xfrm>
            <a:off x="796413" y="1709738"/>
            <a:ext cx="6865374" cy="43434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
        <p:nvSpPr>
          <p:cNvPr id="6" name="Text Placeholder 5">
            <a:extLst>
              <a:ext uri="{FF2B5EF4-FFF2-40B4-BE49-F238E27FC236}">
                <a16:creationId xmlns="" xmlns:a16="http://schemas.microsoft.com/office/drawing/2014/main" id="{C2919F8E-C7C1-3B46-BDD7-3E3930235B78}"/>
              </a:ext>
            </a:extLst>
          </p:cNvPr>
          <p:cNvSpPr>
            <a:spLocks noGrp="1"/>
          </p:cNvSpPr>
          <p:nvPr>
            <p:ph type="body" sz="quarter" idx="13"/>
          </p:nvPr>
        </p:nvSpPr>
        <p:spPr/>
        <p:txBody>
          <a:bodyPr/>
          <a:lstStyle/>
          <a:p>
            <a:r>
              <a:rPr lang="en-US" sz="2000" dirty="0"/>
              <a:t>Key Milestones</a:t>
            </a:r>
          </a:p>
        </p:txBody>
      </p:sp>
    </p:spTree>
    <p:extLst>
      <p:ext uri="{BB962C8B-B14F-4D97-AF65-F5344CB8AC3E}">
        <p14:creationId xmlns:p14="http://schemas.microsoft.com/office/powerpoint/2010/main" val="3378735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 Memorial Hospital</a:t>
            </a:r>
          </a:p>
        </p:txBody>
      </p:sp>
      <p:sp>
        <p:nvSpPr>
          <p:cNvPr id="3" name="Content Placeholder 2"/>
          <p:cNvSpPr>
            <a:spLocks noGrp="1"/>
          </p:cNvSpPr>
          <p:nvPr>
            <p:ph idx="1"/>
          </p:nvPr>
        </p:nvSpPr>
        <p:spPr/>
        <p:txBody>
          <a:bodyPr>
            <a:normAutofit/>
          </a:bodyPr>
          <a:lstStyle/>
          <a:p>
            <a:pPr marL="0" lvl="0" indent="0" algn="ctr">
              <a:buNone/>
            </a:pPr>
            <a:r>
              <a:rPr lang="en-US" dirty="0"/>
              <a:t> </a:t>
            </a:r>
          </a:p>
          <a:p>
            <a:pPr marL="0" lvl="0" indent="0">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graphicFrame>
        <p:nvGraphicFramePr>
          <p:cNvPr id="9" name="Content Placeholder 5">
            <a:extLst/>
          </p:cNvPr>
          <p:cNvGraphicFramePr>
            <a:graphicFrameLocks/>
          </p:cNvGraphicFramePr>
          <p:nvPr>
            <p:extLst>
              <p:ext uri="{D42A27DB-BD31-4B8C-83A1-F6EECF244321}">
                <p14:modId xmlns:p14="http://schemas.microsoft.com/office/powerpoint/2010/main" val="776641717"/>
              </p:ext>
            </p:extLst>
          </p:nvPr>
        </p:nvGraphicFramePr>
        <p:xfrm>
          <a:off x="0" y="1506973"/>
          <a:ext cx="4571999" cy="4937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5">
            <a:extLst/>
          </p:cNvPr>
          <p:cNvGraphicFramePr>
            <a:graphicFrameLocks/>
          </p:cNvGraphicFramePr>
          <p:nvPr>
            <p:extLst>
              <p:ext uri="{D42A27DB-BD31-4B8C-83A1-F6EECF244321}">
                <p14:modId xmlns:p14="http://schemas.microsoft.com/office/powerpoint/2010/main" val="2315450859"/>
              </p:ext>
            </p:extLst>
          </p:nvPr>
        </p:nvGraphicFramePr>
        <p:xfrm>
          <a:off x="4724400" y="1709929"/>
          <a:ext cx="44196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4888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 Memorial Hixson  </a:t>
            </a:r>
          </a:p>
        </p:txBody>
      </p:sp>
      <p:sp>
        <p:nvSpPr>
          <p:cNvPr id="3" name="Content Placeholder 2"/>
          <p:cNvSpPr>
            <a:spLocks noGrp="1"/>
          </p:cNvSpPr>
          <p:nvPr>
            <p:ph idx="1"/>
          </p:nvPr>
        </p:nvSpPr>
        <p:spPr>
          <a:xfrm>
            <a:off x="457200" y="1709928"/>
            <a:ext cx="4343400" cy="4343400"/>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graphicFrame>
        <p:nvGraphicFramePr>
          <p:cNvPr id="8" name="Content Placeholder 5">
            <a:extLst/>
          </p:cNvPr>
          <p:cNvGraphicFramePr>
            <a:graphicFrameLocks/>
          </p:cNvGraphicFramePr>
          <p:nvPr>
            <p:extLst>
              <p:ext uri="{D42A27DB-BD31-4B8C-83A1-F6EECF244321}">
                <p14:modId xmlns:p14="http://schemas.microsoft.com/office/powerpoint/2010/main" val="2173278551"/>
              </p:ext>
            </p:extLst>
          </p:nvPr>
        </p:nvGraphicFramePr>
        <p:xfrm>
          <a:off x="152400" y="1825716"/>
          <a:ext cx="4800600" cy="41118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5">
            <a:extLst/>
          </p:cNvPr>
          <p:cNvGraphicFramePr>
            <a:graphicFrameLocks/>
          </p:cNvGraphicFramePr>
          <p:nvPr>
            <p:extLst>
              <p:ext uri="{D42A27DB-BD31-4B8C-83A1-F6EECF244321}">
                <p14:modId xmlns:p14="http://schemas.microsoft.com/office/powerpoint/2010/main" val="1439177570"/>
              </p:ext>
            </p:extLst>
          </p:nvPr>
        </p:nvGraphicFramePr>
        <p:xfrm>
          <a:off x="4953000" y="1887953"/>
          <a:ext cx="5410200" cy="3987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503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Catholic Health Initiatives</a:t>
            </a:r>
          </a:p>
        </p:txBody>
      </p:sp>
      <p:sp>
        <p:nvSpPr>
          <p:cNvPr id="2" name="Content Placeholder 1"/>
          <p:cNvSpPr>
            <a:spLocks noGrp="1"/>
          </p:cNvSpPr>
          <p:nvPr>
            <p:ph idx="1"/>
          </p:nvPr>
        </p:nvSpPr>
        <p:spPr>
          <a:xfrm>
            <a:off x="457200" y="2147316"/>
            <a:ext cx="7543800" cy="4343400"/>
          </a:xfrm>
        </p:spPr>
        <p:txBody>
          <a:bodyPr>
            <a:normAutofit/>
          </a:bodyPr>
          <a:lstStyle/>
          <a:p>
            <a:pPr marL="342900" indent="-342900">
              <a:lnSpc>
                <a:spcPct val="150000"/>
              </a:lnSpc>
              <a:buFont typeface="Arial" panose="020B0604020202020204" pitchFamily="34" charset="0"/>
              <a:buChar char="•"/>
            </a:pPr>
            <a:r>
              <a:rPr lang="en-US" sz="2000" dirty="0"/>
              <a:t>Third largest non-profit health system in the United States</a:t>
            </a:r>
          </a:p>
          <a:p>
            <a:pPr marL="342900" indent="-342900">
              <a:lnSpc>
                <a:spcPct val="150000"/>
              </a:lnSpc>
              <a:buFont typeface="Arial" panose="020B0604020202020204" pitchFamily="34" charset="0"/>
              <a:buChar char="•"/>
            </a:pPr>
            <a:r>
              <a:rPr lang="en-US" sz="2000" dirty="0"/>
              <a:t>CHI facilities located in 18 states through 100 hospitals and clinics</a:t>
            </a:r>
          </a:p>
          <a:p>
            <a:pPr marL="342900" indent="-342900">
              <a:lnSpc>
                <a:spcPct val="150000"/>
              </a:lnSpc>
              <a:buFont typeface="Arial" panose="020B0604020202020204" pitchFamily="34" charset="0"/>
              <a:buChar char="•"/>
            </a:pPr>
            <a:r>
              <a:rPr lang="en-US" sz="2000" dirty="0"/>
              <a:t>Over 90,000 employees</a:t>
            </a:r>
          </a:p>
          <a:p>
            <a:pPr marL="342900" indent="-342900">
              <a:lnSpc>
                <a:spcPct val="150000"/>
              </a:lnSpc>
              <a:buFont typeface="Arial" panose="020B0604020202020204" pitchFamily="34" charset="0"/>
              <a:buChar char="•"/>
            </a:pPr>
            <a:r>
              <a:rPr lang="en-US" sz="2000" dirty="0"/>
              <a:t>Continually striving to </a:t>
            </a:r>
            <a:r>
              <a:rPr lang="en-US" sz="2000" i="1" dirty="0"/>
              <a:t>Build Healthier Communities</a:t>
            </a:r>
          </a:p>
          <a:p>
            <a:pPr marL="0" indent="0">
              <a:buNone/>
            </a:pPr>
            <a:endParaRPr lang="en-US" sz="2000"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6" name="Picture 5" descr="logo cover.png">
            <a:extLst>
              <a:ext uri="{FF2B5EF4-FFF2-40B4-BE49-F238E27FC236}">
                <a16:creationId xmlns="" xmlns:a16="http://schemas.microsoft.com/office/drawing/2014/main" id="{8E77B941-4BCD-43CA-8A5D-D87CBFD107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5502" y="4401312"/>
            <a:ext cx="4387195" cy="1938528"/>
          </a:xfrm>
          <a:prstGeom prst="rect">
            <a:avLst/>
          </a:prstGeom>
        </p:spPr>
      </p:pic>
      <p:sp>
        <p:nvSpPr>
          <p:cNvPr id="8" name="Text Placeholder 4">
            <a:extLst>
              <a:ext uri="{FF2B5EF4-FFF2-40B4-BE49-F238E27FC236}">
                <a16:creationId xmlns="" xmlns:a16="http://schemas.microsoft.com/office/drawing/2014/main" id="{A818AE3D-CC8C-6C43-B606-07DA460DC996}"/>
              </a:ext>
            </a:extLst>
          </p:cNvPr>
          <p:cNvSpPr txBox="1">
            <a:spLocks/>
          </p:cNvSpPr>
          <p:nvPr/>
        </p:nvSpPr>
        <p:spPr>
          <a:xfrm>
            <a:off x="457200" y="1541418"/>
            <a:ext cx="7543800" cy="402336"/>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400" i="1" kern="1200" baseline="0">
                <a:solidFill>
                  <a:schemeClr val="bg1"/>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Who We Are</a:t>
            </a:r>
          </a:p>
        </p:txBody>
      </p:sp>
    </p:spTree>
    <p:extLst>
      <p:ext uri="{BB962C8B-B14F-4D97-AF65-F5344CB8AC3E}">
        <p14:creationId xmlns:p14="http://schemas.microsoft.com/office/powerpoint/2010/main" val="4170168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a:t>
            </a:r>
          </a:p>
        </p:txBody>
      </p:sp>
      <p:sp>
        <p:nvSpPr>
          <p:cNvPr id="3" name="Content Placeholder 2"/>
          <p:cNvSpPr>
            <a:spLocks noGrp="1"/>
          </p:cNvSpPr>
          <p:nvPr>
            <p:ph idx="1"/>
          </p:nvPr>
        </p:nvSpPr>
        <p:spPr>
          <a:xfrm>
            <a:off x="457200" y="1528572"/>
            <a:ext cx="7772400" cy="4995672"/>
          </a:xfrm>
        </p:spPr>
        <p:txBody>
          <a:bodyPr>
            <a:normAutofit/>
          </a:bodyPr>
          <a:lstStyle/>
          <a:p>
            <a:pPr lvl="1">
              <a:buClr>
                <a:schemeClr val="accent1">
                  <a:lumMod val="75000"/>
                </a:schemeClr>
              </a:buClr>
            </a:pPr>
            <a:r>
              <a:rPr lang="en-US" sz="2000" dirty="0"/>
              <a:t>Importance of accurate entry of patient data in the Malnutrition Screening Tool (MST) at time of admission</a:t>
            </a:r>
          </a:p>
          <a:p>
            <a:endParaRPr lang="en-US" sz="2000" dirty="0"/>
          </a:p>
          <a:p>
            <a:pPr lvl="1">
              <a:buClr>
                <a:schemeClr val="accent1">
                  <a:lumMod val="75000"/>
                </a:schemeClr>
              </a:buClr>
            </a:pPr>
            <a:r>
              <a:rPr lang="en-US" sz="2000" dirty="0"/>
              <a:t>Referrals entered by Nursing when MST score is 2 or greater  </a:t>
            </a:r>
          </a:p>
          <a:p>
            <a:pPr lvl="2">
              <a:buClr>
                <a:schemeClr val="accent1">
                  <a:lumMod val="75000"/>
                </a:schemeClr>
              </a:buClr>
              <a:buSzPct val="50000"/>
              <a:buFont typeface="Wingdings" pitchFamily="2" charset="2"/>
              <a:buChar char="q"/>
            </a:pPr>
            <a:r>
              <a:rPr lang="en-US" sz="1800" dirty="0"/>
              <a:t>RD nutrition assessment/intervention begins with this referral</a:t>
            </a:r>
          </a:p>
          <a:p>
            <a:pPr lvl="2">
              <a:buClr>
                <a:schemeClr val="accent1">
                  <a:lumMod val="75000"/>
                </a:schemeClr>
              </a:buClr>
              <a:buSzPct val="50000"/>
              <a:buFont typeface="Wingdings" pitchFamily="2" charset="2"/>
              <a:buChar char="q"/>
            </a:pPr>
            <a:r>
              <a:rPr lang="en-US" sz="1800" dirty="0"/>
              <a:t>Monthly monitoring of MST accuracy and entry is reported at Clinical Operations Council (Nursing Leadership Meeting)</a:t>
            </a:r>
          </a:p>
          <a:p>
            <a:pPr lvl="1"/>
            <a:endParaRPr lang="en-US" sz="2000" dirty="0"/>
          </a:p>
          <a:p>
            <a:pPr lvl="1"/>
            <a:r>
              <a:rPr lang="en-US" sz="2000" dirty="0"/>
              <a:t>MD reviewing and signing the form left in the chart </a:t>
            </a:r>
          </a:p>
          <a:p>
            <a:pPr lvl="2">
              <a:buClr>
                <a:schemeClr val="accent1">
                  <a:lumMod val="75000"/>
                </a:schemeClr>
              </a:buClr>
              <a:buSzPct val="50000"/>
              <a:buFont typeface="Wingdings" pitchFamily="2" charset="2"/>
              <a:buChar char="q"/>
            </a:pPr>
            <a:r>
              <a:rPr lang="en-US" sz="1800" dirty="0"/>
              <a:t>When MD notes type of malnutrition (already identified by the RD on the form) and signs in designated area, this converts the nutritional diagnosis of malnutrition by the RD to a medical diagnosis of malnutrition by the MD </a:t>
            </a:r>
          </a:p>
          <a:p>
            <a:pPr lvl="2">
              <a:buClr>
                <a:schemeClr val="accent1">
                  <a:lumMod val="75000"/>
                </a:schemeClr>
              </a:buClr>
              <a:buSzPct val="50000"/>
              <a:buFont typeface="Wingdings" pitchFamily="2" charset="2"/>
              <a:buChar char="q"/>
            </a:pPr>
            <a:r>
              <a:rPr lang="en-US" sz="1800" dirty="0"/>
              <a:t>Results were reported to Medical Director of Case Management; He discussed the importance of signing the form with the hospitalists in their April 2018 meeting; A follow up in-service with hospitalists is currently scheduled for November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2852708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a:xfrm>
            <a:off x="471340" y="1752600"/>
            <a:ext cx="7543800" cy="4343400"/>
          </a:xfrm>
        </p:spPr>
        <p:txBody>
          <a:bodyPr/>
          <a:lstStyle/>
          <a:p>
            <a:pPr lvl="1">
              <a:buClr>
                <a:schemeClr val="accent1">
                  <a:lumMod val="75000"/>
                </a:schemeClr>
              </a:buClr>
            </a:pPr>
            <a:r>
              <a:rPr lang="en-US" sz="2400" dirty="0"/>
              <a:t>Improved clinical outcomes for our patients</a:t>
            </a:r>
          </a:p>
          <a:p>
            <a:pPr lvl="1">
              <a:buClr>
                <a:schemeClr val="accent1">
                  <a:lumMod val="75000"/>
                </a:schemeClr>
              </a:buClr>
            </a:pPr>
            <a:r>
              <a:rPr lang="en-US" sz="2400" dirty="0"/>
              <a:t>Decreased readmission rates on the Glenwood campus </a:t>
            </a:r>
          </a:p>
          <a:p>
            <a:pPr lvl="1">
              <a:buClr>
                <a:schemeClr val="accent1">
                  <a:lumMod val="75000"/>
                </a:schemeClr>
              </a:buClr>
            </a:pPr>
            <a:r>
              <a:rPr lang="en-US" sz="2400" dirty="0"/>
              <a:t>Increased patient education at discharge</a:t>
            </a:r>
          </a:p>
          <a:p>
            <a:pPr lvl="1">
              <a:buClr>
                <a:schemeClr val="accent1">
                  <a:lumMod val="75000"/>
                </a:schemeClr>
              </a:buClr>
            </a:pPr>
            <a:r>
              <a:rPr lang="en-US" sz="2400" dirty="0"/>
              <a:t>Increased reimbursement from Malnutrition Coding</a:t>
            </a:r>
          </a:p>
          <a:p>
            <a:pPr lvl="1">
              <a:buClr>
                <a:schemeClr val="accent1">
                  <a:lumMod val="75000"/>
                </a:schemeClr>
              </a:buClr>
            </a:pPr>
            <a:r>
              <a:rPr lang="en-US" sz="2400" dirty="0"/>
              <a:t>FY18 3rd Quarter Results:</a:t>
            </a:r>
          </a:p>
          <a:p>
            <a:pPr lvl="2"/>
            <a:r>
              <a:rPr lang="en-US" sz="2400" dirty="0"/>
              <a:t>Glenwood $155,026.57</a:t>
            </a:r>
          </a:p>
          <a:p>
            <a:pPr lvl="2"/>
            <a:r>
              <a:rPr lang="en-US" sz="2400" dirty="0"/>
              <a:t>Hixson $32,891.09</a:t>
            </a:r>
          </a:p>
          <a:p>
            <a:pPr lvl="2"/>
            <a:r>
              <a:rPr lang="en-US" sz="2400" dirty="0"/>
              <a:t>Total: $187,917.66</a:t>
            </a:r>
          </a:p>
          <a:p>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909803CD-39FB-8D4C-AC31-A58BFE2F599F}" type="slidenum">
              <a:rPr lang="en-US" smtClean="0"/>
              <a:pPr/>
              <a:t>41</a:t>
            </a:fld>
            <a:endParaRPr lang="en-US" dirty="0"/>
          </a:p>
        </p:txBody>
      </p:sp>
    </p:spTree>
    <p:extLst>
      <p:ext uri="{BB962C8B-B14F-4D97-AF65-F5344CB8AC3E}">
        <p14:creationId xmlns:p14="http://schemas.microsoft.com/office/powerpoint/2010/main" val="1361783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Studying our Work </a:t>
            </a:r>
          </a:p>
        </p:txBody>
      </p:sp>
      <p:sp>
        <p:nvSpPr>
          <p:cNvPr id="3" name="Content Placeholder 2"/>
          <p:cNvSpPr>
            <a:spLocks noGrp="1"/>
          </p:cNvSpPr>
          <p:nvPr>
            <p:ph idx="1"/>
          </p:nvPr>
        </p:nvSpPr>
        <p:spPr/>
        <p:txBody>
          <a:bodyPr>
            <a:normAutofit/>
          </a:bodyPr>
          <a:lstStyle/>
          <a:p>
            <a:pPr marL="0" indent="0">
              <a:buNone/>
            </a:pPr>
            <a:endParaRPr lang="en-US" sz="3800" dirty="0"/>
          </a:p>
          <a:p>
            <a:pPr marL="274320" lvl="1" indent="0" algn="ctr">
              <a:buNone/>
            </a:pPr>
            <a:endParaRPr lang="en-US" sz="3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pic>
        <p:nvPicPr>
          <p:cNvPr id="6" name="Picture 5">
            <a:extLst>
              <a:ext uri="{FF2B5EF4-FFF2-40B4-BE49-F238E27FC236}">
                <a16:creationId xmlns="" xmlns:a16="http://schemas.microsoft.com/office/drawing/2014/main" id="{E4CA8B7E-B0DC-429A-88E2-4BEB7A4522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981200" y="1600200"/>
            <a:ext cx="5410200" cy="4121150"/>
          </a:xfrm>
          <a:prstGeom prst="rect">
            <a:avLst/>
          </a:prstGeom>
        </p:spPr>
      </p:pic>
      <p:sp>
        <p:nvSpPr>
          <p:cNvPr id="7" name="TextBox 6">
            <a:extLst>
              <a:ext uri="{FF2B5EF4-FFF2-40B4-BE49-F238E27FC236}">
                <a16:creationId xmlns="" xmlns:a16="http://schemas.microsoft.com/office/drawing/2014/main" id="{8F90FFD3-1144-4944-8BFF-2C526803CAE6}"/>
              </a:ext>
            </a:extLst>
          </p:cNvPr>
          <p:cNvSpPr txBox="1"/>
          <p:nvPr/>
        </p:nvSpPr>
        <p:spPr>
          <a:xfrm>
            <a:off x="1981200" y="5721350"/>
            <a:ext cx="5486400" cy="215444"/>
          </a:xfrm>
          <a:prstGeom prst="rect">
            <a:avLst/>
          </a:prstGeom>
          <a:noFill/>
        </p:spPr>
        <p:txBody>
          <a:bodyPr wrap="square" rtlCol="0">
            <a:spAutoFit/>
          </a:bodyPr>
          <a:lstStyle/>
          <a:p>
            <a:r>
              <a:rPr lang="en-US" sz="800" dirty="0">
                <a:hlinkClick r:id="rId3" tooltip="http://owl.excelsior.edu/research/research-process/"/>
              </a:rPr>
              <a:t>This Photo</a:t>
            </a:r>
            <a:r>
              <a:rPr lang="en-US" sz="800" dirty="0"/>
              <a:t> by Unknown Author is licensed under </a:t>
            </a:r>
            <a:r>
              <a:rPr lang="en-US" sz="800" dirty="0">
                <a:hlinkClick r:id="rId4" tooltip="https://creativecommons.org/licenses/by/3.0/"/>
              </a:rPr>
              <a:t>CC BY</a:t>
            </a:r>
            <a:endParaRPr lang="en-US" sz="800" dirty="0"/>
          </a:p>
        </p:txBody>
      </p:sp>
    </p:spTree>
    <p:extLst>
      <p:ext uri="{BB962C8B-B14F-4D97-AF65-F5344CB8AC3E}">
        <p14:creationId xmlns:p14="http://schemas.microsoft.com/office/powerpoint/2010/main" val="2248197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6"/>
            <a:ext cx="9144000" cy="402336"/>
          </a:xfrm>
        </p:spPr>
        <p:txBody>
          <a:bodyPr>
            <a:noAutofit/>
          </a:bodyPr>
          <a:lstStyle/>
          <a:p>
            <a:r>
              <a:rPr lang="en-US" sz="2500" dirty="0"/>
              <a:t>CHI Malnutrition Research: A Look at SJH, SJE &amp; Jewish Hospital</a:t>
            </a:r>
            <a:endParaRPr lang="en-US" sz="2500" i="1" dirty="0"/>
          </a:p>
        </p:txBody>
      </p:sp>
      <p:sp>
        <p:nvSpPr>
          <p:cNvPr id="3" name="Content Placeholder 2"/>
          <p:cNvSpPr>
            <a:spLocks noGrp="1"/>
          </p:cNvSpPr>
          <p:nvPr>
            <p:ph idx="1"/>
          </p:nvPr>
        </p:nvSpPr>
        <p:spPr/>
        <p:txBody>
          <a:bodyPr>
            <a:noAutofit/>
          </a:bodyPr>
          <a:lstStyle/>
          <a:p>
            <a:pPr algn="ctr">
              <a:spcAft>
                <a:spcPts val="600"/>
              </a:spcAft>
            </a:pPr>
            <a:r>
              <a:rPr lang="en-US" sz="1700" b="1" i="1" dirty="0">
                <a:latin typeface="+mn-lt"/>
                <a:cs typeface="Arial" panose="020B0604020202020204" pitchFamily="34" charset="0"/>
              </a:rPr>
              <a:t>The Impact of a Nutrition-Focused Quality Improvement Intervention on Length of Stay Among Hospitalized Malnourished Patients</a:t>
            </a:r>
          </a:p>
          <a:p>
            <a:pPr marL="0" indent="0" algn="ctr">
              <a:spcAft>
                <a:spcPts val="600"/>
              </a:spcAft>
              <a:buNone/>
            </a:pPr>
            <a:r>
              <a:rPr lang="en-US" sz="1700" dirty="0">
                <a:latin typeface="+mn-lt"/>
                <a:cs typeface="Arial" panose="020B0604020202020204" pitchFamily="34" charset="0"/>
              </a:rPr>
              <a:t>Poster Session Presented at the Academy Health Conference – June 25, 2018</a:t>
            </a:r>
          </a:p>
          <a:p>
            <a:pPr>
              <a:spcAft>
                <a:spcPts val="600"/>
              </a:spcAft>
            </a:pPr>
            <a:endParaRPr lang="en-US" sz="1700" dirty="0">
              <a:latin typeface="+mn-lt"/>
              <a:cs typeface="Arial" panose="020B0604020202020204" pitchFamily="34" charset="0"/>
            </a:endParaRPr>
          </a:p>
          <a:p>
            <a:pPr>
              <a:spcAft>
                <a:spcPts val="600"/>
              </a:spcAft>
            </a:pPr>
            <a:r>
              <a:rPr lang="en-US" sz="1700" dirty="0">
                <a:latin typeface="+mn-lt"/>
                <a:cs typeface="Arial" panose="020B0604020202020204" pitchFamily="34" charset="0"/>
              </a:rPr>
              <a:t>Objectives: Nutrition-focused quality improvement (QI) initiatives were implemented to determine if early malnutrition risk identification and initiation of nutrition therapy impacted length of stay, readmission rates, and diagnosis of malnutrition.</a:t>
            </a:r>
          </a:p>
          <a:p>
            <a:pPr>
              <a:spcAft>
                <a:spcPts val="600"/>
              </a:spcAft>
            </a:pPr>
            <a:endParaRPr lang="en-US" sz="1700" dirty="0">
              <a:latin typeface="+mn-lt"/>
              <a:cs typeface="Arial" panose="020B0604020202020204" pitchFamily="34" charset="0"/>
            </a:endParaRPr>
          </a:p>
          <a:p>
            <a:pPr>
              <a:spcAft>
                <a:spcPts val="600"/>
              </a:spcAft>
            </a:pPr>
            <a:r>
              <a:rPr lang="en-US" sz="1700" dirty="0">
                <a:latin typeface="+mn-lt"/>
                <a:cs typeface="Arial" panose="020B0604020202020204" pitchFamily="34" charset="0"/>
              </a:rPr>
              <a:t>Results:</a:t>
            </a:r>
          </a:p>
          <a:p>
            <a:pPr marL="457200" indent="-457200">
              <a:spcAft>
                <a:spcPts val="600"/>
              </a:spcAft>
              <a:buClr>
                <a:schemeClr val="accent1">
                  <a:lumMod val="75000"/>
                </a:schemeClr>
              </a:buClr>
              <a:buFont typeface="Arial"/>
              <a:buChar char="•"/>
            </a:pPr>
            <a:r>
              <a:rPr lang="en-US" sz="1700" dirty="0">
                <a:latin typeface="+mn-lt"/>
                <a:cs typeface="Arial" panose="020B0604020202020204" pitchFamily="34" charset="0"/>
              </a:rPr>
              <a:t>The median time from patient hospital arrival, admission and MST to ONS initiation was reduced by 29.1%, 14.9% and 39.3% respectively (all p &lt;0.01).</a:t>
            </a:r>
          </a:p>
          <a:p>
            <a:pPr marL="457200" indent="-457200">
              <a:spcAft>
                <a:spcPts val="600"/>
              </a:spcAft>
              <a:buClr>
                <a:schemeClr val="accent1">
                  <a:lumMod val="75000"/>
                </a:schemeClr>
              </a:buClr>
              <a:buFont typeface="Arial"/>
              <a:buChar char="•"/>
            </a:pPr>
            <a:r>
              <a:rPr lang="en-US" sz="1700" dirty="0">
                <a:latin typeface="+mn-lt"/>
                <a:cs typeface="Arial" panose="020B0604020202020204" pitchFamily="34" charset="0"/>
              </a:rPr>
              <a:t>Decreases in LOS and readmission rates were 0.88 days (p&lt;0.05) and 0.15% (p&gt;0.1) greater for the treatment group compared to the control group. </a:t>
            </a:r>
          </a:p>
          <a:p>
            <a:pPr marL="457200" indent="-457200">
              <a:spcAft>
                <a:spcPts val="600"/>
              </a:spcAft>
              <a:buClr>
                <a:schemeClr val="accent1">
                  <a:lumMod val="75000"/>
                </a:schemeClr>
              </a:buClr>
              <a:buFont typeface="Arial"/>
              <a:buChar char="•"/>
            </a:pPr>
            <a:r>
              <a:rPr lang="en-US" sz="1700" dirty="0">
                <a:latin typeface="+mn-lt"/>
                <a:cs typeface="Arial" panose="020B0604020202020204" pitchFamily="34" charset="0"/>
              </a:rPr>
              <a:t>Patients diagnosed with malnutrition increased from 3.14% to 6.84% (p&lt;0.01) after the QIP</a:t>
            </a:r>
            <a:endParaRPr lang="en-US" sz="1700" dirty="0">
              <a:latin typeface="+mn-lt"/>
            </a:endParaRPr>
          </a:p>
        </p:txBody>
      </p:sp>
      <p:sp>
        <p:nvSpPr>
          <p:cNvPr id="4" name="Slide Number Placeholder 3"/>
          <p:cNvSpPr>
            <a:spLocks noGrp="1"/>
          </p:cNvSpPr>
          <p:nvPr>
            <p:ph type="sldNum" sz="quarter" idx="12"/>
          </p:nvPr>
        </p:nvSpPr>
        <p:spPr/>
        <p:txBody>
          <a:bodyPr/>
          <a:lstStyle/>
          <a:p>
            <a:pPr>
              <a:defRPr/>
            </a:pPr>
            <a:fld id="{B6F15528-21DE-4FAA-801E-634DDDAF4B2B}" type="slidenum">
              <a:rPr lang="en-US" smtClean="0"/>
              <a:pPr>
                <a:defRPr/>
              </a:pPr>
              <a:t>43</a:t>
            </a:fld>
            <a:endParaRPr lang="en-US" dirty="0"/>
          </a:p>
        </p:txBody>
      </p:sp>
      <p:sp>
        <p:nvSpPr>
          <p:cNvPr id="7" name="Text Placeholder 6">
            <a:extLst>
              <a:ext uri="{FF2B5EF4-FFF2-40B4-BE49-F238E27FC236}">
                <a16:creationId xmlns:a16="http://schemas.microsoft.com/office/drawing/2014/main" xmlns="" id="{692DD335-8079-8F4C-B885-9FA76DA1DD22}"/>
              </a:ext>
            </a:extLst>
          </p:cNvPr>
          <p:cNvSpPr>
            <a:spLocks noGrp="1"/>
          </p:cNvSpPr>
          <p:nvPr>
            <p:ph type="body" sz="quarter" idx="13"/>
          </p:nvPr>
        </p:nvSpPr>
        <p:spPr/>
        <p:txBody>
          <a:bodyPr/>
          <a:lstStyle/>
          <a:p>
            <a:r>
              <a:rPr lang="en-US" sz="2000" dirty="0"/>
              <a:t>Partnered with Sodexo and Abbott</a:t>
            </a:r>
          </a:p>
        </p:txBody>
      </p:sp>
    </p:spTree>
    <p:extLst>
      <p:ext uri="{BB962C8B-B14F-4D97-AF65-F5344CB8AC3E}">
        <p14:creationId xmlns:p14="http://schemas.microsoft.com/office/powerpoint/2010/main" val="1826576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6CE587DF-A521-454D-A4A1-C92231D13B0E}"/>
              </a:ext>
            </a:extLst>
          </p:cNvPr>
          <p:cNvSpPr>
            <a:spLocks noGrp="1"/>
          </p:cNvSpPr>
          <p:nvPr>
            <p:ph type="title"/>
          </p:nvPr>
        </p:nvSpPr>
        <p:spPr/>
        <p:txBody>
          <a:bodyPr/>
          <a:lstStyle/>
          <a:p>
            <a:r>
              <a:rPr lang="en-US" dirty="0"/>
              <a:t>Tools &amp; Resources  </a:t>
            </a:r>
          </a:p>
        </p:txBody>
      </p:sp>
      <p:sp>
        <p:nvSpPr>
          <p:cNvPr id="3" name="Content Placeholder 2"/>
          <p:cNvSpPr>
            <a:spLocks noGrp="1"/>
          </p:cNvSpPr>
          <p:nvPr>
            <p:ph idx="1"/>
          </p:nvPr>
        </p:nvSpPr>
        <p:spPr/>
        <p:txBody>
          <a:bodyPr>
            <a:normAutofit/>
          </a:bodyPr>
          <a:lstStyle/>
          <a:p>
            <a:pPr marL="342900" indent="-342900">
              <a:buClr>
                <a:schemeClr val="accent1">
                  <a:lumMod val="75000"/>
                </a:schemeClr>
              </a:buClr>
              <a:buFont typeface="Wingdings" pitchFamily="2" charset="2"/>
              <a:buChar char="ü"/>
            </a:pPr>
            <a:r>
              <a:rPr lang="en-US" sz="2000" dirty="0"/>
              <a:t> KentuckyOne Health  </a:t>
            </a:r>
          </a:p>
          <a:p>
            <a:pPr marL="690372" lvl="1" indent="-342900">
              <a:buClr>
                <a:schemeClr val="accent1">
                  <a:lumMod val="75000"/>
                </a:schemeClr>
              </a:buClr>
              <a:buSzPct val="80000"/>
              <a:buFont typeface="Wingdings" pitchFamily="2" charset="2"/>
              <a:buChar char="Ø"/>
            </a:pPr>
            <a:r>
              <a:rPr lang="en-US" sz="2000" dirty="0"/>
              <a:t>3-step process * </a:t>
            </a:r>
          </a:p>
          <a:p>
            <a:pPr marL="690372" lvl="1" indent="-342900">
              <a:buClr>
                <a:schemeClr val="accent1">
                  <a:lumMod val="75000"/>
                </a:schemeClr>
              </a:buClr>
              <a:buSzPct val="80000"/>
              <a:buFont typeface="Wingdings" pitchFamily="2" charset="2"/>
              <a:buChar char="Ø"/>
            </a:pPr>
            <a:r>
              <a:rPr lang="en-US" sz="2000" dirty="0"/>
              <a:t>EMR screen shots for IT *</a:t>
            </a:r>
          </a:p>
          <a:p>
            <a:pPr marL="690372" lvl="1" indent="-342900">
              <a:buClr>
                <a:schemeClr val="accent1">
                  <a:lumMod val="75000"/>
                </a:schemeClr>
              </a:buClr>
              <a:buSzPct val="80000"/>
              <a:buFont typeface="Wingdings" pitchFamily="2" charset="2"/>
              <a:buChar char="Ø"/>
            </a:pPr>
            <a:r>
              <a:rPr lang="en-US" sz="2000" dirty="0"/>
              <a:t>Malnutrition Policy *</a:t>
            </a:r>
          </a:p>
          <a:p>
            <a:pPr marL="274320" lvl="1" indent="0">
              <a:buClr>
                <a:srgbClr val="00B0F0"/>
              </a:buClr>
              <a:buSzPct val="80000"/>
              <a:buNone/>
            </a:pPr>
            <a:endParaRPr lang="en-US" sz="2000" dirty="0"/>
          </a:p>
          <a:p>
            <a:pPr marL="342900" indent="-342900">
              <a:buClr>
                <a:schemeClr val="accent1">
                  <a:lumMod val="75000"/>
                </a:schemeClr>
              </a:buClr>
              <a:buFont typeface="Wingdings" pitchFamily="2" charset="2"/>
              <a:buChar char="ü"/>
            </a:pPr>
            <a:r>
              <a:rPr lang="en-US" sz="2000" b="1" dirty="0"/>
              <a:t> </a:t>
            </a:r>
            <a:r>
              <a:rPr lang="en-US" sz="2000" dirty="0"/>
              <a:t>Advocate roadmap published in PDF* </a:t>
            </a:r>
          </a:p>
          <a:p>
            <a:pPr marL="342900" indent="-342900">
              <a:buClr>
                <a:schemeClr val="accent1">
                  <a:lumMod val="75000"/>
                </a:schemeClr>
              </a:buClr>
              <a:buFont typeface="Wingdings" pitchFamily="2" charset="2"/>
              <a:buChar char="ü"/>
            </a:pPr>
            <a:endParaRPr lang="en-US" sz="2000" dirty="0"/>
          </a:p>
          <a:p>
            <a:pPr marL="342900" indent="-342900">
              <a:buClr>
                <a:schemeClr val="accent1">
                  <a:lumMod val="75000"/>
                </a:schemeClr>
              </a:buClr>
              <a:buFont typeface="Wingdings" pitchFamily="2" charset="2"/>
              <a:buChar char="ü"/>
            </a:pPr>
            <a:r>
              <a:rPr lang="en-US" sz="2000" dirty="0"/>
              <a:t> Data and supporting evidence* </a:t>
            </a:r>
          </a:p>
          <a:p>
            <a:pPr>
              <a:buClr>
                <a:schemeClr val="accent1">
                  <a:lumMod val="75000"/>
                </a:schemeClr>
              </a:buClr>
            </a:pPr>
            <a:endParaRPr lang="en-US" sz="2000" dirty="0"/>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dirty="0"/>
          </a:p>
        </p:txBody>
      </p:sp>
      <p:sp>
        <p:nvSpPr>
          <p:cNvPr id="4" name="Title 1"/>
          <p:cNvSpPr txBox="1">
            <a:spLocks/>
          </p:cNvSpPr>
          <p:nvPr/>
        </p:nvSpPr>
        <p:spPr>
          <a:xfrm>
            <a:off x="457200" y="568087"/>
            <a:ext cx="58674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sz="3600" dirty="0">
              <a:solidFill>
                <a:srgbClr val="00B0F0"/>
              </a:solidFill>
            </a:endParaRPr>
          </a:p>
        </p:txBody>
      </p:sp>
    </p:spTree>
    <p:extLst>
      <p:ext uri="{BB962C8B-B14F-4D97-AF65-F5344CB8AC3E}">
        <p14:creationId xmlns:p14="http://schemas.microsoft.com/office/powerpoint/2010/main" val="4086084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to Receive HealthTrust QTR Rebate</a:t>
            </a:r>
            <a:endParaRPr lang="en-US" i="1" dirty="0"/>
          </a:p>
        </p:txBody>
      </p:sp>
      <p:sp>
        <p:nvSpPr>
          <p:cNvPr id="3" name="Content Placeholder 2"/>
          <p:cNvSpPr>
            <a:spLocks noGrp="1"/>
          </p:cNvSpPr>
          <p:nvPr>
            <p:ph idx="1"/>
          </p:nvPr>
        </p:nvSpPr>
        <p:spPr>
          <a:xfrm>
            <a:off x="457200" y="1709928"/>
            <a:ext cx="7543800" cy="4700016"/>
          </a:xfrm>
        </p:spPr>
        <p:txBody>
          <a:bodyPr>
            <a:noAutofit/>
          </a:bodyPr>
          <a:lstStyle/>
          <a:p>
            <a:pPr marL="0" indent="0">
              <a:spcAft>
                <a:spcPts val="600"/>
              </a:spcAft>
              <a:buNone/>
            </a:pPr>
            <a:r>
              <a:rPr lang="en-US" sz="2000" i="1" dirty="0"/>
              <a:t>Malnutrition Protocol based on validated tools and proven nutrition practices that begins at admission and continues post-discharge.</a:t>
            </a:r>
          </a:p>
          <a:p>
            <a:pPr marL="0" indent="0">
              <a:spcAft>
                <a:spcPts val="600"/>
              </a:spcAft>
              <a:buNone/>
            </a:pPr>
            <a:endParaRPr lang="en-US" sz="2000" dirty="0"/>
          </a:p>
          <a:p>
            <a:pPr marL="0" indent="0">
              <a:spcAft>
                <a:spcPts val="600"/>
              </a:spcAft>
              <a:buNone/>
            </a:pPr>
            <a:r>
              <a:rPr lang="en-US" sz="2000" b="1" dirty="0"/>
              <a:t>Required Components:</a:t>
            </a:r>
          </a:p>
          <a:p>
            <a:pPr marL="457200" indent="-457200">
              <a:spcAft>
                <a:spcPts val="600"/>
              </a:spcAft>
              <a:buAutoNum type="arabicParenR"/>
            </a:pPr>
            <a:r>
              <a:rPr lang="en-US" sz="2000" dirty="0"/>
              <a:t>Validated malnutrition screening tool (MST)</a:t>
            </a:r>
          </a:p>
          <a:p>
            <a:pPr marL="457200" indent="-457200">
              <a:spcAft>
                <a:spcPts val="600"/>
              </a:spcAft>
              <a:buAutoNum type="arabicParenR"/>
            </a:pPr>
            <a:r>
              <a:rPr lang="en-US" sz="2000" dirty="0"/>
              <a:t>Automatic provision of rapid nutrition intervention (24 hrs.) and RD referral initiated by MST risk level </a:t>
            </a:r>
          </a:p>
          <a:p>
            <a:pPr marL="457200" indent="-457200">
              <a:spcAft>
                <a:spcPts val="600"/>
              </a:spcAft>
              <a:buAutoNum type="arabicParenR"/>
            </a:pPr>
            <a:r>
              <a:rPr lang="en-US" sz="2000" dirty="0"/>
              <a:t>Discharge procedures include documented instructions and written patient education for the continuation of nutrition interventions used during hospitalization</a:t>
            </a:r>
          </a:p>
          <a:p>
            <a:pPr marL="0" indent="0">
              <a:spcAft>
                <a:spcPts val="600"/>
              </a:spcAft>
              <a:buNone/>
            </a:pPr>
            <a:endParaRPr lang="en-US" sz="2000" dirty="0"/>
          </a:p>
          <a:p>
            <a:pPr marL="0" indent="0">
              <a:spcAft>
                <a:spcPts val="600"/>
              </a:spcAft>
              <a:buNone/>
            </a:pPr>
            <a:endParaRPr lang="en-US" sz="1600" dirty="0"/>
          </a:p>
          <a:p>
            <a:pPr marL="0" indent="0">
              <a:spcAft>
                <a:spcPts val="600"/>
              </a:spcAft>
              <a:buNone/>
            </a:pPr>
            <a:r>
              <a:rPr lang="en-US" sz="1600" dirty="0"/>
              <a:t>**Protocols must be part of written, approved policy and embedded in EMR.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
        <p:nvSpPr>
          <p:cNvPr id="5" name="Text Placeholder 4">
            <a:extLst>
              <a:ext uri="{FF2B5EF4-FFF2-40B4-BE49-F238E27FC236}">
                <a16:creationId xmlns="" xmlns:a16="http://schemas.microsoft.com/office/drawing/2014/main" id="{A15859B6-8B5B-4C41-8A1B-E11C1F189B44}"/>
              </a:ext>
            </a:extLst>
          </p:cNvPr>
          <p:cNvSpPr>
            <a:spLocks noGrp="1"/>
          </p:cNvSpPr>
          <p:nvPr>
            <p:ph type="body" sz="quarter" idx="13"/>
          </p:nvPr>
        </p:nvSpPr>
        <p:spPr/>
        <p:txBody>
          <a:bodyPr/>
          <a:lstStyle/>
          <a:p>
            <a:r>
              <a:rPr lang="en-US" sz="2000" dirty="0"/>
              <a:t>Through the Term of the Nutritional 220 Contract 2022</a:t>
            </a:r>
          </a:p>
        </p:txBody>
      </p:sp>
    </p:spTree>
    <p:extLst>
      <p:ext uri="{BB962C8B-B14F-4D97-AF65-F5344CB8AC3E}">
        <p14:creationId xmlns:p14="http://schemas.microsoft.com/office/powerpoint/2010/main" val="688761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 </a:t>
            </a:r>
          </a:p>
        </p:txBody>
      </p:sp>
      <p:sp>
        <p:nvSpPr>
          <p:cNvPr id="3" name="Content Placeholder 2"/>
          <p:cNvSpPr>
            <a:spLocks noGrp="1"/>
          </p:cNvSpPr>
          <p:nvPr>
            <p:ph idx="1"/>
          </p:nvPr>
        </p:nvSpPr>
        <p:spPr>
          <a:xfrm>
            <a:off x="457200" y="1709928"/>
            <a:ext cx="7543800" cy="4343400"/>
          </a:xfrm>
        </p:spPr>
        <p:txBody>
          <a:bodyPr>
            <a:normAutofit/>
          </a:bodyPr>
          <a:lstStyle/>
          <a:p>
            <a:pPr marL="0" indent="0">
              <a:buNone/>
            </a:pPr>
            <a:r>
              <a:rPr lang="en-US" sz="2000" dirty="0"/>
              <a:t>Thank you for joining our session today.  </a:t>
            </a:r>
          </a:p>
          <a:p>
            <a:pPr marL="0" indent="0">
              <a:buNone/>
            </a:pPr>
            <a:endParaRPr lang="en-US" sz="2000" b="1" dirty="0"/>
          </a:p>
          <a:p>
            <a:pPr marL="0" indent="0">
              <a:buNone/>
            </a:pPr>
            <a:endParaRPr lang="en-US" sz="2000" b="1" dirty="0"/>
          </a:p>
          <a:p>
            <a:pPr marL="0" indent="0">
              <a:buNone/>
            </a:pPr>
            <a:r>
              <a:rPr lang="en-US" sz="2000" b="1" dirty="0"/>
              <a:t>Speaker Contact Information:</a:t>
            </a:r>
          </a:p>
          <a:p>
            <a:pPr marL="0" indent="0">
              <a:buNone/>
            </a:pPr>
            <a:endParaRPr lang="en-US" sz="2000" dirty="0"/>
          </a:p>
          <a:p>
            <a:pPr marL="0" indent="0">
              <a:buNone/>
            </a:pPr>
            <a:r>
              <a:rPr lang="en-US" sz="2000" dirty="0"/>
              <a:t>Amanda Goldman, MS, RD, LD, FAND</a:t>
            </a:r>
          </a:p>
          <a:p>
            <a:pPr marL="0" indent="0">
              <a:buNone/>
            </a:pPr>
            <a:r>
              <a:rPr lang="en-US" sz="2000" u="sng" dirty="0">
                <a:hlinkClick r:id="rId2"/>
              </a:rPr>
              <a:t>AmandaGoldman@catholichealth.net</a:t>
            </a:r>
            <a:r>
              <a:rPr lang="en-US" sz="2000" u="sng" dirty="0"/>
              <a:t> </a:t>
            </a:r>
          </a:p>
          <a:p>
            <a:pPr marL="0" indent="0">
              <a:buNone/>
            </a:pPr>
            <a:endParaRPr lang="en-US" sz="2000" dirty="0"/>
          </a:p>
          <a:p>
            <a:pPr marL="0" indent="0">
              <a:buNone/>
            </a:pPr>
            <a:r>
              <a:rPr lang="en-US" sz="2000" dirty="0"/>
              <a:t>Sharon Siegel, RD, LD</a:t>
            </a:r>
          </a:p>
          <a:p>
            <a:pPr marL="0" indent="0">
              <a:buNone/>
            </a:pPr>
            <a:r>
              <a:rPr lang="de-DE" sz="2000" dirty="0">
                <a:hlinkClick r:id="rId3"/>
              </a:rPr>
              <a:t>SharonSiegel2@KentuckyOneHealth.org</a:t>
            </a:r>
            <a:endParaRPr lang="de-DE" sz="2000" dirty="0"/>
          </a:p>
          <a:p>
            <a:pPr marL="0" indent="0">
              <a:buNone/>
            </a:pPr>
            <a:endParaRPr lang="en-US" sz="2000" dirty="0"/>
          </a:p>
          <a:p>
            <a:pPr marL="0" indent="0">
              <a:buNone/>
            </a:pPr>
            <a:r>
              <a:rPr lang="en-US" sz="2000" dirty="0"/>
              <a:t>Susan Fuchs, MBA, RD, LDN</a:t>
            </a:r>
          </a:p>
          <a:p>
            <a:pPr marL="0" indent="0">
              <a:buNone/>
            </a:pPr>
            <a:r>
              <a:rPr lang="es-ES" sz="2000" dirty="0">
                <a:solidFill>
                  <a:srgbClr val="292934"/>
                </a:solidFill>
                <a:hlinkClick r:id="rId4"/>
              </a:rPr>
              <a:t>Susan_Fuchs@memorial.org</a:t>
            </a:r>
            <a:r>
              <a:rPr lang="es-ES" sz="2000" dirty="0">
                <a:solidFill>
                  <a:srgbClr val="292934"/>
                </a:solidFill>
              </a:rPr>
              <a:t> </a:t>
            </a:r>
            <a:endParaRPr lang="en-US" sz="2000" dirty="0"/>
          </a:p>
          <a:p>
            <a:pPr marL="0" indent="0">
              <a:buNone/>
            </a:pPr>
            <a:endParaRPr lang="en-US" sz="2000" dirty="0"/>
          </a:p>
          <a:p>
            <a:pPr marL="0" indent="0">
              <a:buNone/>
            </a:pPr>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291428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Integration: Key to Success</a:t>
            </a:r>
          </a:p>
        </p:txBody>
      </p:sp>
      <p:sp>
        <p:nvSpPr>
          <p:cNvPr id="2" name="Content Placeholder 1"/>
          <p:cNvSpPr>
            <a:spLocks noGrp="1"/>
          </p:cNvSpPr>
          <p:nvPr>
            <p:ph idx="1"/>
          </p:nvPr>
        </p:nvSpPr>
        <p:spPr/>
        <p:txBody>
          <a:bodyPr>
            <a:normAutofit/>
          </a:bodyPr>
          <a:lstStyle/>
          <a:p>
            <a:pPr marL="0" indent="0" algn="ctr">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6" name="Picture 5">
            <a:extLst>
              <a:ext uri="{FF2B5EF4-FFF2-40B4-BE49-F238E27FC236}">
                <a16:creationId xmlns="" xmlns:a16="http://schemas.microsoft.com/office/drawing/2014/main" id="{48F6EFBF-F7DB-42EF-BD03-B41E750F12A4}"/>
              </a:ext>
            </a:extLst>
          </p:cNvPr>
          <p:cNvPicPr>
            <a:picLocks noChangeAspect="1"/>
          </p:cNvPicPr>
          <p:nvPr/>
        </p:nvPicPr>
        <p:blipFill>
          <a:blip r:embed="rId2"/>
          <a:stretch>
            <a:fillRect/>
          </a:stretch>
        </p:blipFill>
        <p:spPr>
          <a:xfrm>
            <a:off x="152400" y="1484007"/>
            <a:ext cx="7848600" cy="5139297"/>
          </a:xfrm>
          <a:prstGeom prst="rect">
            <a:avLst/>
          </a:prstGeom>
        </p:spPr>
      </p:pic>
    </p:spTree>
    <p:extLst>
      <p:ext uri="{BB962C8B-B14F-4D97-AF65-F5344CB8AC3E}">
        <p14:creationId xmlns:p14="http://schemas.microsoft.com/office/powerpoint/2010/main" val="391279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6616"/>
            <a:ext cx="7543800" cy="402336"/>
          </a:xfrm>
        </p:spPr>
        <p:txBody>
          <a:bodyPr>
            <a:noAutofit/>
          </a:bodyPr>
          <a:lstStyle/>
          <a:p>
            <a:r>
              <a:rPr lang="en-US" dirty="0">
                <a:latin typeface="Arial" panose="020B0604020202020204" pitchFamily="34" charset="0"/>
                <a:cs typeface="Arial" panose="020B0604020202020204" pitchFamily="34" charset="0"/>
              </a:rPr>
              <a:t>Malnutrition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i="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Rectangle 5">
            <a:extLst>
              <a:ext uri="{FF2B5EF4-FFF2-40B4-BE49-F238E27FC236}">
                <a16:creationId xmlns="" xmlns:a16="http://schemas.microsoft.com/office/drawing/2014/main" id="{EBB6C13D-A834-48AC-8723-21D17A2363EA}"/>
              </a:ext>
            </a:extLst>
          </p:cNvPr>
          <p:cNvSpPr/>
          <p:nvPr/>
        </p:nvSpPr>
        <p:spPr>
          <a:xfrm>
            <a:off x="342900" y="1542526"/>
            <a:ext cx="7658100" cy="4724370"/>
          </a:xfrm>
          <a:prstGeom prst="rect">
            <a:avLst/>
          </a:prstGeom>
        </p:spPr>
        <p:txBody>
          <a:bodyPr wrap="square">
            <a:spAutoFit/>
          </a:bodyPr>
          <a:lstStyle/>
          <a:p>
            <a:pPr>
              <a:buClr>
                <a:schemeClr val="accent1">
                  <a:lumMod val="75000"/>
                </a:schemeClr>
              </a:buClr>
            </a:pPr>
            <a:r>
              <a:rPr lang="en-US" sz="2000" i="1" dirty="0">
                <a:latin typeface="Calibri"/>
                <a:cs typeface="Calibri"/>
              </a:rPr>
              <a:t>Definition: The unhealthy condition that results from not eating enough food or not eating enough healthy food; poor nutrition </a:t>
            </a:r>
          </a:p>
          <a:p>
            <a:pPr>
              <a:buClr>
                <a:schemeClr val="accent1">
                  <a:lumMod val="75000"/>
                </a:schemeClr>
              </a:buClr>
            </a:pPr>
            <a:endParaRPr lang="en-US" sz="2000" i="1" dirty="0">
              <a:latin typeface="Calibri"/>
              <a:cs typeface="Calibri"/>
            </a:endParaRPr>
          </a:p>
          <a:p>
            <a:pPr>
              <a:buClr>
                <a:schemeClr val="accent1">
                  <a:lumMod val="75000"/>
                </a:schemeClr>
              </a:buClr>
            </a:pPr>
            <a:r>
              <a:rPr lang="en-US" sz="2000" dirty="0">
                <a:cs typeface="Arial" panose="020B0604020202020204" pitchFamily="34" charset="0"/>
              </a:rPr>
              <a:t>Acute Care Setting:</a:t>
            </a:r>
          </a:p>
          <a:p>
            <a:pPr marL="800100" lvl="1" indent="-342900">
              <a:buClr>
                <a:schemeClr val="accent1">
                  <a:lumMod val="75000"/>
                </a:schemeClr>
              </a:buClr>
              <a:buFont typeface="Arial" panose="020B0604020202020204" pitchFamily="34" charset="0"/>
              <a:buChar char="•"/>
            </a:pPr>
            <a:r>
              <a:rPr lang="en-US" sz="2000" dirty="0">
                <a:cs typeface="Arial" panose="020B0604020202020204" pitchFamily="34" charset="0"/>
              </a:rPr>
              <a:t>Impacts approximately 30-50% of hospitalized patients</a:t>
            </a:r>
          </a:p>
          <a:p>
            <a:pPr marL="800100" lvl="1" indent="-342900">
              <a:buClr>
                <a:schemeClr val="accent1">
                  <a:lumMod val="75000"/>
                </a:schemeClr>
              </a:buClr>
              <a:buFont typeface="Arial" panose="020B0604020202020204" pitchFamily="34" charset="0"/>
              <a:buChar char="•"/>
            </a:pPr>
            <a:r>
              <a:rPr lang="en-US" sz="2000" dirty="0">
                <a:cs typeface="Arial" panose="020B0604020202020204" pitchFamily="34" charset="0"/>
              </a:rPr>
              <a:t>Recent research is showing some results even higher than 50%</a:t>
            </a:r>
          </a:p>
          <a:p>
            <a:pPr marL="800100" lvl="1" indent="-342900">
              <a:buClr>
                <a:schemeClr val="accent1">
                  <a:lumMod val="75000"/>
                </a:schemeClr>
              </a:buClr>
              <a:buFont typeface="Arial" panose="020B0604020202020204" pitchFamily="34" charset="0"/>
              <a:buChar char="•"/>
            </a:pPr>
            <a:r>
              <a:rPr lang="en-US" sz="2000" dirty="0">
                <a:cs typeface="Arial" panose="020B0604020202020204" pitchFamily="34" charset="0"/>
              </a:rPr>
              <a:t>Typically only 3% of those patients have a documented medical diagnosis of malnutrition</a:t>
            </a:r>
          </a:p>
          <a:p>
            <a:pPr marL="800100" lvl="1" indent="-342900">
              <a:buClr>
                <a:schemeClr val="accent1">
                  <a:lumMod val="75000"/>
                </a:schemeClr>
              </a:buClr>
              <a:buFont typeface="Arial" panose="020B0604020202020204" pitchFamily="34" charset="0"/>
              <a:buChar char="•"/>
            </a:pPr>
            <a:r>
              <a:rPr lang="en-US" sz="2000" dirty="0">
                <a:cs typeface="Arial" panose="020B0604020202020204" pitchFamily="34" charset="0"/>
              </a:rPr>
              <a:t>During 2015, less than 2% of KentuckyOne Health (multi-hospital system) patients had a documented medical diagnosis of malnutrition</a:t>
            </a: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marL="118872" lvl="1" indent="0">
              <a:buNone/>
            </a:pPr>
            <a:r>
              <a:rPr lang="en-US" sz="1100" dirty="0">
                <a:cs typeface="Arial" panose="020B0604020202020204" pitchFamily="34" charset="0"/>
              </a:rPr>
              <a:t>Sources: 1. Coats KG et al. </a:t>
            </a:r>
            <a:r>
              <a:rPr lang="en-US" sz="1100" i="1" dirty="0">
                <a:cs typeface="Arial" panose="020B0604020202020204" pitchFamily="34" charset="0"/>
              </a:rPr>
              <a:t>J Am Diet Assoc.</a:t>
            </a:r>
            <a:r>
              <a:rPr lang="en-US" sz="1100" dirty="0">
                <a:cs typeface="Arial" panose="020B0604020202020204" pitchFamily="34" charset="0"/>
              </a:rPr>
              <a:t>1993;93:27-33. 2. Giner M et al. </a:t>
            </a:r>
            <a:r>
              <a:rPr lang="en-US" sz="1100" i="1" dirty="0">
                <a:cs typeface="Arial" panose="020B0604020202020204" pitchFamily="34" charset="0"/>
              </a:rPr>
              <a:t>Nutrition.</a:t>
            </a:r>
            <a:r>
              <a:rPr lang="en-US" sz="1100" dirty="0">
                <a:cs typeface="Arial" panose="020B0604020202020204" pitchFamily="34" charset="0"/>
              </a:rPr>
              <a:t>1996;12:23-29. 3. Thomas DR et al. </a:t>
            </a:r>
            <a:r>
              <a:rPr lang="en-US" sz="1100" i="1" dirty="0">
                <a:cs typeface="Arial" panose="020B0604020202020204" pitchFamily="34" charset="0"/>
              </a:rPr>
              <a:t>Am J Clin Nutr.</a:t>
            </a:r>
            <a:r>
              <a:rPr lang="en-US" sz="1100" dirty="0">
                <a:cs typeface="Arial" panose="020B0604020202020204" pitchFamily="34" charset="0"/>
              </a:rPr>
              <a:t>2002; 75:308-313.  4. </a:t>
            </a:r>
            <a:r>
              <a:rPr lang="da-DK" sz="1100" dirty="0">
                <a:cs typeface="Arial" panose="020B0604020202020204" pitchFamily="34" charset="0"/>
              </a:rPr>
              <a:t>Somanchi M et al. </a:t>
            </a:r>
            <a:r>
              <a:rPr lang="da-DK" sz="1100" i="1" dirty="0">
                <a:cs typeface="Arial" panose="020B0604020202020204" pitchFamily="34" charset="0"/>
              </a:rPr>
              <a:t>JPEN.</a:t>
            </a:r>
            <a:r>
              <a:rPr lang="da-DK" sz="1100" dirty="0">
                <a:cs typeface="Arial" panose="020B0604020202020204" pitchFamily="34" charset="0"/>
              </a:rPr>
              <a:t> 2011;35:209-216. 5. </a:t>
            </a:r>
            <a:r>
              <a:rPr lang="en-US" sz="1100" dirty="0">
                <a:cs typeface="Arial" panose="020B0604020202020204" pitchFamily="34" charset="0"/>
              </a:rPr>
              <a:t>Guigoz Y. </a:t>
            </a:r>
            <a:r>
              <a:rPr lang="en-US" sz="1100" i="1" dirty="0">
                <a:cs typeface="Arial" panose="020B0604020202020204" pitchFamily="34" charset="0"/>
              </a:rPr>
              <a:t>J Nutr Health Aging. </a:t>
            </a:r>
            <a:r>
              <a:rPr lang="en-US" sz="1100" dirty="0">
                <a:cs typeface="Arial" panose="020B0604020202020204" pitchFamily="34" charset="0"/>
              </a:rPr>
              <a:t>2006;10:466-487.  6. Jensen GL, et al. </a:t>
            </a:r>
            <a:r>
              <a:rPr lang="en-US" sz="1100" i="1" dirty="0">
                <a:cs typeface="Arial" panose="020B0604020202020204" pitchFamily="34" charset="0"/>
              </a:rPr>
              <a:t>JPEN</a:t>
            </a:r>
            <a:r>
              <a:rPr lang="en-US" sz="1100" dirty="0">
                <a:cs typeface="Arial" panose="020B0604020202020204" pitchFamily="34" charset="0"/>
              </a:rPr>
              <a:t> </a:t>
            </a:r>
            <a:r>
              <a:rPr lang="en-US" sz="1100" i="1" dirty="0">
                <a:cs typeface="Arial" panose="020B0604020202020204" pitchFamily="34" charset="0"/>
              </a:rPr>
              <a:t>J Parenter Enteral Nutr</a:t>
            </a:r>
            <a:r>
              <a:rPr lang="en-US" sz="1100" dirty="0">
                <a:cs typeface="Arial" panose="020B0604020202020204" pitchFamily="34" charset="0"/>
              </a:rPr>
              <a:t>. 2010;34:156-159.</a:t>
            </a:r>
          </a:p>
        </p:txBody>
      </p:sp>
    </p:spTree>
    <p:extLst>
      <p:ext uri="{BB962C8B-B14F-4D97-AF65-F5344CB8AC3E}">
        <p14:creationId xmlns:p14="http://schemas.microsoft.com/office/powerpoint/2010/main" val="312752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Impact of Malnutrition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grpSp>
        <p:nvGrpSpPr>
          <p:cNvPr id="20" name="Group 19">
            <a:extLst>
              <a:ext uri="{FF2B5EF4-FFF2-40B4-BE49-F238E27FC236}">
                <a16:creationId xmlns="" xmlns:a16="http://schemas.microsoft.com/office/drawing/2014/main" id="{C0E84251-637F-2540-BCF9-3D1EAB893C3F}"/>
              </a:ext>
            </a:extLst>
          </p:cNvPr>
          <p:cNvGrpSpPr/>
          <p:nvPr/>
        </p:nvGrpSpPr>
        <p:grpSpPr>
          <a:xfrm>
            <a:off x="207389" y="1907087"/>
            <a:ext cx="2848321" cy="3032221"/>
            <a:chOff x="181622" y="1907087"/>
            <a:chExt cx="2848321" cy="3032221"/>
          </a:xfrm>
        </p:grpSpPr>
        <p:sp>
          <p:nvSpPr>
            <p:cNvPr id="8" name="Rounded Rectangle 7">
              <a:extLst>
                <a:ext uri="{FF2B5EF4-FFF2-40B4-BE49-F238E27FC236}">
                  <a16:creationId xmlns="" xmlns:a16="http://schemas.microsoft.com/office/drawing/2014/main" id="{0925455D-6DB9-D54F-AF40-345DC13DDE6B}"/>
                </a:ext>
              </a:extLst>
            </p:cNvPr>
            <p:cNvSpPr/>
            <p:nvPr/>
          </p:nvSpPr>
          <p:spPr>
            <a:xfrm>
              <a:off x="181622" y="1907087"/>
              <a:ext cx="2848321" cy="1723984"/>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Hospital-acquired</a:t>
              </a:r>
            </a:p>
            <a:p>
              <a:pPr algn="ctr"/>
              <a:r>
                <a:rPr lang="en-US" sz="2400" dirty="0">
                  <a:solidFill>
                    <a:schemeClr val="bg1"/>
                  </a:solidFill>
                </a:rPr>
                <a:t>Conditions</a:t>
              </a:r>
            </a:p>
          </p:txBody>
        </p:sp>
        <p:sp>
          <p:nvSpPr>
            <p:cNvPr id="13" name="TextBox 12">
              <a:extLst>
                <a:ext uri="{FF2B5EF4-FFF2-40B4-BE49-F238E27FC236}">
                  <a16:creationId xmlns="" xmlns:a16="http://schemas.microsoft.com/office/drawing/2014/main" id="{3992BFEA-688C-2441-A8F0-9D326D240D87}"/>
                </a:ext>
              </a:extLst>
            </p:cNvPr>
            <p:cNvSpPr txBox="1"/>
            <p:nvPr/>
          </p:nvSpPr>
          <p:spPr>
            <a:xfrm>
              <a:off x="243211" y="3738979"/>
              <a:ext cx="2725143" cy="1200329"/>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a:t>Increases risk for falls </a:t>
              </a:r>
            </a:p>
            <a:p>
              <a:pPr marL="285750" indent="-285750">
                <a:buClr>
                  <a:schemeClr val="accent1">
                    <a:lumMod val="75000"/>
                  </a:schemeClr>
                </a:buClr>
                <a:buFont typeface="Arial" panose="020B0604020202020204" pitchFamily="34" charset="0"/>
                <a:buChar char="•"/>
              </a:pPr>
              <a:r>
                <a:rPr lang="en-US" dirty="0"/>
                <a:t>2 times more likely to develop a pressure ulcer</a:t>
              </a:r>
            </a:p>
          </p:txBody>
        </p:sp>
      </p:grpSp>
      <p:grpSp>
        <p:nvGrpSpPr>
          <p:cNvPr id="19" name="Group 18">
            <a:extLst>
              <a:ext uri="{FF2B5EF4-FFF2-40B4-BE49-F238E27FC236}">
                <a16:creationId xmlns="" xmlns:a16="http://schemas.microsoft.com/office/drawing/2014/main" id="{51892A76-A107-1743-BA80-F14FD0478A95}"/>
              </a:ext>
            </a:extLst>
          </p:cNvPr>
          <p:cNvGrpSpPr/>
          <p:nvPr/>
        </p:nvGrpSpPr>
        <p:grpSpPr>
          <a:xfrm>
            <a:off x="3147840" y="1907087"/>
            <a:ext cx="2848321" cy="2750043"/>
            <a:chOff x="3144545" y="1907087"/>
            <a:chExt cx="2848321" cy="2750043"/>
          </a:xfrm>
        </p:grpSpPr>
        <p:sp>
          <p:nvSpPr>
            <p:cNvPr id="11" name="Rounded Rectangle 10">
              <a:extLst>
                <a:ext uri="{FF2B5EF4-FFF2-40B4-BE49-F238E27FC236}">
                  <a16:creationId xmlns="" xmlns:a16="http://schemas.microsoft.com/office/drawing/2014/main" id="{9656314C-D60B-EF48-AEAA-4F87EBEF1ABA}"/>
                </a:ext>
              </a:extLst>
            </p:cNvPr>
            <p:cNvSpPr/>
            <p:nvPr/>
          </p:nvSpPr>
          <p:spPr>
            <a:xfrm>
              <a:off x="3144545" y="1907087"/>
              <a:ext cx="2848321" cy="1723984"/>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Hospital-acquired</a:t>
              </a:r>
            </a:p>
            <a:p>
              <a:pPr algn="ctr"/>
              <a:r>
                <a:rPr lang="en-US" sz="2400" dirty="0">
                  <a:solidFill>
                    <a:schemeClr val="bg1"/>
                  </a:solidFill>
                </a:rPr>
                <a:t>Infections</a:t>
              </a:r>
            </a:p>
          </p:txBody>
        </p:sp>
        <p:sp>
          <p:nvSpPr>
            <p:cNvPr id="14" name="TextBox 13">
              <a:extLst>
                <a:ext uri="{FF2B5EF4-FFF2-40B4-BE49-F238E27FC236}">
                  <a16:creationId xmlns="" xmlns:a16="http://schemas.microsoft.com/office/drawing/2014/main" id="{D3B85296-03E2-9D46-829E-FE48582D52E4}"/>
                </a:ext>
              </a:extLst>
            </p:cNvPr>
            <p:cNvSpPr txBox="1"/>
            <p:nvPr/>
          </p:nvSpPr>
          <p:spPr>
            <a:xfrm>
              <a:off x="3206134" y="3733800"/>
              <a:ext cx="2725143" cy="923330"/>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a:t>2.5 times the risk for SSI</a:t>
              </a:r>
            </a:p>
            <a:p>
              <a:pPr marL="285750" indent="-285750">
                <a:buClr>
                  <a:schemeClr val="accent1">
                    <a:lumMod val="75000"/>
                  </a:schemeClr>
                </a:buClr>
                <a:buFont typeface="Arial" panose="020B0604020202020204" pitchFamily="34" charset="0"/>
                <a:buChar char="•"/>
              </a:pPr>
              <a:r>
                <a:rPr lang="en-US" dirty="0"/>
                <a:t>5.1 times more likely to develop a UTI</a:t>
              </a:r>
            </a:p>
          </p:txBody>
        </p:sp>
      </p:grpSp>
      <p:grpSp>
        <p:nvGrpSpPr>
          <p:cNvPr id="18" name="Group 17">
            <a:extLst>
              <a:ext uri="{FF2B5EF4-FFF2-40B4-BE49-F238E27FC236}">
                <a16:creationId xmlns="" xmlns:a16="http://schemas.microsoft.com/office/drawing/2014/main" id="{D638D702-001C-234F-9FB4-C4A5F63B9008}"/>
              </a:ext>
            </a:extLst>
          </p:cNvPr>
          <p:cNvGrpSpPr/>
          <p:nvPr/>
        </p:nvGrpSpPr>
        <p:grpSpPr>
          <a:xfrm>
            <a:off x="6088291" y="1907087"/>
            <a:ext cx="2848321" cy="3027042"/>
            <a:chOff x="6062524" y="1907087"/>
            <a:chExt cx="2848321" cy="3027042"/>
          </a:xfrm>
        </p:grpSpPr>
        <p:sp>
          <p:nvSpPr>
            <p:cNvPr id="12" name="Rounded Rectangle 11">
              <a:extLst>
                <a:ext uri="{FF2B5EF4-FFF2-40B4-BE49-F238E27FC236}">
                  <a16:creationId xmlns="" xmlns:a16="http://schemas.microsoft.com/office/drawing/2014/main" id="{BB998C0C-A3E4-CD40-9DEC-8B2AA056CB6C}"/>
                </a:ext>
              </a:extLst>
            </p:cNvPr>
            <p:cNvSpPr/>
            <p:nvPr/>
          </p:nvSpPr>
          <p:spPr>
            <a:xfrm>
              <a:off x="6062524" y="1907087"/>
              <a:ext cx="2848321" cy="1723984"/>
            </a:xfrm>
            <a:prstGeom prst="roundRect">
              <a:avLst/>
            </a:prstGeom>
            <a:solidFill>
              <a:srgbClr val="7741A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Readmissions</a:t>
              </a:r>
            </a:p>
          </p:txBody>
        </p:sp>
        <p:sp>
          <p:nvSpPr>
            <p:cNvPr id="15" name="TextBox 14">
              <a:extLst>
                <a:ext uri="{FF2B5EF4-FFF2-40B4-BE49-F238E27FC236}">
                  <a16:creationId xmlns="" xmlns:a16="http://schemas.microsoft.com/office/drawing/2014/main" id="{8F15E348-EB21-F546-BFCC-E25C564A348C}"/>
                </a:ext>
              </a:extLst>
            </p:cNvPr>
            <p:cNvSpPr txBox="1"/>
            <p:nvPr/>
          </p:nvSpPr>
          <p:spPr>
            <a:xfrm>
              <a:off x="6124113" y="3733800"/>
              <a:ext cx="2725143" cy="1200329"/>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a:t>Increased risk for readmissions—Patients are 3 to 4 times more likely to be readmitted</a:t>
              </a:r>
            </a:p>
          </p:txBody>
        </p:sp>
      </p:grpSp>
    </p:spTree>
    <p:extLst>
      <p:ext uri="{BB962C8B-B14F-4D97-AF65-F5344CB8AC3E}">
        <p14:creationId xmlns:p14="http://schemas.microsoft.com/office/powerpoint/2010/main" val="10427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6616"/>
            <a:ext cx="7543800" cy="402336"/>
          </a:xfrm>
        </p:spPr>
        <p:txBody>
          <a:bodyPr>
            <a:noAutofit/>
          </a:bodyPr>
          <a:lstStyle/>
          <a:p>
            <a:r>
              <a:rPr lang="en-US" dirty="0">
                <a:latin typeface="Arial" panose="020B0604020202020204" pitchFamily="34" charset="0"/>
                <a:cs typeface="Arial" panose="020B0604020202020204" pitchFamily="34" charset="0"/>
              </a:rPr>
              <a:t>Diagnostic Criteria for Identifying Malnutrition: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2" name="Content Placeholder 1"/>
          <p:cNvSpPr>
            <a:spLocks noGrp="1"/>
          </p:cNvSpPr>
          <p:nvPr>
            <p:ph idx="1"/>
          </p:nvPr>
        </p:nvSpPr>
        <p:spPr>
          <a:xfrm>
            <a:off x="457200" y="2726220"/>
            <a:ext cx="7543800" cy="4343400"/>
          </a:xfrm>
        </p:spPr>
        <p:txBody>
          <a:bodyPr>
            <a:normAutofit/>
          </a:bodyPr>
          <a:lstStyle/>
          <a:p>
            <a:pPr marL="342900" indent="-342900">
              <a:buFont typeface="Arial" panose="020B0604020202020204" pitchFamily="34" charset="0"/>
              <a:buChar char="•"/>
            </a:pPr>
            <a:r>
              <a:rPr lang="en-US" sz="2000" dirty="0"/>
              <a:t>Unintentional Weight Loss</a:t>
            </a:r>
          </a:p>
          <a:p>
            <a:pPr marL="342900" indent="-342900">
              <a:buFont typeface="Arial" panose="020B0604020202020204" pitchFamily="34" charset="0"/>
              <a:buChar char="•"/>
            </a:pPr>
            <a:r>
              <a:rPr lang="en-US" sz="2000" dirty="0"/>
              <a:t>Reduced Nutritional Intake</a:t>
            </a:r>
          </a:p>
          <a:p>
            <a:pPr marL="0" indent="0">
              <a:buNone/>
            </a:pPr>
            <a:endParaRPr lang="en-US" sz="2000" dirty="0"/>
          </a:p>
          <a:p>
            <a:pPr marL="0" indent="0">
              <a:buNone/>
            </a:pPr>
            <a:r>
              <a:rPr lang="en-US" sz="2000" i="1" dirty="0"/>
              <a:t>Nutrition-focused Physical Assessment</a:t>
            </a:r>
          </a:p>
          <a:p>
            <a:pPr marL="342900" indent="-342900">
              <a:buFont typeface="Arial" panose="020B0604020202020204" pitchFamily="34" charset="0"/>
              <a:buChar char="•"/>
            </a:pPr>
            <a:r>
              <a:rPr lang="en-US" sz="2000" dirty="0"/>
              <a:t>Subcutaneous Fat Loss</a:t>
            </a:r>
          </a:p>
          <a:p>
            <a:pPr marL="342900" indent="-342900">
              <a:buFont typeface="Arial" panose="020B0604020202020204" pitchFamily="34" charset="0"/>
              <a:buChar char="•"/>
            </a:pPr>
            <a:r>
              <a:rPr lang="en-US" sz="2000" dirty="0"/>
              <a:t>Lean Body Mass Loss</a:t>
            </a:r>
          </a:p>
          <a:p>
            <a:pPr marL="342900" indent="-342900">
              <a:buFont typeface="Arial" panose="020B0604020202020204" pitchFamily="34" charset="0"/>
              <a:buChar char="•"/>
            </a:pPr>
            <a:r>
              <a:rPr lang="en-US" sz="2000" dirty="0"/>
              <a:t>Fluid Accumulation</a:t>
            </a:r>
          </a:p>
          <a:p>
            <a:pPr marL="342900" indent="-342900">
              <a:buFont typeface="Arial" panose="020B0604020202020204" pitchFamily="34" charset="0"/>
              <a:buChar char="•"/>
            </a:pPr>
            <a:r>
              <a:rPr lang="en-US" sz="2000" dirty="0"/>
              <a:t>Reduced Grip Strength</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ext Placeholder 4">
            <a:extLst>
              <a:ext uri="{FF2B5EF4-FFF2-40B4-BE49-F238E27FC236}">
                <a16:creationId xmlns="" xmlns:a16="http://schemas.microsoft.com/office/drawing/2014/main" id="{9CC3599A-8DA3-324D-AADC-9334F9AB663C}"/>
              </a:ext>
            </a:extLst>
          </p:cNvPr>
          <p:cNvSpPr txBox="1">
            <a:spLocks/>
          </p:cNvSpPr>
          <p:nvPr/>
        </p:nvSpPr>
        <p:spPr>
          <a:xfrm>
            <a:off x="457200" y="1770018"/>
            <a:ext cx="7543800" cy="1049382"/>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400" i="1" kern="1200" baseline="0">
                <a:solidFill>
                  <a:schemeClr val="bg1"/>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Based on the 2012 Consensus Statement by the Academy of Nutrition and Dietetics and the American Society of Parenteral and Enteral Nutrition</a:t>
            </a:r>
          </a:p>
          <a:p>
            <a:endParaRPr lang="en-US" sz="2000" dirty="0">
              <a:solidFill>
                <a:schemeClr val="tx1"/>
              </a:solidFill>
            </a:endParaRPr>
          </a:p>
        </p:txBody>
      </p:sp>
    </p:spTree>
    <p:extLst>
      <p:ext uri="{BB962C8B-B14F-4D97-AF65-F5344CB8AC3E}">
        <p14:creationId xmlns:p14="http://schemas.microsoft.com/office/powerpoint/2010/main" val="231709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C51DD-FC73-3A4E-B485-7266EA6F143C}"/>
              </a:ext>
            </a:extLst>
          </p:cNvPr>
          <p:cNvSpPr>
            <a:spLocks noGrp="1"/>
          </p:cNvSpPr>
          <p:nvPr>
            <p:ph type="title"/>
          </p:nvPr>
        </p:nvSpPr>
        <p:spPr/>
        <p:txBody>
          <a:bodyPr/>
          <a:lstStyle/>
          <a:p>
            <a:r>
              <a:rPr lang="en-US" dirty="0"/>
              <a:t>Stakeholders</a:t>
            </a:r>
          </a:p>
        </p:txBody>
      </p:sp>
      <p:sp>
        <p:nvSpPr>
          <p:cNvPr id="3" name="Content Placeholder 2">
            <a:extLst>
              <a:ext uri="{FF2B5EF4-FFF2-40B4-BE49-F238E27FC236}">
                <a16:creationId xmlns="" xmlns:a16="http://schemas.microsoft.com/office/drawing/2014/main" id="{8D5DEEA7-497A-9C45-9436-411103653C4E}"/>
              </a:ext>
            </a:extLst>
          </p:cNvPr>
          <p:cNvSpPr>
            <a:spLocks noGrp="1"/>
          </p:cNvSpPr>
          <p:nvPr>
            <p:ph idx="1"/>
          </p:nvPr>
        </p:nvSpPr>
        <p:spPr>
          <a:xfrm>
            <a:off x="457200" y="2228266"/>
            <a:ext cx="7543800" cy="1490472"/>
          </a:xfrm>
        </p:spPr>
        <p:txBody>
          <a:bodyPr/>
          <a:lstStyle/>
          <a:p>
            <a:r>
              <a:rPr lang="en-US" sz="2000" dirty="0"/>
              <a:t>If nursing is to support the malnutrition identification process, include a nurse champion along with a clinical nutrition lead</a:t>
            </a:r>
          </a:p>
          <a:p>
            <a:endParaRPr lang="en-US" sz="2000" dirty="0"/>
          </a:p>
          <a:p>
            <a:r>
              <a:rPr lang="en-US" sz="2000" dirty="0"/>
              <a:t>Consider including the following:</a:t>
            </a:r>
          </a:p>
        </p:txBody>
      </p:sp>
      <p:sp>
        <p:nvSpPr>
          <p:cNvPr id="5" name="Slide Number Placeholder 4">
            <a:extLst>
              <a:ext uri="{FF2B5EF4-FFF2-40B4-BE49-F238E27FC236}">
                <a16:creationId xmlns="" xmlns:a16="http://schemas.microsoft.com/office/drawing/2014/main" id="{C229E283-514F-6347-9577-BD4C4B87C36E}"/>
              </a:ext>
            </a:extLst>
          </p:cNvPr>
          <p:cNvSpPr>
            <a:spLocks noGrp="1"/>
          </p:cNvSpPr>
          <p:nvPr>
            <p:ph type="sldNum" sz="quarter" idx="12"/>
          </p:nvPr>
        </p:nvSpPr>
        <p:spPr/>
        <p:txBody>
          <a:bodyPr/>
          <a:lstStyle/>
          <a:p>
            <a:fld id="{909803CD-39FB-8D4C-AC31-A58BFE2F599F}" type="slidenum">
              <a:rPr lang="en-US" smtClean="0"/>
              <a:pPr/>
              <a:t>9</a:t>
            </a:fld>
            <a:endParaRPr lang="en-US" dirty="0"/>
          </a:p>
        </p:txBody>
      </p:sp>
      <p:sp>
        <p:nvSpPr>
          <p:cNvPr id="7" name="Content Placeholder 2">
            <a:extLst>
              <a:ext uri="{FF2B5EF4-FFF2-40B4-BE49-F238E27FC236}">
                <a16:creationId xmlns="" xmlns:a16="http://schemas.microsoft.com/office/drawing/2014/main" id="{589A905A-643B-0446-B4E8-DE1A7067FD74}"/>
              </a:ext>
            </a:extLst>
          </p:cNvPr>
          <p:cNvSpPr txBox="1">
            <a:spLocks/>
          </p:cNvSpPr>
          <p:nvPr/>
        </p:nvSpPr>
        <p:spPr>
          <a:xfrm>
            <a:off x="457200" y="3718738"/>
            <a:ext cx="3048000" cy="2254928"/>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100" kern="1200">
                <a:solidFill>
                  <a:srgbClr val="53565A"/>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chemeClr val="accent6"/>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chemeClr val="accent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3E707E"/>
              </a:buClr>
              <a:buFont typeface="Arial" panose="020B0604020202020204" pitchFamily="34" charset="0"/>
              <a:buChar char="•"/>
            </a:pPr>
            <a:r>
              <a:rPr lang="en-US" sz="2000" dirty="0"/>
              <a:t>Registered Dietitian</a:t>
            </a:r>
          </a:p>
          <a:p>
            <a:pPr marL="342900" indent="-342900">
              <a:buClr>
                <a:srgbClr val="3E707E"/>
              </a:buClr>
              <a:buFont typeface="Arial" panose="020B0604020202020204" pitchFamily="34" charset="0"/>
              <a:buChar char="•"/>
            </a:pPr>
            <a:r>
              <a:rPr lang="en-US" sz="2000" dirty="0"/>
              <a:t>Nurse</a:t>
            </a:r>
          </a:p>
          <a:p>
            <a:pPr marL="342900" indent="-342900">
              <a:buClr>
                <a:srgbClr val="3E707E"/>
              </a:buClr>
              <a:buFont typeface="Arial" panose="020B0604020202020204" pitchFamily="34" charset="0"/>
              <a:buChar char="•"/>
            </a:pPr>
            <a:r>
              <a:rPr lang="en-US" sz="2000" dirty="0"/>
              <a:t>Discharge Planning</a:t>
            </a:r>
          </a:p>
          <a:p>
            <a:pPr marL="342900" indent="-342900">
              <a:buClr>
                <a:srgbClr val="3E707E"/>
              </a:buClr>
              <a:buFont typeface="Arial" panose="020B0604020202020204" pitchFamily="34" charset="0"/>
              <a:buChar char="•"/>
            </a:pPr>
            <a:r>
              <a:rPr lang="en-US" sz="2000" dirty="0"/>
              <a:t>CDI Team</a:t>
            </a:r>
          </a:p>
          <a:p>
            <a:pPr marL="342900" indent="-342900">
              <a:buClr>
                <a:srgbClr val="3E707E"/>
              </a:buClr>
              <a:buFont typeface="Arial" panose="020B0604020202020204" pitchFamily="34" charset="0"/>
              <a:buChar char="•"/>
            </a:pPr>
            <a:r>
              <a:rPr lang="en-US" sz="2000" dirty="0"/>
              <a:t>Coding Team</a:t>
            </a:r>
          </a:p>
          <a:p>
            <a:pPr marL="342900" indent="-342900">
              <a:buClr>
                <a:srgbClr val="3E707E"/>
              </a:buClr>
              <a:buFont typeface="Arial" panose="020B0604020202020204" pitchFamily="34" charset="0"/>
              <a:buChar char="•"/>
            </a:pPr>
            <a:r>
              <a:rPr lang="en-US" sz="2000" dirty="0"/>
              <a:t>Quality Management</a:t>
            </a:r>
          </a:p>
        </p:txBody>
      </p:sp>
      <p:sp>
        <p:nvSpPr>
          <p:cNvPr id="8" name="Content Placeholder 2">
            <a:extLst>
              <a:ext uri="{FF2B5EF4-FFF2-40B4-BE49-F238E27FC236}">
                <a16:creationId xmlns="" xmlns:a16="http://schemas.microsoft.com/office/drawing/2014/main" id="{FD300289-9595-414B-92A3-19990952C66A}"/>
              </a:ext>
            </a:extLst>
          </p:cNvPr>
          <p:cNvSpPr txBox="1">
            <a:spLocks/>
          </p:cNvSpPr>
          <p:nvPr/>
        </p:nvSpPr>
        <p:spPr>
          <a:xfrm>
            <a:off x="3946124" y="3718738"/>
            <a:ext cx="3048000" cy="2254928"/>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100" kern="1200">
                <a:solidFill>
                  <a:srgbClr val="53565A"/>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chemeClr val="accent6"/>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chemeClr val="accent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3E707E"/>
              </a:buClr>
              <a:buFont typeface="Arial" panose="020B0604020202020204" pitchFamily="34" charset="0"/>
              <a:buChar char="•"/>
            </a:pPr>
            <a:r>
              <a:rPr lang="en-US" sz="2000" dirty="0"/>
              <a:t>Wound Therapy</a:t>
            </a:r>
          </a:p>
          <a:p>
            <a:pPr marL="342900" indent="-342900">
              <a:buClr>
                <a:srgbClr val="3E707E"/>
              </a:buClr>
              <a:buFont typeface="Arial" panose="020B0604020202020204" pitchFamily="34" charset="0"/>
              <a:buChar char="•"/>
            </a:pPr>
            <a:r>
              <a:rPr lang="en-US" sz="2000" dirty="0"/>
              <a:t>Administrative Support</a:t>
            </a:r>
          </a:p>
          <a:p>
            <a:pPr marL="342900" indent="-342900">
              <a:buClr>
                <a:srgbClr val="3E707E"/>
              </a:buClr>
              <a:buFont typeface="Arial" panose="020B0604020202020204" pitchFamily="34" charset="0"/>
              <a:buChar char="•"/>
            </a:pPr>
            <a:r>
              <a:rPr lang="en-US" sz="2000" dirty="0"/>
              <a:t>Physician</a:t>
            </a:r>
          </a:p>
          <a:p>
            <a:pPr marL="342900" indent="-342900">
              <a:buClr>
                <a:srgbClr val="3E707E"/>
              </a:buClr>
              <a:buFont typeface="Arial" panose="020B0604020202020204" pitchFamily="34" charset="0"/>
              <a:buChar char="•"/>
            </a:pPr>
            <a:r>
              <a:rPr lang="en-US" sz="2000" dirty="0"/>
              <a:t>IT</a:t>
            </a:r>
          </a:p>
          <a:p>
            <a:pPr marL="342900" indent="-342900">
              <a:buClr>
                <a:srgbClr val="3E707E"/>
              </a:buClr>
              <a:buFont typeface="Arial" panose="020B0604020202020204" pitchFamily="34" charset="0"/>
              <a:buChar char="•"/>
            </a:pPr>
            <a:r>
              <a:rPr lang="en-US" sz="2000" dirty="0"/>
              <a:t>Medical Home</a:t>
            </a:r>
          </a:p>
          <a:p>
            <a:pPr marL="342900" indent="-342900">
              <a:buClr>
                <a:srgbClr val="3E707E"/>
              </a:buClr>
              <a:buFont typeface="Arial" panose="020B0604020202020204" pitchFamily="34" charset="0"/>
              <a:buChar char="•"/>
            </a:pPr>
            <a:r>
              <a:rPr lang="en-US" sz="2000" dirty="0"/>
              <a:t>Other</a:t>
            </a:r>
          </a:p>
        </p:txBody>
      </p:sp>
      <p:pic>
        <p:nvPicPr>
          <p:cNvPr id="11" name="Picture 10">
            <a:extLst>
              <a:ext uri="{FF2B5EF4-FFF2-40B4-BE49-F238E27FC236}">
                <a16:creationId xmlns="" xmlns:a16="http://schemas.microsoft.com/office/drawing/2014/main" id="{D8388115-DADC-7548-877A-F3F992471196}"/>
              </a:ext>
            </a:extLst>
          </p:cNvPr>
          <p:cNvPicPr>
            <a:picLocks noChangeAspect="1"/>
          </p:cNvPicPr>
          <p:nvPr/>
        </p:nvPicPr>
        <p:blipFill rotWithShape="1">
          <a:blip r:embed="rId3"/>
          <a:srcRect l="75654" t="73389" r="2469"/>
          <a:stretch/>
        </p:blipFill>
        <p:spPr>
          <a:xfrm>
            <a:off x="5668762" y="5221106"/>
            <a:ext cx="1828800" cy="1417438"/>
          </a:xfrm>
          <a:prstGeom prst="rect">
            <a:avLst/>
          </a:prstGeom>
        </p:spPr>
      </p:pic>
      <p:sp>
        <p:nvSpPr>
          <p:cNvPr id="9" name="Text Placeholder 4">
            <a:extLst>
              <a:ext uri="{FF2B5EF4-FFF2-40B4-BE49-F238E27FC236}">
                <a16:creationId xmlns="" xmlns:a16="http://schemas.microsoft.com/office/drawing/2014/main" id="{E59D7107-2F77-764D-BCE8-59E69EF0E699}"/>
              </a:ext>
            </a:extLst>
          </p:cNvPr>
          <p:cNvSpPr txBox="1">
            <a:spLocks/>
          </p:cNvSpPr>
          <p:nvPr/>
        </p:nvSpPr>
        <p:spPr>
          <a:xfrm>
            <a:off x="457200" y="1541418"/>
            <a:ext cx="7543800" cy="402336"/>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Tx/>
              <a:buNone/>
              <a:defRPr sz="2400" i="1" kern="1200" baseline="0">
                <a:solidFill>
                  <a:schemeClr val="bg1"/>
                </a:solidFill>
                <a:latin typeface="Calibri"/>
                <a:ea typeface="+mn-ea"/>
                <a:cs typeface="Calibri"/>
              </a:defRPr>
            </a:lvl1pPr>
            <a:lvl2pPr marL="347472" indent="-228600" algn="l" defTabSz="457200" rtl="0" eaLnBrk="1" latinLnBrk="0" hangingPunct="1">
              <a:lnSpc>
                <a:spcPct val="100000"/>
              </a:lnSpc>
              <a:spcBef>
                <a:spcPts val="0"/>
              </a:spcBef>
              <a:buFont typeface="Arial"/>
              <a:buChar char="•"/>
              <a:defRPr sz="2100" kern="1200">
                <a:solidFill>
                  <a:srgbClr val="53565A"/>
                </a:solidFill>
                <a:latin typeface="Calibri"/>
                <a:ea typeface="+mn-ea"/>
                <a:cs typeface="Calibri"/>
              </a:defRPr>
            </a:lvl2pPr>
            <a:lvl3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3pPr>
            <a:lvl4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4pPr>
            <a:lvl5pPr marL="804672" indent="-228600" algn="l" defTabSz="457200" rtl="0" eaLnBrk="1" latinLnBrk="0" hangingPunct="1">
              <a:lnSpc>
                <a:spcPct val="100000"/>
              </a:lnSpc>
              <a:spcBef>
                <a:spcPts val="0"/>
              </a:spcBef>
              <a:buFont typeface="Lucida Grande"/>
              <a:buChar char="­"/>
              <a:defRPr sz="2100" kern="1200">
                <a:solidFill>
                  <a:srgbClr val="53565A"/>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Who will help share the vision and champion the process?</a:t>
            </a:r>
          </a:p>
          <a:p>
            <a:endParaRPr lang="en-US" sz="2000" dirty="0">
              <a:solidFill>
                <a:schemeClr val="tx1"/>
              </a:solidFill>
            </a:endParaRPr>
          </a:p>
        </p:txBody>
      </p:sp>
    </p:spTree>
    <p:extLst>
      <p:ext uri="{BB962C8B-B14F-4D97-AF65-F5344CB8AC3E}">
        <p14:creationId xmlns:p14="http://schemas.microsoft.com/office/powerpoint/2010/main" val="402104063"/>
      </p:ext>
    </p:extLst>
  </p:cSld>
  <p:clrMapOvr>
    <a:masterClrMapping/>
  </p:clrMapOvr>
</p:sld>
</file>

<file path=ppt/theme/theme1.xml><?xml version="1.0" encoding="utf-8"?>
<a:theme xmlns:a="http://schemas.openxmlformats.org/drawingml/2006/main" name="3_Abbott Standard 4:3">
  <a:themeElements>
    <a:clrScheme name="Abbott Standard">
      <a:dk1>
        <a:srgbClr val="000000"/>
      </a:dk1>
      <a:lt1>
        <a:sysClr val="window" lastClr="FFFFFF"/>
      </a:lt1>
      <a:dk2>
        <a:srgbClr val="004F71"/>
      </a:dk2>
      <a:lt2>
        <a:srgbClr val="D9D9D6"/>
      </a:lt2>
      <a:accent1>
        <a:srgbClr val="E06A54"/>
      </a:accent1>
      <a:accent2>
        <a:srgbClr val="AA0061"/>
      </a:accent2>
      <a:accent3>
        <a:srgbClr val="64CCC9"/>
      </a:accent3>
      <a:accent4>
        <a:srgbClr val="FFD100"/>
      </a:accent4>
      <a:accent5>
        <a:srgbClr val="009CDE"/>
      </a:accent5>
      <a:accent6>
        <a:srgbClr val="63666A"/>
      </a:accent6>
      <a:hlink>
        <a:srgbClr val="009CDE"/>
      </a:hlink>
      <a:folHlink>
        <a:srgbClr val="63666A"/>
      </a:folHlink>
    </a:clrScheme>
    <a:fontScheme name="Abbott Standard Fonts">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2.xml><?xml version="1.0" encoding="utf-8"?>
<a:theme xmlns:a="http://schemas.openxmlformats.org/drawingml/2006/main" name="Office Theme">
  <a:themeElements>
    <a:clrScheme name="CHI Health 1">
      <a:dk1>
        <a:srgbClr val="53565A"/>
      </a:dk1>
      <a:lt1>
        <a:sysClr val="window" lastClr="FFFFFF"/>
      </a:lt1>
      <a:dk2>
        <a:srgbClr val="24509A"/>
      </a:dk2>
      <a:lt2>
        <a:srgbClr val="59CBE8"/>
      </a:lt2>
      <a:accent1>
        <a:srgbClr val="0097A9"/>
      </a:accent1>
      <a:accent2>
        <a:srgbClr val="64A70B"/>
      </a:accent2>
      <a:accent3>
        <a:srgbClr val="00B140"/>
      </a:accent3>
      <a:accent4>
        <a:srgbClr val="97D700"/>
      </a:accent4>
      <a:accent5>
        <a:srgbClr val="F2A900"/>
      </a:accent5>
      <a:accent6>
        <a:srgbClr val="00A9E0"/>
      </a:accent6>
      <a:hlink>
        <a:srgbClr val="426DA9"/>
      </a:hlink>
      <a:folHlink>
        <a:srgbClr val="8246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41171</TotalTime>
  <Words>2627</Words>
  <Application>Microsoft Office PowerPoint</Application>
  <PresentationFormat>On-screen Show (4:3)</PresentationFormat>
  <Paragraphs>468</Paragraphs>
  <Slides>46</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Calirb</vt:lpstr>
      <vt:lpstr>Georgia</vt:lpstr>
      <vt:lpstr>Lucida Grande</vt:lpstr>
      <vt:lpstr>Times New Roman</vt:lpstr>
      <vt:lpstr>Wingdings</vt:lpstr>
      <vt:lpstr>3_Abbott Standard 4:3</vt:lpstr>
      <vt:lpstr>Office Theme</vt:lpstr>
      <vt:lpstr>Improving Patient Outcomes &amp; Decreasing Hospital Costs Through Nutrition</vt:lpstr>
      <vt:lpstr>Learning Objectives </vt:lpstr>
      <vt:lpstr>Amanda Goldman, MS, RD, LD, FAND</vt:lpstr>
      <vt:lpstr>Catholic Health Initiatives</vt:lpstr>
      <vt:lpstr>Integration: Key to Success</vt:lpstr>
      <vt:lpstr>Malnutrition  </vt:lpstr>
      <vt:lpstr>Impact of Malnutrition</vt:lpstr>
      <vt:lpstr>Diagnostic Criteria for Identifying Malnutrition:  </vt:lpstr>
      <vt:lpstr>Stakeholders</vt:lpstr>
      <vt:lpstr>Comprehensive Malnutrition Platform</vt:lpstr>
      <vt:lpstr>Platform Features</vt:lpstr>
      <vt:lpstr>Malnutrition: CDI &amp; Coding</vt:lpstr>
      <vt:lpstr>Malnutrition Program Effectiveness</vt:lpstr>
      <vt:lpstr>Sharon Siegel, RD, LD</vt:lpstr>
      <vt:lpstr>KentuckyOne Health</vt:lpstr>
      <vt:lpstr>Our Story</vt:lpstr>
      <vt:lpstr>Desired Outcomes of Malnutrition Initiative</vt:lpstr>
      <vt:lpstr>Steps for Addressing Malnutrition</vt:lpstr>
      <vt:lpstr>Malnutrition Policy</vt:lpstr>
      <vt:lpstr>Nursing Protocol for Nutrition Intervention</vt:lpstr>
      <vt:lpstr>Malnutrition Screening Tool (MST)</vt:lpstr>
      <vt:lpstr>Admission History</vt:lpstr>
      <vt:lpstr>Oral Nutrition Supplement (ONS) Decision Tree </vt:lpstr>
      <vt:lpstr>Recognize &amp; Identify Risk</vt:lpstr>
      <vt:lpstr>Implement Early Nutrition Intervention  </vt:lpstr>
      <vt:lpstr>Implement Early Nutrition Intervention  </vt:lpstr>
      <vt:lpstr>Implement Early Nutrition Intervention</vt:lpstr>
      <vt:lpstr>Develop Discharge Plan</vt:lpstr>
      <vt:lpstr>Discharge Process</vt:lpstr>
      <vt:lpstr>Develop Discharge Plan</vt:lpstr>
      <vt:lpstr>Develop Discharge Plan</vt:lpstr>
      <vt:lpstr>Develop Discharge Plan</vt:lpstr>
      <vt:lpstr>Develop Discharge Plan</vt:lpstr>
      <vt:lpstr>Compliance</vt:lpstr>
      <vt:lpstr>Susan Fuchs, MBA, RD, LDN</vt:lpstr>
      <vt:lpstr>CHI Memorial Health </vt:lpstr>
      <vt:lpstr>Malnutrition Program Implementation: </vt:lpstr>
      <vt:lpstr>CHI Memorial Hospital</vt:lpstr>
      <vt:lpstr>CHI Memorial Hixson  </vt:lpstr>
      <vt:lpstr>Challenges</vt:lpstr>
      <vt:lpstr>Benefits</vt:lpstr>
      <vt:lpstr>Studying our Work </vt:lpstr>
      <vt:lpstr>CHI Malnutrition Research: A Look at SJH, SJE &amp; Jewish Hospital</vt:lpstr>
      <vt:lpstr>Tools &amp; Resources  </vt:lpstr>
      <vt:lpstr>Requirements to Receive HealthTrust QTR Rebate</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Tamoutselis, Philip</dc:creator>
  <cp:lastModifiedBy>Meeks Shellie</cp:lastModifiedBy>
  <cp:revision>470</cp:revision>
  <cp:lastPrinted>2017-10-04T15:30:01Z</cp:lastPrinted>
  <dcterms:created xsi:type="dcterms:W3CDTF">2006-08-16T00:00:00Z</dcterms:created>
  <dcterms:modified xsi:type="dcterms:W3CDTF">2018-11-01T13:28:36Z</dcterms:modified>
</cp:coreProperties>
</file>