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94" r:id="rId2"/>
  </p:sldMasterIdLst>
  <p:notesMasterIdLst>
    <p:notesMasterId r:id="rId59"/>
  </p:notesMasterIdLst>
  <p:handoutMasterIdLst>
    <p:handoutMasterId r:id="rId60"/>
  </p:handoutMasterIdLst>
  <p:sldIdLst>
    <p:sldId id="256" r:id="rId3"/>
    <p:sldId id="338" r:id="rId4"/>
    <p:sldId id="339" r:id="rId5"/>
    <p:sldId id="340" r:id="rId6"/>
    <p:sldId id="258" r:id="rId7"/>
    <p:sldId id="264" r:id="rId8"/>
    <p:sldId id="310" r:id="rId9"/>
    <p:sldId id="261" r:id="rId10"/>
    <p:sldId id="297" r:id="rId11"/>
    <p:sldId id="301" r:id="rId12"/>
    <p:sldId id="263" r:id="rId13"/>
    <p:sldId id="325" r:id="rId14"/>
    <p:sldId id="320" r:id="rId15"/>
    <p:sldId id="326" r:id="rId16"/>
    <p:sldId id="327" r:id="rId17"/>
    <p:sldId id="316" r:id="rId18"/>
    <p:sldId id="302" r:id="rId19"/>
    <p:sldId id="311" r:id="rId20"/>
    <p:sldId id="312" r:id="rId21"/>
    <p:sldId id="313" r:id="rId22"/>
    <p:sldId id="314" r:id="rId23"/>
    <p:sldId id="315" r:id="rId24"/>
    <p:sldId id="337" r:id="rId25"/>
    <p:sldId id="334" r:id="rId26"/>
    <p:sldId id="300" r:id="rId27"/>
    <p:sldId id="298" r:id="rId28"/>
    <p:sldId id="328" r:id="rId29"/>
    <p:sldId id="329" r:id="rId30"/>
    <p:sldId id="330" r:id="rId31"/>
    <p:sldId id="331" r:id="rId32"/>
    <p:sldId id="332" r:id="rId33"/>
    <p:sldId id="341" r:id="rId34"/>
    <p:sldId id="333" r:id="rId35"/>
    <p:sldId id="336" r:id="rId36"/>
    <p:sldId id="266" r:id="rId37"/>
    <p:sldId id="260" r:id="rId38"/>
    <p:sldId id="269" r:id="rId39"/>
    <p:sldId id="304" r:id="rId40"/>
    <p:sldId id="305" r:id="rId41"/>
    <p:sldId id="306" r:id="rId42"/>
    <p:sldId id="319" r:id="rId43"/>
    <p:sldId id="273" r:id="rId44"/>
    <p:sldId id="274" r:id="rId45"/>
    <p:sldId id="277" r:id="rId46"/>
    <p:sldId id="278" r:id="rId47"/>
    <p:sldId id="279" r:id="rId48"/>
    <p:sldId id="280" r:id="rId49"/>
    <p:sldId id="281" r:id="rId50"/>
    <p:sldId id="282" r:id="rId51"/>
    <p:sldId id="294" r:id="rId52"/>
    <p:sldId id="288" r:id="rId53"/>
    <p:sldId id="289" r:id="rId54"/>
    <p:sldId id="290" r:id="rId55"/>
    <p:sldId id="309" r:id="rId56"/>
    <p:sldId id="292" r:id="rId57"/>
    <p:sldId id="293" r:id="rId58"/>
  </p:sldIdLst>
  <p:sldSz cx="9144000" cy="6858000" type="screen4x3"/>
  <p:notesSz cx="7077075" cy="9363075"/>
  <p:embeddedFontLst>
    <p:embeddedFont>
      <p:font typeface="Tw Cen MT" panose="020B0602020104020603" pitchFamily="34" charset="0"/>
      <p:regular r:id="rId61"/>
      <p:bold r:id="rId62"/>
      <p:italic r:id="rId63"/>
      <p:boldItalic r:id="rId64"/>
    </p:embeddedFont>
    <p:embeddedFont>
      <p:font typeface="Tahoma" panose="020B0604030504040204" pitchFamily="34" charset="0"/>
      <p:regular r:id="rId65"/>
      <p:bold r:id="rId66"/>
    </p:embeddedFont>
    <p:embeddedFont>
      <p:font typeface="Calibri" panose="020F0502020204030204" pitchFamily="34" charset="0"/>
      <p:regular r:id="rId67"/>
      <p:bold r:id="rId68"/>
      <p:italic r:id="rId69"/>
      <p:boldItalic r:id="rId70"/>
    </p:embeddedFont>
    <p:embeddedFont>
      <p:font typeface="Wingdings 2" panose="05020102010507070707" pitchFamily="18" charset="2"/>
      <p:regular r:id="rId71"/>
    </p:embeddedFont>
    <p:embeddedFont>
      <p:font typeface="MS PGothic" panose="020B0600070205080204" pitchFamily="34" charset="-128"/>
      <p:regular r:id="rId72"/>
    </p:embeddedFont>
    <p:embeddedFont>
      <p:font typeface="Verdana" panose="020B0604030504040204" pitchFamily="34" charset="0"/>
      <p:regular r:id="rId73"/>
      <p:bold r:id="rId74"/>
      <p:italic r:id="rId75"/>
      <p:boldItalic r:id="rId76"/>
    </p:embeddedFont>
  </p:embeddedFontLst>
  <p:custDataLst>
    <p:tags r:id="rId77"/>
  </p:custData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60" autoAdjust="0"/>
  </p:normalViewPr>
  <p:slideViewPr>
    <p:cSldViewPr>
      <p:cViewPr varScale="1">
        <p:scale>
          <a:sx n="121" d="100"/>
          <a:sy n="121" d="100"/>
        </p:scale>
        <p:origin x="1296"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83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font" Target="fonts/font16.fntdata"/><Relationship Id="rId7" Type="http://schemas.openxmlformats.org/officeDocument/2006/relationships/slide" Target="slides/slide5.xml"/><Relationship Id="rId71" Type="http://schemas.openxmlformats.org/officeDocument/2006/relationships/font" Target="fonts/font11.fntdata"/><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6.fntdata"/><Relationship Id="rId74" Type="http://schemas.openxmlformats.org/officeDocument/2006/relationships/font" Target="fonts/font14.fntdata"/><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1.fntdata"/><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2.fntdata"/><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ata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235E7F-A13C-4606-AE0F-AC4A8CDF789E}" type="doc">
      <dgm:prSet loTypeId="urn:microsoft.com/office/officeart/2005/8/layout/lProcess2" loCatId="list" qsTypeId="urn:microsoft.com/office/officeart/2005/8/quickstyle/simple2" qsCatId="simple" csTypeId="urn:microsoft.com/office/officeart/2005/8/colors/accent2_1" csCatId="accent2" phldr="1"/>
      <dgm:spPr/>
      <dgm:t>
        <a:bodyPr/>
        <a:lstStyle/>
        <a:p>
          <a:endParaRPr lang="en-US"/>
        </a:p>
      </dgm:t>
    </dgm:pt>
    <dgm:pt modelId="{1BC97BEF-0B42-4F70-BBFA-1C6DA2A982C3}">
      <dgm:prSet/>
      <dgm:spPr>
        <a:noFill/>
      </dgm:spPr>
      <dgm:t>
        <a:bodyPr/>
        <a:lstStyle/>
        <a:p>
          <a:pPr rtl="0"/>
          <a:r>
            <a:rPr lang="en-US" u="sng" dirty="0" smtClean="0"/>
            <a:t>Capnometry</a:t>
          </a:r>
          <a:r>
            <a:rPr lang="en-US" dirty="0" smtClean="0"/>
            <a:t>     </a:t>
          </a:r>
        </a:p>
        <a:p>
          <a:pPr rtl="0"/>
          <a:r>
            <a:rPr lang="en-US" dirty="0" smtClean="0"/>
            <a:t>Numerical value of the EtCO</a:t>
          </a:r>
          <a:r>
            <a:rPr lang="en-US" baseline="-25000" dirty="0" smtClean="0"/>
            <a:t>2</a:t>
          </a:r>
          <a:endParaRPr lang="en-US" baseline="-25000" dirty="0"/>
        </a:p>
      </dgm:t>
    </dgm:pt>
    <dgm:pt modelId="{977BDBC6-6632-4F89-8B79-3F791E0AE300}" type="parTrans" cxnId="{460EDF9F-3138-4C6D-A4A3-4BF95BA67357}">
      <dgm:prSet/>
      <dgm:spPr/>
      <dgm:t>
        <a:bodyPr/>
        <a:lstStyle/>
        <a:p>
          <a:endParaRPr lang="en-US"/>
        </a:p>
      </dgm:t>
    </dgm:pt>
    <dgm:pt modelId="{084B7216-52AA-4394-9402-54C521E6CB2D}" type="sibTrans" cxnId="{460EDF9F-3138-4C6D-A4A3-4BF95BA67357}">
      <dgm:prSet/>
      <dgm:spPr/>
      <dgm:t>
        <a:bodyPr/>
        <a:lstStyle/>
        <a:p>
          <a:endParaRPr lang="en-US"/>
        </a:p>
      </dgm:t>
    </dgm:pt>
    <dgm:pt modelId="{EAD0B993-ACE0-4FDD-91A5-FEC39BFE348D}">
      <dgm:prSet/>
      <dgm:spPr/>
      <dgm:t>
        <a:bodyPr/>
        <a:lstStyle/>
        <a:p>
          <a:pPr rtl="0"/>
          <a:r>
            <a:rPr lang="en-US" dirty="0" smtClean="0"/>
            <a:t>A Capnometer provides only a numerical measurement of CO</a:t>
          </a:r>
          <a:r>
            <a:rPr lang="en-US" baseline="-25000" dirty="0" smtClean="0"/>
            <a:t>2</a:t>
          </a:r>
          <a:endParaRPr lang="en-US" baseline="-25000" dirty="0"/>
        </a:p>
      </dgm:t>
    </dgm:pt>
    <dgm:pt modelId="{BE7B986C-D9EB-4556-A056-E7398FA4E751}" type="parTrans" cxnId="{B18678AF-E4EC-4F7C-BAFB-AEECD6BEB306}">
      <dgm:prSet/>
      <dgm:spPr/>
      <dgm:t>
        <a:bodyPr/>
        <a:lstStyle/>
        <a:p>
          <a:endParaRPr lang="en-US"/>
        </a:p>
      </dgm:t>
    </dgm:pt>
    <dgm:pt modelId="{2A440D61-9550-46C8-86CA-3355A70F2C82}" type="sibTrans" cxnId="{B18678AF-E4EC-4F7C-BAFB-AEECD6BEB306}">
      <dgm:prSet/>
      <dgm:spPr/>
      <dgm:t>
        <a:bodyPr/>
        <a:lstStyle/>
        <a:p>
          <a:endParaRPr lang="en-US"/>
        </a:p>
      </dgm:t>
    </dgm:pt>
    <dgm:pt modelId="{B3095258-9DC8-4D2B-ADEC-2079E1252D9D}">
      <dgm:prSet/>
      <dgm:spPr>
        <a:noFill/>
      </dgm:spPr>
      <dgm:t>
        <a:bodyPr/>
        <a:lstStyle/>
        <a:p>
          <a:pPr rtl="0"/>
          <a:r>
            <a:rPr lang="en-US" u="sng" dirty="0" smtClean="0"/>
            <a:t>Capnogram</a:t>
          </a:r>
        </a:p>
        <a:p>
          <a:pPr rtl="0"/>
          <a:r>
            <a:rPr lang="en-US" dirty="0" smtClean="0"/>
            <a:t>Waveform tracing of EtCO</a:t>
          </a:r>
          <a:r>
            <a:rPr lang="en-US" baseline="-25000" dirty="0" smtClean="0"/>
            <a:t>2</a:t>
          </a:r>
          <a:r>
            <a:rPr lang="en-US" dirty="0" smtClean="0"/>
            <a:t> over time</a:t>
          </a:r>
          <a:endParaRPr lang="en-US" dirty="0"/>
        </a:p>
      </dgm:t>
    </dgm:pt>
    <dgm:pt modelId="{8ADD7F31-C529-4A32-9DF5-46F3A1B281B5}" type="parTrans" cxnId="{18941FB7-4057-4727-8302-957241A4B58B}">
      <dgm:prSet/>
      <dgm:spPr/>
      <dgm:t>
        <a:bodyPr/>
        <a:lstStyle/>
        <a:p>
          <a:endParaRPr lang="en-US"/>
        </a:p>
      </dgm:t>
    </dgm:pt>
    <dgm:pt modelId="{2E55857C-F35C-4A69-9152-2B96F700FD31}" type="sibTrans" cxnId="{18941FB7-4057-4727-8302-957241A4B58B}">
      <dgm:prSet/>
      <dgm:spPr/>
      <dgm:t>
        <a:bodyPr/>
        <a:lstStyle/>
        <a:p>
          <a:endParaRPr lang="en-US"/>
        </a:p>
      </dgm:t>
    </dgm:pt>
    <dgm:pt modelId="{38872A09-794D-4099-9FED-2F8385F6AF0D}">
      <dgm:prSet/>
      <dgm:spPr/>
      <dgm:t>
        <a:bodyPr/>
        <a:lstStyle/>
        <a:p>
          <a:pPr rtl="0"/>
          <a:r>
            <a:rPr lang="en-US" dirty="0" smtClean="0"/>
            <a:t>A Capnograph provides a waveform called “capnogram”</a:t>
          </a:r>
          <a:endParaRPr lang="en-US" dirty="0"/>
        </a:p>
      </dgm:t>
    </dgm:pt>
    <dgm:pt modelId="{7BAF68BF-E23D-4DB9-A92A-F74F5DFB8940}" type="parTrans" cxnId="{66790943-6C8A-48EE-8414-7A49CF8D14B6}">
      <dgm:prSet/>
      <dgm:spPr/>
      <dgm:t>
        <a:bodyPr/>
        <a:lstStyle/>
        <a:p>
          <a:endParaRPr lang="en-US"/>
        </a:p>
      </dgm:t>
    </dgm:pt>
    <dgm:pt modelId="{B910F62D-03DA-4482-BFBF-A93074A4D77D}" type="sibTrans" cxnId="{66790943-6C8A-48EE-8414-7A49CF8D14B6}">
      <dgm:prSet/>
      <dgm:spPr/>
      <dgm:t>
        <a:bodyPr/>
        <a:lstStyle/>
        <a:p>
          <a:endParaRPr lang="en-US"/>
        </a:p>
      </dgm:t>
    </dgm:pt>
    <dgm:pt modelId="{A03578F6-5AEE-4084-94BB-A5D937354FDA}">
      <dgm:prSet/>
      <dgm:spPr>
        <a:blipFill rotWithShape="0">
          <a:blip xmlns:r="http://schemas.openxmlformats.org/officeDocument/2006/relationships" r:embed="rId1"/>
          <a:stretch>
            <a:fillRect/>
          </a:stretch>
        </a:blipFill>
      </dgm:spPr>
      <dgm:t>
        <a:bodyPr/>
        <a:lstStyle/>
        <a:p>
          <a:pPr rtl="0"/>
          <a:endParaRPr lang="en-US" dirty="0"/>
        </a:p>
      </dgm:t>
    </dgm:pt>
    <dgm:pt modelId="{76B0DAE5-986F-4AAD-AEA8-ED99DE2D39C7}" type="parTrans" cxnId="{428F5BEB-885B-4FE1-83C6-A8E847B7E5E4}">
      <dgm:prSet/>
      <dgm:spPr/>
      <dgm:t>
        <a:bodyPr/>
        <a:lstStyle/>
        <a:p>
          <a:endParaRPr lang="en-US"/>
        </a:p>
      </dgm:t>
    </dgm:pt>
    <dgm:pt modelId="{BA5B9FF3-6BC3-43AC-94E4-3E9BE7D8743E}" type="sibTrans" cxnId="{428F5BEB-885B-4FE1-83C6-A8E847B7E5E4}">
      <dgm:prSet/>
      <dgm:spPr/>
      <dgm:t>
        <a:bodyPr/>
        <a:lstStyle/>
        <a:p>
          <a:endParaRPr lang="en-US"/>
        </a:p>
      </dgm:t>
    </dgm:pt>
    <dgm:pt modelId="{37736336-E52E-4798-A551-D30048E9A3BC}">
      <dgm:prSet/>
      <dgm:spPr>
        <a:noFill/>
      </dgm:spPr>
      <dgm:t>
        <a:bodyPr/>
        <a:lstStyle/>
        <a:p>
          <a:pPr algn="ctr" rtl="0"/>
          <a:r>
            <a:rPr lang="en-US" u="sng" dirty="0" smtClean="0"/>
            <a:t>Capnography</a:t>
          </a:r>
          <a:r>
            <a:rPr lang="en-US" dirty="0" smtClean="0"/>
            <a:t> </a:t>
          </a:r>
        </a:p>
        <a:p>
          <a:pPr algn="ctr" rtl="0"/>
          <a:r>
            <a:rPr lang="en-US" dirty="0" smtClean="0"/>
            <a:t>Ventilation rate, quality &amp; waveform</a:t>
          </a:r>
          <a:endParaRPr lang="en-US" dirty="0"/>
        </a:p>
      </dgm:t>
    </dgm:pt>
    <dgm:pt modelId="{D2F2B010-D400-4410-89D1-29242D20E720}" type="parTrans" cxnId="{97FDD219-FC3D-4B1A-932A-A796C9282DA1}">
      <dgm:prSet/>
      <dgm:spPr/>
      <dgm:t>
        <a:bodyPr/>
        <a:lstStyle/>
        <a:p>
          <a:endParaRPr lang="en-US"/>
        </a:p>
      </dgm:t>
    </dgm:pt>
    <dgm:pt modelId="{986F472F-7B8C-45A5-AD3C-E577647E1CD3}" type="sibTrans" cxnId="{97FDD219-FC3D-4B1A-932A-A796C9282DA1}">
      <dgm:prSet/>
      <dgm:spPr/>
      <dgm:t>
        <a:bodyPr/>
        <a:lstStyle/>
        <a:p>
          <a:endParaRPr lang="en-US"/>
        </a:p>
      </dgm:t>
    </dgm:pt>
    <dgm:pt modelId="{FED85A82-1220-454B-AA00-8995E51E388D}">
      <dgm:prSet/>
      <dgm:spPr>
        <a:blipFill rotWithShape="0">
          <a:blip xmlns:r="http://schemas.openxmlformats.org/officeDocument/2006/relationships" r:embed="rId2"/>
          <a:stretch>
            <a:fillRect/>
          </a:stretch>
        </a:blipFill>
      </dgm:spPr>
      <dgm:t>
        <a:bodyPr/>
        <a:lstStyle/>
        <a:p>
          <a:pPr rtl="0"/>
          <a:endParaRPr lang="en-US" dirty="0"/>
        </a:p>
      </dgm:t>
    </dgm:pt>
    <dgm:pt modelId="{64C88886-1993-4152-BC3A-403D55A42DA9}" type="parTrans" cxnId="{89C34B9B-1D73-45B0-B7B5-5635CBC1EF79}">
      <dgm:prSet/>
      <dgm:spPr/>
      <dgm:t>
        <a:bodyPr/>
        <a:lstStyle/>
        <a:p>
          <a:endParaRPr lang="en-US"/>
        </a:p>
      </dgm:t>
    </dgm:pt>
    <dgm:pt modelId="{CA57C8B9-5C7F-47E5-89E0-D900361B3BC0}" type="sibTrans" cxnId="{89C34B9B-1D73-45B0-B7B5-5635CBC1EF79}">
      <dgm:prSet/>
      <dgm:spPr/>
      <dgm:t>
        <a:bodyPr/>
        <a:lstStyle/>
        <a:p>
          <a:endParaRPr lang="en-US"/>
        </a:p>
      </dgm:t>
    </dgm:pt>
    <dgm:pt modelId="{766ED71F-3CD6-4DAC-A44D-76037B16369D}">
      <dgm:prSet/>
      <dgm:spPr/>
      <dgm:t>
        <a:bodyPr/>
        <a:lstStyle/>
        <a:p>
          <a:pPr rtl="0"/>
          <a:r>
            <a:rPr lang="en-US" dirty="0" smtClean="0"/>
            <a:t>Capnography provides EtCO</a:t>
          </a:r>
          <a:r>
            <a:rPr lang="en-US" baseline="-25000" dirty="0" smtClean="0"/>
            <a:t>2</a:t>
          </a:r>
          <a:r>
            <a:rPr lang="en-US" dirty="0" smtClean="0"/>
            <a:t>, ventilation rate &amp; capnogram</a:t>
          </a:r>
          <a:endParaRPr lang="en-US" dirty="0"/>
        </a:p>
      </dgm:t>
    </dgm:pt>
    <dgm:pt modelId="{6DE8696B-2157-4B94-9FDB-066462B9D58E}" type="parTrans" cxnId="{BA0E1696-E163-4D2D-B309-071DA5CC6E71}">
      <dgm:prSet/>
      <dgm:spPr/>
      <dgm:t>
        <a:bodyPr/>
        <a:lstStyle/>
        <a:p>
          <a:endParaRPr lang="en-US"/>
        </a:p>
      </dgm:t>
    </dgm:pt>
    <dgm:pt modelId="{22A78D51-63BD-4CD5-BB9A-157E426DA9D1}" type="sibTrans" cxnId="{BA0E1696-E163-4D2D-B309-071DA5CC6E71}">
      <dgm:prSet/>
      <dgm:spPr/>
      <dgm:t>
        <a:bodyPr/>
        <a:lstStyle/>
        <a:p>
          <a:endParaRPr lang="en-US"/>
        </a:p>
      </dgm:t>
    </dgm:pt>
    <dgm:pt modelId="{3B303C7D-9165-494C-B30C-9943879EB4A8}">
      <dgm:prSet/>
      <dgm:spPr>
        <a:blipFill rotWithShape="0">
          <a:blip xmlns:r="http://schemas.openxmlformats.org/officeDocument/2006/relationships" r:embed="rId3"/>
          <a:stretch>
            <a:fillRect/>
          </a:stretch>
        </a:blipFill>
      </dgm:spPr>
      <dgm:t>
        <a:bodyPr/>
        <a:lstStyle/>
        <a:p>
          <a:pPr rtl="0"/>
          <a:endParaRPr lang="en-US" dirty="0"/>
        </a:p>
      </dgm:t>
    </dgm:pt>
    <dgm:pt modelId="{C1F81979-0636-4EE7-BCA9-3638A84EC205}" type="parTrans" cxnId="{4069E847-BC64-4892-93F3-670491A786E6}">
      <dgm:prSet/>
      <dgm:spPr/>
      <dgm:t>
        <a:bodyPr/>
        <a:lstStyle/>
        <a:p>
          <a:endParaRPr lang="en-US"/>
        </a:p>
      </dgm:t>
    </dgm:pt>
    <dgm:pt modelId="{3F5ED3DA-268A-4BD2-AFD5-6B871A893ADA}" type="sibTrans" cxnId="{4069E847-BC64-4892-93F3-670491A786E6}">
      <dgm:prSet/>
      <dgm:spPr/>
      <dgm:t>
        <a:bodyPr/>
        <a:lstStyle/>
        <a:p>
          <a:endParaRPr lang="en-US"/>
        </a:p>
      </dgm:t>
    </dgm:pt>
    <dgm:pt modelId="{B88DA88E-6FF0-4584-8788-699865314F4F}" type="pres">
      <dgm:prSet presAssocID="{D2235E7F-A13C-4606-AE0F-AC4A8CDF789E}" presName="theList" presStyleCnt="0">
        <dgm:presLayoutVars>
          <dgm:dir/>
          <dgm:animLvl val="lvl"/>
          <dgm:resizeHandles val="exact"/>
        </dgm:presLayoutVars>
      </dgm:prSet>
      <dgm:spPr/>
      <dgm:t>
        <a:bodyPr/>
        <a:lstStyle/>
        <a:p>
          <a:endParaRPr lang="en-US"/>
        </a:p>
      </dgm:t>
    </dgm:pt>
    <dgm:pt modelId="{6FB4C92E-9FE5-4119-8D21-2C850B9D34B7}" type="pres">
      <dgm:prSet presAssocID="{1BC97BEF-0B42-4F70-BBFA-1C6DA2A982C3}" presName="compNode" presStyleCnt="0"/>
      <dgm:spPr/>
      <dgm:t>
        <a:bodyPr/>
        <a:lstStyle/>
        <a:p>
          <a:endParaRPr lang="en-US"/>
        </a:p>
      </dgm:t>
    </dgm:pt>
    <dgm:pt modelId="{B3E90612-8F75-4348-A3C5-A12A81203F0F}" type="pres">
      <dgm:prSet presAssocID="{1BC97BEF-0B42-4F70-BBFA-1C6DA2A982C3}" presName="aNode" presStyleLbl="bgShp" presStyleIdx="0" presStyleCnt="3"/>
      <dgm:spPr/>
      <dgm:t>
        <a:bodyPr/>
        <a:lstStyle/>
        <a:p>
          <a:endParaRPr lang="en-US"/>
        </a:p>
      </dgm:t>
    </dgm:pt>
    <dgm:pt modelId="{2A949F7B-9B87-4E13-A14D-4CA9D128D077}" type="pres">
      <dgm:prSet presAssocID="{1BC97BEF-0B42-4F70-BBFA-1C6DA2A982C3}" presName="textNode" presStyleLbl="bgShp" presStyleIdx="0" presStyleCnt="3"/>
      <dgm:spPr/>
      <dgm:t>
        <a:bodyPr/>
        <a:lstStyle/>
        <a:p>
          <a:endParaRPr lang="en-US"/>
        </a:p>
      </dgm:t>
    </dgm:pt>
    <dgm:pt modelId="{8F00A314-8B42-48E0-8D54-8CA835E7EA7C}" type="pres">
      <dgm:prSet presAssocID="{1BC97BEF-0B42-4F70-BBFA-1C6DA2A982C3}" presName="compChildNode" presStyleCnt="0"/>
      <dgm:spPr/>
      <dgm:t>
        <a:bodyPr/>
        <a:lstStyle/>
        <a:p>
          <a:endParaRPr lang="en-US"/>
        </a:p>
      </dgm:t>
    </dgm:pt>
    <dgm:pt modelId="{DE0A2877-222C-465C-9029-9D0D942796F1}" type="pres">
      <dgm:prSet presAssocID="{1BC97BEF-0B42-4F70-BBFA-1C6DA2A982C3}" presName="theInnerList" presStyleCnt="0"/>
      <dgm:spPr/>
      <dgm:t>
        <a:bodyPr/>
        <a:lstStyle/>
        <a:p>
          <a:endParaRPr lang="en-US"/>
        </a:p>
      </dgm:t>
    </dgm:pt>
    <dgm:pt modelId="{F7CFC7C5-F0D0-4761-9093-23F19C631680}" type="pres">
      <dgm:prSet presAssocID="{EAD0B993-ACE0-4FDD-91A5-FEC39BFE348D}" presName="childNode" presStyleLbl="node1" presStyleIdx="0" presStyleCnt="6">
        <dgm:presLayoutVars>
          <dgm:bulletEnabled val="1"/>
        </dgm:presLayoutVars>
      </dgm:prSet>
      <dgm:spPr/>
      <dgm:t>
        <a:bodyPr/>
        <a:lstStyle/>
        <a:p>
          <a:endParaRPr lang="en-US"/>
        </a:p>
      </dgm:t>
    </dgm:pt>
    <dgm:pt modelId="{DFA6DD49-8841-4CE6-83D2-6B08EA826F6E}" type="pres">
      <dgm:prSet presAssocID="{EAD0B993-ACE0-4FDD-91A5-FEC39BFE348D}" presName="aSpace2" presStyleCnt="0"/>
      <dgm:spPr/>
      <dgm:t>
        <a:bodyPr/>
        <a:lstStyle/>
        <a:p>
          <a:endParaRPr lang="en-US"/>
        </a:p>
      </dgm:t>
    </dgm:pt>
    <dgm:pt modelId="{CA8A0C33-61D6-45BC-870F-5E8F46D0E310}" type="pres">
      <dgm:prSet presAssocID="{A03578F6-5AEE-4084-94BB-A5D937354FDA}" presName="childNode" presStyleLbl="node1" presStyleIdx="1" presStyleCnt="6">
        <dgm:presLayoutVars>
          <dgm:bulletEnabled val="1"/>
        </dgm:presLayoutVars>
      </dgm:prSet>
      <dgm:spPr/>
      <dgm:t>
        <a:bodyPr/>
        <a:lstStyle/>
        <a:p>
          <a:endParaRPr lang="en-US"/>
        </a:p>
      </dgm:t>
    </dgm:pt>
    <dgm:pt modelId="{1D65064B-D95B-49FB-9F8F-8EA20895F816}" type="pres">
      <dgm:prSet presAssocID="{1BC97BEF-0B42-4F70-BBFA-1C6DA2A982C3}" presName="aSpace" presStyleCnt="0"/>
      <dgm:spPr/>
      <dgm:t>
        <a:bodyPr/>
        <a:lstStyle/>
        <a:p>
          <a:endParaRPr lang="en-US"/>
        </a:p>
      </dgm:t>
    </dgm:pt>
    <dgm:pt modelId="{B5B58CEF-556A-4E5B-874C-CB9FBA57A5E3}" type="pres">
      <dgm:prSet presAssocID="{B3095258-9DC8-4D2B-ADEC-2079E1252D9D}" presName="compNode" presStyleCnt="0"/>
      <dgm:spPr/>
      <dgm:t>
        <a:bodyPr/>
        <a:lstStyle/>
        <a:p>
          <a:endParaRPr lang="en-US"/>
        </a:p>
      </dgm:t>
    </dgm:pt>
    <dgm:pt modelId="{3847E6E4-01A1-431E-ABBB-D96BAD283B38}" type="pres">
      <dgm:prSet presAssocID="{B3095258-9DC8-4D2B-ADEC-2079E1252D9D}" presName="aNode" presStyleLbl="bgShp" presStyleIdx="1" presStyleCnt="3"/>
      <dgm:spPr/>
      <dgm:t>
        <a:bodyPr/>
        <a:lstStyle/>
        <a:p>
          <a:endParaRPr lang="en-US"/>
        </a:p>
      </dgm:t>
    </dgm:pt>
    <dgm:pt modelId="{11B9E3C4-C522-4694-A642-D0F438D12EBB}" type="pres">
      <dgm:prSet presAssocID="{B3095258-9DC8-4D2B-ADEC-2079E1252D9D}" presName="textNode" presStyleLbl="bgShp" presStyleIdx="1" presStyleCnt="3"/>
      <dgm:spPr/>
      <dgm:t>
        <a:bodyPr/>
        <a:lstStyle/>
        <a:p>
          <a:endParaRPr lang="en-US"/>
        </a:p>
      </dgm:t>
    </dgm:pt>
    <dgm:pt modelId="{96F8BD39-0C05-471C-AEBA-AF07E6DA081C}" type="pres">
      <dgm:prSet presAssocID="{B3095258-9DC8-4D2B-ADEC-2079E1252D9D}" presName="compChildNode" presStyleCnt="0"/>
      <dgm:spPr/>
      <dgm:t>
        <a:bodyPr/>
        <a:lstStyle/>
        <a:p>
          <a:endParaRPr lang="en-US"/>
        </a:p>
      </dgm:t>
    </dgm:pt>
    <dgm:pt modelId="{3881E8A4-A274-4AD4-85F9-22D65DA13858}" type="pres">
      <dgm:prSet presAssocID="{B3095258-9DC8-4D2B-ADEC-2079E1252D9D}" presName="theInnerList" presStyleCnt="0"/>
      <dgm:spPr/>
      <dgm:t>
        <a:bodyPr/>
        <a:lstStyle/>
        <a:p>
          <a:endParaRPr lang="en-US"/>
        </a:p>
      </dgm:t>
    </dgm:pt>
    <dgm:pt modelId="{9EEBCA46-433F-4E5F-B099-C65E27F41BEC}" type="pres">
      <dgm:prSet presAssocID="{38872A09-794D-4099-9FED-2F8385F6AF0D}" presName="childNode" presStyleLbl="node1" presStyleIdx="2" presStyleCnt="6">
        <dgm:presLayoutVars>
          <dgm:bulletEnabled val="1"/>
        </dgm:presLayoutVars>
      </dgm:prSet>
      <dgm:spPr/>
      <dgm:t>
        <a:bodyPr/>
        <a:lstStyle/>
        <a:p>
          <a:endParaRPr lang="en-US"/>
        </a:p>
      </dgm:t>
    </dgm:pt>
    <dgm:pt modelId="{78933C0E-777F-4F9A-8745-A2DCBDAEC491}" type="pres">
      <dgm:prSet presAssocID="{38872A09-794D-4099-9FED-2F8385F6AF0D}" presName="aSpace2" presStyleCnt="0"/>
      <dgm:spPr/>
      <dgm:t>
        <a:bodyPr/>
        <a:lstStyle/>
        <a:p>
          <a:endParaRPr lang="en-US"/>
        </a:p>
      </dgm:t>
    </dgm:pt>
    <dgm:pt modelId="{8D697567-34D1-4A12-B05C-9858A7DBE91B}" type="pres">
      <dgm:prSet presAssocID="{3B303C7D-9165-494C-B30C-9943879EB4A8}" presName="childNode" presStyleLbl="node1" presStyleIdx="3" presStyleCnt="6">
        <dgm:presLayoutVars>
          <dgm:bulletEnabled val="1"/>
        </dgm:presLayoutVars>
      </dgm:prSet>
      <dgm:spPr/>
      <dgm:t>
        <a:bodyPr/>
        <a:lstStyle/>
        <a:p>
          <a:endParaRPr lang="en-US"/>
        </a:p>
      </dgm:t>
    </dgm:pt>
    <dgm:pt modelId="{7478DB4A-CD96-4303-9DFD-0B01E590A253}" type="pres">
      <dgm:prSet presAssocID="{B3095258-9DC8-4D2B-ADEC-2079E1252D9D}" presName="aSpace" presStyleCnt="0"/>
      <dgm:spPr/>
      <dgm:t>
        <a:bodyPr/>
        <a:lstStyle/>
        <a:p>
          <a:endParaRPr lang="en-US"/>
        </a:p>
      </dgm:t>
    </dgm:pt>
    <dgm:pt modelId="{ADBCACEB-6D3A-424C-AD9E-0C6469DF2965}" type="pres">
      <dgm:prSet presAssocID="{37736336-E52E-4798-A551-D30048E9A3BC}" presName="compNode" presStyleCnt="0"/>
      <dgm:spPr/>
      <dgm:t>
        <a:bodyPr/>
        <a:lstStyle/>
        <a:p>
          <a:endParaRPr lang="en-US"/>
        </a:p>
      </dgm:t>
    </dgm:pt>
    <dgm:pt modelId="{1E74D415-425E-496F-8B00-474778EEE3A7}" type="pres">
      <dgm:prSet presAssocID="{37736336-E52E-4798-A551-D30048E9A3BC}" presName="aNode" presStyleLbl="bgShp" presStyleIdx="2" presStyleCnt="3"/>
      <dgm:spPr/>
      <dgm:t>
        <a:bodyPr/>
        <a:lstStyle/>
        <a:p>
          <a:endParaRPr lang="en-US"/>
        </a:p>
      </dgm:t>
    </dgm:pt>
    <dgm:pt modelId="{06321962-9DC1-41F4-893B-D78923FD9630}" type="pres">
      <dgm:prSet presAssocID="{37736336-E52E-4798-A551-D30048E9A3BC}" presName="textNode" presStyleLbl="bgShp" presStyleIdx="2" presStyleCnt="3"/>
      <dgm:spPr/>
      <dgm:t>
        <a:bodyPr/>
        <a:lstStyle/>
        <a:p>
          <a:endParaRPr lang="en-US"/>
        </a:p>
      </dgm:t>
    </dgm:pt>
    <dgm:pt modelId="{E58C0368-E150-4F54-A288-6EAFBD11DCDE}" type="pres">
      <dgm:prSet presAssocID="{37736336-E52E-4798-A551-D30048E9A3BC}" presName="compChildNode" presStyleCnt="0"/>
      <dgm:spPr/>
      <dgm:t>
        <a:bodyPr/>
        <a:lstStyle/>
        <a:p>
          <a:endParaRPr lang="en-US"/>
        </a:p>
      </dgm:t>
    </dgm:pt>
    <dgm:pt modelId="{B8BE9A09-8BBA-4C29-A4A5-4FFD3065E7A1}" type="pres">
      <dgm:prSet presAssocID="{37736336-E52E-4798-A551-D30048E9A3BC}" presName="theInnerList" presStyleCnt="0"/>
      <dgm:spPr/>
      <dgm:t>
        <a:bodyPr/>
        <a:lstStyle/>
        <a:p>
          <a:endParaRPr lang="en-US"/>
        </a:p>
      </dgm:t>
    </dgm:pt>
    <dgm:pt modelId="{4AB80121-6AE1-4605-A38B-3162030BF074}" type="pres">
      <dgm:prSet presAssocID="{766ED71F-3CD6-4DAC-A44D-76037B16369D}" presName="childNode" presStyleLbl="node1" presStyleIdx="4" presStyleCnt="6">
        <dgm:presLayoutVars>
          <dgm:bulletEnabled val="1"/>
        </dgm:presLayoutVars>
      </dgm:prSet>
      <dgm:spPr/>
      <dgm:t>
        <a:bodyPr/>
        <a:lstStyle/>
        <a:p>
          <a:endParaRPr lang="en-US"/>
        </a:p>
      </dgm:t>
    </dgm:pt>
    <dgm:pt modelId="{D08A528F-EFD9-43F5-B07C-8A326E2B3430}" type="pres">
      <dgm:prSet presAssocID="{766ED71F-3CD6-4DAC-A44D-76037B16369D}" presName="aSpace2" presStyleCnt="0"/>
      <dgm:spPr/>
      <dgm:t>
        <a:bodyPr/>
        <a:lstStyle/>
        <a:p>
          <a:endParaRPr lang="en-US"/>
        </a:p>
      </dgm:t>
    </dgm:pt>
    <dgm:pt modelId="{F0459770-1EF5-4B4D-A241-0D67C5444AC8}" type="pres">
      <dgm:prSet presAssocID="{FED85A82-1220-454B-AA00-8995E51E388D}" presName="childNode" presStyleLbl="node1" presStyleIdx="5" presStyleCnt="6">
        <dgm:presLayoutVars>
          <dgm:bulletEnabled val="1"/>
        </dgm:presLayoutVars>
      </dgm:prSet>
      <dgm:spPr/>
      <dgm:t>
        <a:bodyPr/>
        <a:lstStyle/>
        <a:p>
          <a:endParaRPr lang="en-US"/>
        </a:p>
      </dgm:t>
    </dgm:pt>
  </dgm:ptLst>
  <dgm:cxnLst>
    <dgm:cxn modelId="{1FAB523B-E1A7-4928-995B-6ABC31385EAB}" type="presOf" srcId="{38872A09-794D-4099-9FED-2F8385F6AF0D}" destId="{9EEBCA46-433F-4E5F-B099-C65E27F41BEC}" srcOrd="0" destOrd="0" presId="urn:microsoft.com/office/officeart/2005/8/layout/lProcess2"/>
    <dgm:cxn modelId="{460EDF9F-3138-4C6D-A4A3-4BF95BA67357}" srcId="{D2235E7F-A13C-4606-AE0F-AC4A8CDF789E}" destId="{1BC97BEF-0B42-4F70-BBFA-1C6DA2A982C3}" srcOrd="0" destOrd="0" parTransId="{977BDBC6-6632-4F89-8B79-3F791E0AE300}" sibTransId="{084B7216-52AA-4394-9402-54C521E6CB2D}"/>
    <dgm:cxn modelId="{6CB808E6-8CFC-4A21-946E-93FC417879B0}" type="presOf" srcId="{FED85A82-1220-454B-AA00-8995E51E388D}" destId="{F0459770-1EF5-4B4D-A241-0D67C5444AC8}" srcOrd="0" destOrd="0" presId="urn:microsoft.com/office/officeart/2005/8/layout/lProcess2"/>
    <dgm:cxn modelId="{2B4B52E2-5EC9-41DE-8D83-928DF271EBC3}" type="presOf" srcId="{3B303C7D-9165-494C-B30C-9943879EB4A8}" destId="{8D697567-34D1-4A12-B05C-9858A7DBE91B}" srcOrd="0" destOrd="0" presId="urn:microsoft.com/office/officeart/2005/8/layout/lProcess2"/>
    <dgm:cxn modelId="{18941FB7-4057-4727-8302-957241A4B58B}" srcId="{D2235E7F-A13C-4606-AE0F-AC4A8CDF789E}" destId="{B3095258-9DC8-4D2B-ADEC-2079E1252D9D}" srcOrd="1" destOrd="0" parTransId="{8ADD7F31-C529-4A32-9DF5-46F3A1B281B5}" sibTransId="{2E55857C-F35C-4A69-9152-2B96F700FD31}"/>
    <dgm:cxn modelId="{4069E847-BC64-4892-93F3-670491A786E6}" srcId="{B3095258-9DC8-4D2B-ADEC-2079E1252D9D}" destId="{3B303C7D-9165-494C-B30C-9943879EB4A8}" srcOrd="1" destOrd="0" parTransId="{C1F81979-0636-4EE7-BCA9-3638A84EC205}" sibTransId="{3F5ED3DA-268A-4BD2-AFD5-6B871A893ADA}"/>
    <dgm:cxn modelId="{067CB452-7487-44CF-976C-05ADA09391FB}" type="presOf" srcId="{B3095258-9DC8-4D2B-ADEC-2079E1252D9D}" destId="{11B9E3C4-C522-4694-A642-D0F438D12EBB}" srcOrd="1" destOrd="0" presId="urn:microsoft.com/office/officeart/2005/8/layout/lProcess2"/>
    <dgm:cxn modelId="{E2362CC5-586D-41D8-A0C0-DD0EBEC89B74}" type="presOf" srcId="{37736336-E52E-4798-A551-D30048E9A3BC}" destId="{1E74D415-425E-496F-8B00-474778EEE3A7}" srcOrd="0" destOrd="0" presId="urn:microsoft.com/office/officeart/2005/8/layout/lProcess2"/>
    <dgm:cxn modelId="{5DBB8425-AC9A-48E0-AAEC-8FAEC11137D6}" type="presOf" srcId="{37736336-E52E-4798-A551-D30048E9A3BC}" destId="{06321962-9DC1-41F4-893B-D78923FD9630}" srcOrd="1" destOrd="0" presId="urn:microsoft.com/office/officeart/2005/8/layout/lProcess2"/>
    <dgm:cxn modelId="{428F5BEB-885B-4FE1-83C6-A8E847B7E5E4}" srcId="{1BC97BEF-0B42-4F70-BBFA-1C6DA2A982C3}" destId="{A03578F6-5AEE-4084-94BB-A5D937354FDA}" srcOrd="1" destOrd="0" parTransId="{76B0DAE5-986F-4AAD-AEA8-ED99DE2D39C7}" sibTransId="{BA5B9FF3-6BC3-43AC-94E4-3E9BE7D8743E}"/>
    <dgm:cxn modelId="{B18678AF-E4EC-4F7C-BAFB-AEECD6BEB306}" srcId="{1BC97BEF-0B42-4F70-BBFA-1C6DA2A982C3}" destId="{EAD0B993-ACE0-4FDD-91A5-FEC39BFE348D}" srcOrd="0" destOrd="0" parTransId="{BE7B986C-D9EB-4556-A056-E7398FA4E751}" sibTransId="{2A440D61-9550-46C8-86CA-3355A70F2C82}"/>
    <dgm:cxn modelId="{B2FFBABE-73CE-4C8D-8895-988A9210F4B8}" type="presOf" srcId="{B3095258-9DC8-4D2B-ADEC-2079E1252D9D}" destId="{3847E6E4-01A1-431E-ABBB-D96BAD283B38}" srcOrd="0" destOrd="0" presId="urn:microsoft.com/office/officeart/2005/8/layout/lProcess2"/>
    <dgm:cxn modelId="{F631BF85-E42E-4F75-B31C-CC81B27447BB}" type="presOf" srcId="{A03578F6-5AEE-4084-94BB-A5D937354FDA}" destId="{CA8A0C33-61D6-45BC-870F-5E8F46D0E310}" srcOrd="0" destOrd="0" presId="urn:microsoft.com/office/officeart/2005/8/layout/lProcess2"/>
    <dgm:cxn modelId="{97FDD219-FC3D-4B1A-932A-A796C9282DA1}" srcId="{D2235E7F-A13C-4606-AE0F-AC4A8CDF789E}" destId="{37736336-E52E-4798-A551-D30048E9A3BC}" srcOrd="2" destOrd="0" parTransId="{D2F2B010-D400-4410-89D1-29242D20E720}" sibTransId="{986F472F-7B8C-45A5-AD3C-E577647E1CD3}"/>
    <dgm:cxn modelId="{DE1396BA-42E2-4E39-8415-97B637C950A4}" type="presOf" srcId="{1BC97BEF-0B42-4F70-BBFA-1C6DA2A982C3}" destId="{2A949F7B-9B87-4E13-A14D-4CA9D128D077}" srcOrd="1" destOrd="0" presId="urn:microsoft.com/office/officeart/2005/8/layout/lProcess2"/>
    <dgm:cxn modelId="{0AAD9002-86C6-4AFA-9D92-053BA1CD6500}" type="presOf" srcId="{1BC97BEF-0B42-4F70-BBFA-1C6DA2A982C3}" destId="{B3E90612-8F75-4348-A3C5-A12A81203F0F}" srcOrd="0" destOrd="0" presId="urn:microsoft.com/office/officeart/2005/8/layout/lProcess2"/>
    <dgm:cxn modelId="{C2D2D254-35B8-4D94-90D7-D861A1A2F91C}" type="presOf" srcId="{D2235E7F-A13C-4606-AE0F-AC4A8CDF789E}" destId="{B88DA88E-6FF0-4584-8788-699865314F4F}" srcOrd="0" destOrd="0" presId="urn:microsoft.com/office/officeart/2005/8/layout/lProcess2"/>
    <dgm:cxn modelId="{89C34B9B-1D73-45B0-B7B5-5635CBC1EF79}" srcId="{37736336-E52E-4798-A551-D30048E9A3BC}" destId="{FED85A82-1220-454B-AA00-8995E51E388D}" srcOrd="1" destOrd="0" parTransId="{64C88886-1993-4152-BC3A-403D55A42DA9}" sibTransId="{CA57C8B9-5C7F-47E5-89E0-D900361B3BC0}"/>
    <dgm:cxn modelId="{66790943-6C8A-48EE-8414-7A49CF8D14B6}" srcId="{B3095258-9DC8-4D2B-ADEC-2079E1252D9D}" destId="{38872A09-794D-4099-9FED-2F8385F6AF0D}" srcOrd="0" destOrd="0" parTransId="{7BAF68BF-E23D-4DB9-A92A-F74F5DFB8940}" sibTransId="{B910F62D-03DA-4482-BFBF-A93074A4D77D}"/>
    <dgm:cxn modelId="{14C4425A-BAC4-43A4-B09D-EB95EBB08D3A}" type="presOf" srcId="{766ED71F-3CD6-4DAC-A44D-76037B16369D}" destId="{4AB80121-6AE1-4605-A38B-3162030BF074}" srcOrd="0" destOrd="0" presId="urn:microsoft.com/office/officeart/2005/8/layout/lProcess2"/>
    <dgm:cxn modelId="{6BAEB3C3-8657-44AA-BFEE-6A3D2B5EBCD5}" type="presOf" srcId="{EAD0B993-ACE0-4FDD-91A5-FEC39BFE348D}" destId="{F7CFC7C5-F0D0-4761-9093-23F19C631680}" srcOrd="0" destOrd="0" presId="urn:microsoft.com/office/officeart/2005/8/layout/lProcess2"/>
    <dgm:cxn modelId="{BA0E1696-E163-4D2D-B309-071DA5CC6E71}" srcId="{37736336-E52E-4798-A551-D30048E9A3BC}" destId="{766ED71F-3CD6-4DAC-A44D-76037B16369D}" srcOrd="0" destOrd="0" parTransId="{6DE8696B-2157-4B94-9FDB-066462B9D58E}" sibTransId="{22A78D51-63BD-4CD5-BB9A-157E426DA9D1}"/>
    <dgm:cxn modelId="{8C8C6871-3170-4072-B0E9-37B88102958A}" type="presParOf" srcId="{B88DA88E-6FF0-4584-8788-699865314F4F}" destId="{6FB4C92E-9FE5-4119-8D21-2C850B9D34B7}" srcOrd="0" destOrd="0" presId="urn:microsoft.com/office/officeart/2005/8/layout/lProcess2"/>
    <dgm:cxn modelId="{3C54174F-6552-4C9E-BF93-390B00DB2D9C}" type="presParOf" srcId="{6FB4C92E-9FE5-4119-8D21-2C850B9D34B7}" destId="{B3E90612-8F75-4348-A3C5-A12A81203F0F}" srcOrd="0" destOrd="0" presId="urn:microsoft.com/office/officeart/2005/8/layout/lProcess2"/>
    <dgm:cxn modelId="{571B0CB4-5520-433D-907B-F3889E943F84}" type="presParOf" srcId="{6FB4C92E-9FE5-4119-8D21-2C850B9D34B7}" destId="{2A949F7B-9B87-4E13-A14D-4CA9D128D077}" srcOrd="1" destOrd="0" presId="urn:microsoft.com/office/officeart/2005/8/layout/lProcess2"/>
    <dgm:cxn modelId="{BAD14983-06F5-4C7C-82EE-654D10FD0867}" type="presParOf" srcId="{6FB4C92E-9FE5-4119-8D21-2C850B9D34B7}" destId="{8F00A314-8B42-48E0-8D54-8CA835E7EA7C}" srcOrd="2" destOrd="0" presId="urn:microsoft.com/office/officeart/2005/8/layout/lProcess2"/>
    <dgm:cxn modelId="{80045421-53AE-4291-838C-A8B25CFFF0B6}" type="presParOf" srcId="{8F00A314-8B42-48E0-8D54-8CA835E7EA7C}" destId="{DE0A2877-222C-465C-9029-9D0D942796F1}" srcOrd="0" destOrd="0" presId="urn:microsoft.com/office/officeart/2005/8/layout/lProcess2"/>
    <dgm:cxn modelId="{07AEE766-B89D-4571-BEA8-A140FCA1BB48}" type="presParOf" srcId="{DE0A2877-222C-465C-9029-9D0D942796F1}" destId="{F7CFC7C5-F0D0-4761-9093-23F19C631680}" srcOrd="0" destOrd="0" presId="urn:microsoft.com/office/officeart/2005/8/layout/lProcess2"/>
    <dgm:cxn modelId="{50F815F2-75BF-4796-9F0E-364DB5E1775D}" type="presParOf" srcId="{DE0A2877-222C-465C-9029-9D0D942796F1}" destId="{DFA6DD49-8841-4CE6-83D2-6B08EA826F6E}" srcOrd="1" destOrd="0" presId="urn:microsoft.com/office/officeart/2005/8/layout/lProcess2"/>
    <dgm:cxn modelId="{7499E286-C5B7-4DAC-BB2F-847DB0CE706F}" type="presParOf" srcId="{DE0A2877-222C-465C-9029-9D0D942796F1}" destId="{CA8A0C33-61D6-45BC-870F-5E8F46D0E310}" srcOrd="2" destOrd="0" presId="urn:microsoft.com/office/officeart/2005/8/layout/lProcess2"/>
    <dgm:cxn modelId="{816F6A91-6A2B-4B4B-88E5-28526BF35686}" type="presParOf" srcId="{B88DA88E-6FF0-4584-8788-699865314F4F}" destId="{1D65064B-D95B-49FB-9F8F-8EA20895F816}" srcOrd="1" destOrd="0" presId="urn:microsoft.com/office/officeart/2005/8/layout/lProcess2"/>
    <dgm:cxn modelId="{DF644FE3-25D5-411F-A87E-1E5F475D22EF}" type="presParOf" srcId="{B88DA88E-6FF0-4584-8788-699865314F4F}" destId="{B5B58CEF-556A-4E5B-874C-CB9FBA57A5E3}" srcOrd="2" destOrd="0" presId="urn:microsoft.com/office/officeart/2005/8/layout/lProcess2"/>
    <dgm:cxn modelId="{4A374D51-9152-48F8-9269-737C264317CE}" type="presParOf" srcId="{B5B58CEF-556A-4E5B-874C-CB9FBA57A5E3}" destId="{3847E6E4-01A1-431E-ABBB-D96BAD283B38}" srcOrd="0" destOrd="0" presId="urn:microsoft.com/office/officeart/2005/8/layout/lProcess2"/>
    <dgm:cxn modelId="{5AEF5980-997E-4A17-958F-44638C201160}" type="presParOf" srcId="{B5B58CEF-556A-4E5B-874C-CB9FBA57A5E3}" destId="{11B9E3C4-C522-4694-A642-D0F438D12EBB}" srcOrd="1" destOrd="0" presId="urn:microsoft.com/office/officeart/2005/8/layout/lProcess2"/>
    <dgm:cxn modelId="{3259C1ED-6BE8-4E9D-B2BA-F2D06EBD6178}" type="presParOf" srcId="{B5B58CEF-556A-4E5B-874C-CB9FBA57A5E3}" destId="{96F8BD39-0C05-471C-AEBA-AF07E6DA081C}" srcOrd="2" destOrd="0" presId="urn:microsoft.com/office/officeart/2005/8/layout/lProcess2"/>
    <dgm:cxn modelId="{A95F607A-95B5-4459-A675-8FC8ABE45ACA}" type="presParOf" srcId="{96F8BD39-0C05-471C-AEBA-AF07E6DA081C}" destId="{3881E8A4-A274-4AD4-85F9-22D65DA13858}" srcOrd="0" destOrd="0" presId="urn:microsoft.com/office/officeart/2005/8/layout/lProcess2"/>
    <dgm:cxn modelId="{11E79E0D-CBD5-4554-9F60-61F13E245E4D}" type="presParOf" srcId="{3881E8A4-A274-4AD4-85F9-22D65DA13858}" destId="{9EEBCA46-433F-4E5F-B099-C65E27F41BEC}" srcOrd="0" destOrd="0" presId="urn:microsoft.com/office/officeart/2005/8/layout/lProcess2"/>
    <dgm:cxn modelId="{7C847B22-C537-437E-93DF-56E03987C086}" type="presParOf" srcId="{3881E8A4-A274-4AD4-85F9-22D65DA13858}" destId="{78933C0E-777F-4F9A-8745-A2DCBDAEC491}" srcOrd="1" destOrd="0" presId="urn:microsoft.com/office/officeart/2005/8/layout/lProcess2"/>
    <dgm:cxn modelId="{44D1224B-B263-4E90-9EDC-6DF0F13BFED3}" type="presParOf" srcId="{3881E8A4-A274-4AD4-85F9-22D65DA13858}" destId="{8D697567-34D1-4A12-B05C-9858A7DBE91B}" srcOrd="2" destOrd="0" presId="urn:microsoft.com/office/officeart/2005/8/layout/lProcess2"/>
    <dgm:cxn modelId="{EBB6A892-E94F-4C0F-AB9A-92EEBD608C0B}" type="presParOf" srcId="{B88DA88E-6FF0-4584-8788-699865314F4F}" destId="{7478DB4A-CD96-4303-9DFD-0B01E590A253}" srcOrd="3" destOrd="0" presId="urn:microsoft.com/office/officeart/2005/8/layout/lProcess2"/>
    <dgm:cxn modelId="{3A5F6F7B-6792-4DC2-ABE7-64BBF69244E7}" type="presParOf" srcId="{B88DA88E-6FF0-4584-8788-699865314F4F}" destId="{ADBCACEB-6D3A-424C-AD9E-0C6469DF2965}" srcOrd="4" destOrd="0" presId="urn:microsoft.com/office/officeart/2005/8/layout/lProcess2"/>
    <dgm:cxn modelId="{2FBBD258-B53A-485A-9422-1816424EF0EB}" type="presParOf" srcId="{ADBCACEB-6D3A-424C-AD9E-0C6469DF2965}" destId="{1E74D415-425E-496F-8B00-474778EEE3A7}" srcOrd="0" destOrd="0" presId="urn:microsoft.com/office/officeart/2005/8/layout/lProcess2"/>
    <dgm:cxn modelId="{3EEAC5C0-F2B3-443B-8745-877F616C50E1}" type="presParOf" srcId="{ADBCACEB-6D3A-424C-AD9E-0C6469DF2965}" destId="{06321962-9DC1-41F4-893B-D78923FD9630}" srcOrd="1" destOrd="0" presId="urn:microsoft.com/office/officeart/2005/8/layout/lProcess2"/>
    <dgm:cxn modelId="{3F2AB8B5-62BE-4F96-B1C3-122C9E1B8885}" type="presParOf" srcId="{ADBCACEB-6D3A-424C-AD9E-0C6469DF2965}" destId="{E58C0368-E150-4F54-A288-6EAFBD11DCDE}" srcOrd="2" destOrd="0" presId="urn:microsoft.com/office/officeart/2005/8/layout/lProcess2"/>
    <dgm:cxn modelId="{860F171A-8264-4809-98AE-6958325405F2}" type="presParOf" srcId="{E58C0368-E150-4F54-A288-6EAFBD11DCDE}" destId="{B8BE9A09-8BBA-4C29-A4A5-4FFD3065E7A1}" srcOrd="0" destOrd="0" presId="urn:microsoft.com/office/officeart/2005/8/layout/lProcess2"/>
    <dgm:cxn modelId="{D5BF5D28-D2FB-4429-B54E-61F2E0276F7C}" type="presParOf" srcId="{B8BE9A09-8BBA-4C29-A4A5-4FFD3065E7A1}" destId="{4AB80121-6AE1-4605-A38B-3162030BF074}" srcOrd="0" destOrd="0" presId="urn:microsoft.com/office/officeart/2005/8/layout/lProcess2"/>
    <dgm:cxn modelId="{6B72F39B-58E4-4F81-B39C-7158A6EE842F}" type="presParOf" srcId="{B8BE9A09-8BBA-4C29-A4A5-4FFD3065E7A1}" destId="{D08A528F-EFD9-43F5-B07C-8A326E2B3430}" srcOrd="1" destOrd="0" presId="urn:microsoft.com/office/officeart/2005/8/layout/lProcess2"/>
    <dgm:cxn modelId="{C3559ADD-469D-4800-9F95-049A4F0467D8}" type="presParOf" srcId="{B8BE9A09-8BBA-4C29-A4A5-4FFD3065E7A1}" destId="{F0459770-1EF5-4B4D-A241-0D67C5444AC8}" srcOrd="2"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47B9B0-EE0D-47D2-9C63-D84D648FC7C6}" type="doc">
      <dgm:prSet loTypeId="urn:microsoft.com/office/officeart/2005/8/layout/hList2#6" loCatId="relationship" qsTypeId="urn:microsoft.com/office/officeart/2005/8/quickstyle/simple2" qsCatId="simple" csTypeId="urn:microsoft.com/office/officeart/2005/8/colors/accent2_1" csCatId="accent2" phldr="1"/>
      <dgm:spPr/>
      <dgm:t>
        <a:bodyPr/>
        <a:lstStyle/>
        <a:p>
          <a:endParaRPr lang="en-US"/>
        </a:p>
      </dgm:t>
    </dgm:pt>
    <dgm:pt modelId="{232229D0-7589-4312-9488-C427552B16F3}">
      <dgm:prSet phldrT="[Text]"/>
      <dgm:spPr/>
      <dgm:t>
        <a:bodyPr/>
        <a:lstStyle/>
        <a:p>
          <a:r>
            <a:rPr lang="en-US" b="1" dirty="0" smtClean="0"/>
            <a:t>Pulse oximetry</a:t>
          </a:r>
          <a:endParaRPr lang="en-US" b="1" dirty="0"/>
        </a:p>
      </dgm:t>
    </dgm:pt>
    <dgm:pt modelId="{59FF6986-706F-491F-AC9D-26F8437AF7F0}" type="parTrans" cxnId="{9C241A61-FE91-4298-B03B-7D04D0D4AFDC}">
      <dgm:prSet/>
      <dgm:spPr/>
      <dgm:t>
        <a:bodyPr/>
        <a:lstStyle/>
        <a:p>
          <a:endParaRPr lang="en-US"/>
        </a:p>
      </dgm:t>
    </dgm:pt>
    <dgm:pt modelId="{87C4E62A-A650-45D4-9506-14C59F6C8C37}" type="sibTrans" cxnId="{9C241A61-FE91-4298-B03B-7D04D0D4AFDC}">
      <dgm:prSet/>
      <dgm:spPr/>
      <dgm:t>
        <a:bodyPr/>
        <a:lstStyle/>
        <a:p>
          <a:endParaRPr lang="en-US"/>
        </a:p>
      </dgm:t>
    </dgm:pt>
    <dgm:pt modelId="{6A95A1AF-7C71-4655-84F9-843D6E05254A}">
      <dgm:prSet custT="1"/>
      <dgm:spPr/>
      <dgm:t>
        <a:bodyPr/>
        <a:lstStyle/>
        <a:p>
          <a:r>
            <a:rPr lang="en-US" sz="2200" b="0" dirty="0" smtClean="0"/>
            <a:t>Hypoventilation &amp; apnea detected immediately</a:t>
          </a:r>
          <a:endParaRPr lang="en-US" sz="2200" b="0" dirty="0"/>
        </a:p>
      </dgm:t>
    </dgm:pt>
    <dgm:pt modelId="{D4E5BF4F-6AA4-40D7-B13A-24CDF3D4D042}" type="parTrans" cxnId="{0C7DDF9F-C7D8-4534-9FC7-6E6A8F12970D}">
      <dgm:prSet/>
      <dgm:spPr/>
      <dgm:t>
        <a:bodyPr/>
        <a:lstStyle/>
        <a:p>
          <a:endParaRPr lang="en-US"/>
        </a:p>
      </dgm:t>
    </dgm:pt>
    <dgm:pt modelId="{F658C291-C198-4B56-9702-8B6F9E619309}" type="sibTrans" cxnId="{0C7DDF9F-C7D8-4534-9FC7-6E6A8F12970D}">
      <dgm:prSet/>
      <dgm:spPr/>
      <dgm:t>
        <a:bodyPr/>
        <a:lstStyle/>
        <a:p>
          <a:endParaRPr lang="en-US"/>
        </a:p>
      </dgm:t>
    </dgm:pt>
    <dgm:pt modelId="{19BC5175-A35A-4B24-9497-7BEB2A0E1892}">
      <dgm:prSet custT="1"/>
      <dgm:spPr/>
      <dgm:t>
        <a:bodyPr/>
        <a:lstStyle/>
        <a:p>
          <a:r>
            <a:rPr lang="en-US" sz="2200" b="0" dirty="0" smtClean="0"/>
            <a:t>Values lag with hypoventilation &amp; apnea</a:t>
          </a:r>
          <a:endParaRPr lang="en-US" sz="2200" b="0" dirty="0"/>
        </a:p>
      </dgm:t>
    </dgm:pt>
    <dgm:pt modelId="{DD369554-CF57-4C79-A3DA-E479519C2B8D}" type="parTrans" cxnId="{3C42C6B5-6C15-4455-998F-00D7960E25D5}">
      <dgm:prSet/>
      <dgm:spPr/>
      <dgm:t>
        <a:bodyPr/>
        <a:lstStyle/>
        <a:p>
          <a:endParaRPr lang="en-US"/>
        </a:p>
      </dgm:t>
    </dgm:pt>
    <dgm:pt modelId="{31D387B8-8574-4080-8D97-CD10F4837D5C}" type="sibTrans" cxnId="{3C42C6B5-6C15-4455-998F-00D7960E25D5}">
      <dgm:prSet/>
      <dgm:spPr/>
      <dgm:t>
        <a:bodyPr/>
        <a:lstStyle/>
        <a:p>
          <a:endParaRPr lang="en-US"/>
        </a:p>
      </dgm:t>
    </dgm:pt>
    <dgm:pt modelId="{B5CF855B-705B-4428-BA6E-13DDAAEABC24}">
      <dgm:prSet phldrT="[Text]"/>
      <dgm:spPr/>
      <dgm:t>
        <a:bodyPr/>
        <a:lstStyle/>
        <a:p>
          <a:r>
            <a:rPr lang="en-US" b="1" dirty="0" smtClean="0"/>
            <a:t>Capnography</a:t>
          </a:r>
          <a:endParaRPr lang="en-US" b="1" dirty="0"/>
        </a:p>
      </dgm:t>
    </dgm:pt>
    <dgm:pt modelId="{5AAB5F83-F6F9-44B1-BEE8-1E3A84B41D62}" type="parTrans" cxnId="{AB4F31E7-40E9-4495-A7E0-8FB0A55A1FB9}">
      <dgm:prSet/>
      <dgm:spPr/>
      <dgm:t>
        <a:bodyPr/>
        <a:lstStyle/>
        <a:p>
          <a:endParaRPr lang="en-US"/>
        </a:p>
      </dgm:t>
    </dgm:pt>
    <dgm:pt modelId="{D1CEFD0C-3FF4-4329-A2C8-341EBF71F406}" type="sibTrans" cxnId="{AB4F31E7-40E9-4495-A7E0-8FB0A55A1FB9}">
      <dgm:prSet/>
      <dgm:spPr/>
      <dgm:t>
        <a:bodyPr/>
        <a:lstStyle/>
        <a:p>
          <a:endParaRPr lang="en-US"/>
        </a:p>
      </dgm:t>
    </dgm:pt>
    <dgm:pt modelId="{DFA01A66-2E6C-44C1-8AE0-14D0A0D89316}">
      <dgm:prSet phldrT="[Text]" custT="1"/>
      <dgm:spPr/>
      <dgm:t>
        <a:bodyPr/>
        <a:lstStyle/>
        <a:p>
          <a:r>
            <a:rPr lang="en-US" sz="2200" b="0" dirty="0" smtClean="0"/>
            <a:t>Reflects oxygenation</a:t>
          </a:r>
          <a:endParaRPr lang="en-US" sz="2200" b="0" dirty="0"/>
        </a:p>
      </dgm:t>
    </dgm:pt>
    <dgm:pt modelId="{582F134D-7248-4212-A6F7-FCA3805BDE81}" type="parTrans" cxnId="{B415B5F0-0529-41EF-B2D9-EB45393D244B}">
      <dgm:prSet/>
      <dgm:spPr/>
      <dgm:t>
        <a:bodyPr/>
        <a:lstStyle/>
        <a:p>
          <a:endParaRPr lang="en-US"/>
        </a:p>
      </dgm:t>
    </dgm:pt>
    <dgm:pt modelId="{A2274305-1BC2-47C0-BACE-172B9DE14D11}" type="sibTrans" cxnId="{B415B5F0-0529-41EF-B2D9-EB45393D244B}">
      <dgm:prSet/>
      <dgm:spPr/>
      <dgm:t>
        <a:bodyPr/>
        <a:lstStyle/>
        <a:p>
          <a:endParaRPr lang="en-US"/>
        </a:p>
      </dgm:t>
    </dgm:pt>
    <dgm:pt modelId="{B70875CA-5E6A-4D8D-9759-C739F7E1910D}">
      <dgm:prSet phldrT="[Text]" custT="1"/>
      <dgm:spPr/>
      <dgm:t>
        <a:bodyPr/>
        <a:lstStyle/>
        <a:p>
          <a:r>
            <a:rPr lang="en-US" sz="2200" b="0" dirty="0" smtClean="0"/>
            <a:t>Reflects ventilation</a:t>
          </a:r>
          <a:endParaRPr lang="en-US" sz="2200" b="0" dirty="0"/>
        </a:p>
      </dgm:t>
    </dgm:pt>
    <dgm:pt modelId="{891F62C8-6D0A-4007-9E27-C110D10DF7C3}" type="parTrans" cxnId="{5AC6386C-F5D3-459A-8C47-0E99FF4318C7}">
      <dgm:prSet/>
      <dgm:spPr/>
      <dgm:t>
        <a:bodyPr/>
        <a:lstStyle/>
        <a:p>
          <a:endParaRPr lang="en-US"/>
        </a:p>
      </dgm:t>
    </dgm:pt>
    <dgm:pt modelId="{ECF0AE6E-62D2-4ACD-B9A5-59D9D08DA0DB}" type="sibTrans" cxnId="{5AC6386C-F5D3-459A-8C47-0E99FF4318C7}">
      <dgm:prSet/>
      <dgm:spPr/>
      <dgm:t>
        <a:bodyPr/>
        <a:lstStyle/>
        <a:p>
          <a:endParaRPr lang="en-US"/>
        </a:p>
      </dgm:t>
    </dgm:pt>
    <dgm:pt modelId="{AB7A0C2B-196A-4299-81C7-530A181AD3D6}" type="pres">
      <dgm:prSet presAssocID="{1847B9B0-EE0D-47D2-9C63-D84D648FC7C6}" presName="linearFlow" presStyleCnt="0">
        <dgm:presLayoutVars>
          <dgm:dir/>
          <dgm:animLvl val="lvl"/>
          <dgm:resizeHandles/>
        </dgm:presLayoutVars>
      </dgm:prSet>
      <dgm:spPr/>
      <dgm:t>
        <a:bodyPr/>
        <a:lstStyle/>
        <a:p>
          <a:endParaRPr lang="en-US"/>
        </a:p>
      </dgm:t>
    </dgm:pt>
    <dgm:pt modelId="{0FFFD45C-2805-4D63-9376-7B68B5DA63C8}" type="pres">
      <dgm:prSet presAssocID="{B5CF855B-705B-4428-BA6E-13DDAAEABC24}" presName="compositeNode" presStyleCnt="0">
        <dgm:presLayoutVars>
          <dgm:bulletEnabled val="1"/>
        </dgm:presLayoutVars>
      </dgm:prSet>
      <dgm:spPr/>
      <dgm:t>
        <a:bodyPr/>
        <a:lstStyle/>
        <a:p>
          <a:endParaRPr lang="en-US"/>
        </a:p>
      </dgm:t>
    </dgm:pt>
    <dgm:pt modelId="{535E6109-D828-4272-8A52-1111D9D0EAA3}" type="pres">
      <dgm:prSet presAssocID="{B5CF855B-705B-4428-BA6E-13DDAAEABC24}" presName="image" presStyleLbl="fgImgPlace1" presStyleIdx="0" presStyleCnt="2"/>
      <dgm:spPr>
        <a:blipFill rotWithShape="0">
          <a:blip xmlns:r="http://schemas.openxmlformats.org/officeDocument/2006/relationships" r:embed="rId1"/>
          <a:stretch>
            <a:fillRect/>
          </a:stretch>
        </a:blipFill>
      </dgm:spPr>
      <dgm:t>
        <a:bodyPr/>
        <a:lstStyle/>
        <a:p>
          <a:endParaRPr lang="en-US"/>
        </a:p>
      </dgm:t>
    </dgm:pt>
    <dgm:pt modelId="{EA0C2992-0DC6-4A99-B70B-EDACE33866A5}" type="pres">
      <dgm:prSet presAssocID="{B5CF855B-705B-4428-BA6E-13DDAAEABC24}" presName="childNode" presStyleLbl="node1" presStyleIdx="0" presStyleCnt="2" custLinFactNeighborX="-482" custLinFactNeighborY="4415">
        <dgm:presLayoutVars>
          <dgm:bulletEnabled val="1"/>
        </dgm:presLayoutVars>
      </dgm:prSet>
      <dgm:spPr>
        <a:prstGeom prst="roundRect">
          <a:avLst/>
        </a:prstGeom>
      </dgm:spPr>
      <dgm:t>
        <a:bodyPr/>
        <a:lstStyle/>
        <a:p>
          <a:endParaRPr lang="en-US"/>
        </a:p>
      </dgm:t>
    </dgm:pt>
    <dgm:pt modelId="{FC0A7BEB-8822-41C6-B4C5-C8432D9A017F}" type="pres">
      <dgm:prSet presAssocID="{B5CF855B-705B-4428-BA6E-13DDAAEABC24}" presName="parentNode" presStyleLbl="revTx" presStyleIdx="0" presStyleCnt="2">
        <dgm:presLayoutVars>
          <dgm:chMax val="0"/>
          <dgm:bulletEnabled val="1"/>
        </dgm:presLayoutVars>
      </dgm:prSet>
      <dgm:spPr/>
      <dgm:t>
        <a:bodyPr/>
        <a:lstStyle/>
        <a:p>
          <a:endParaRPr lang="en-US"/>
        </a:p>
      </dgm:t>
    </dgm:pt>
    <dgm:pt modelId="{A992253A-973E-4E15-80BF-FE44DB780E08}" type="pres">
      <dgm:prSet presAssocID="{D1CEFD0C-3FF4-4329-A2C8-341EBF71F406}" presName="sibTrans" presStyleCnt="0"/>
      <dgm:spPr/>
      <dgm:t>
        <a:bodyPr/>
        <a:lstStyle/>
        <a:p>
          <a:endParaRPr lang="en-US"/>
        </a:p>
      </dgm:t>
    </dgm:pt>
    <dgm:pt modelId="{2BDD9001-5DD1-4095-B919-E3F5AD36853A}" type="pres">
      <dgm:prSet presAssocID="{232229D0-7589-4312-9488-C427552B16F3}" presName="compositeNode" presStyleCnt="0">
        <dgm:presLayoutVars>
          <dgm:bulletEnabled val="1"/>
        </dgm:presLayoutVars>
      </dgm:prSet>
      <dgm:spPr/>
      <dgm:t>
        <a:bodyPr/>
        <a:lstStyle/>
        <a:p>
          <a:endParaRPr lang="en-US"/>
        </a:p>
      </dgm:t>
    </dgm:pt>
    <dgm:pt modelId="{EAE70692-7B69-4104-BBE3-E4D4A863F4F8}" type="pres">
      <dgm:prSet presAssocID="{232229D0-7589-4312-9488-C427552B16F3}" presName="image" presStyleLbl="fgImgPlace1" presStyleIdx="1" presStyleCnt="2" custLinFactX="100000" custLinFactNeighborX="180158" custLinFactNeighborY="21642"/>
      <dgm:spPr>
        <a:blipFill rotWithShape="0">
          <a:blip xmlns:r="http://schemas.openxmlformats.org/officeDocument/2006/relationships" r:embed="rId2"/>
          <a:stretch>
            <a:fillRect/>
          </a:stretch>
        </a:blipFill>
      </dgm:spPr>
      <dgm:t>
        <a:bodyPr/>
        <a:lstStyle/>
        <a:p>
          <a:endParaRPr lang="en-US"/>
        </a:p>
      </dgm:t>
    </dgm:pt>
    <dgm:pt modelId="{69E6B17A-E5B0-4E46-9117-2C4CFFAE038E}" type="pres">
      <dgm:prSet presAssocID="{232229D0-7589-4312-9488-C427552B16F3}" presName="childNode" presStyleLbl="node1" presStyleIdx="1" presStyleCnt="2">
        <dgm:presLayoutVars>
          <dgm:bulletEnabled val="1"/>
        </dgm:presLayoutVars>
      </dgm:prSet>
      <dgm:spPr>
        <a:prstGeom prst="roundRect">
          <a:avLst/>
        </a:prstGeom>
      </dgm:spPr>
      <dgm:t>
        <a:bodyPr/>
        <a:lstStyle/>
        <a:p>
          <a:endParaRPr lang="en-US"/>
        </a:p>
      </dgm:t>
    </dgm:pt>
    <dgm:pt modelId="{541BE363-A850-4CE5-96B7-0B446880DF43}" type="pres">
      <dgm:prSet presAssocID="{232229D0-7589-4312-9488-C427552B16F3}" presName="parentNode" presStyleLbl="revTx" presStyleIdx="1" presStyleCnt="2">
        <dgm:presLayoutVars>
          <dgm:chMax val="0"/>
          <dgm:bulletEnabled val="1"/>
        </dgm:presLayoutVars>
      </dgm:prSet>
      <dgm:spPr/>
      <dgm:t>
        <a:bodyPr/>
        <a:lstStyle/>
        <a:p>
          <a:endParaRPr lang="en-US"/>
        </a:p>
      </dgm:t>
    </dgm:pt>
  </dgm:ptLst>
  <dgm:cxnLst>
    <dgm:cxn modelId="{6B6EFEEE-AEE6-40F5-BC23-DC624A0E0398}" type="presOf" srcId="{6A95A1AF-7C71-4655-84F9-843D6E05254A}" destId="{EA0C2992-0DC6-4A99-B70B-EDACE33866A5}" srcOrd="0" destOrd="1" presId="urn:microsoft.com/office/officeart/2005/8/layout/hList2#6"/>
    <dgm:cxn modelId="{E227E970-6E33-4BFC-886E-6D550439ACB5}" type="presOf" srcId="{B70875CA-5E6A-4D8D-9759-C739F7E1910D}" destId="{EA0C2992-0DC6-4A99-B70B-EDACE33866A5}" srcOrd="0" destOrd="0" presId="urn:microsoft.com/office/officeart/2005/8/layout/hList2#6"/>
    <dgm:cxn modelId="{9C241A61-FE91-4298-B03B-7D04D0D4AFDC}" srcId="{1847B9B0-EE0D-47D2-9C63-D84D648FC7C6}" destId="{232229D0-7589-4312-9488-C427552B16F3}" srcOrd="1" destOrd="0" parTransId="{59FF6986-706F-491F-AC9D-26F8437AF7F0}" sibTransId="{87C4E62A-A650-45D4-9506-14C59F6C8C37}"/>
    <dgm:cxn modelId="{6B7F59CC-446B-4291-B624-971F8486D563}" type="presOf" srcId="{1847B9B0-EE0D-47D2-9C63-D84D648FC7C6}" destId="{AB7A0C2B-196A-4299-81C7-530A181AD3D6}" srcOrd="0" destOrd="0" presId="urn:microsoft.com/office/officeart/2005/8/layout/hList2#6"/>
    <dgm:cxn modelId="{5AC6386C-F5D3-459A-8C47-0E99FF4318C7}" srcId="{B5CF855B-705B-4428-BA6E-13DDAAEABC24}" destId="{B70875CA-5E6A-4D8D-9759-C739F7E1910D}" srcOrd="0" destOrd="0" parTransId="{891F62C8-6D0A-4007-9E27-C110D10DF7C3}" sibTransId="{ECF0AE6E-62D2-4ACD-B9A5-59D9D08DA0DB}"/>
    <dgm:cxn modelId="{B415B5F0-0529-41EF-B2D9-EB45393D244B}" srcId="{232229D0-7589-4312-9488-C427552B16F3}" destId="{DFA01A66-2E6C-44C1-8AE0-14D0A0D89316}" srcOrd="0" destOrd="0" parTransId="{582F134D-7248-4212-A6F7-FCA3805BDE81}" sibTransId="{A2274305-1BC2-47C0-BACE-172B9DE14D11}"/>
    <dgm:cxn modelId="{AB4F31E7-40E9-4495-A7E0-8FB0A55A1FB9}" srcId="{1847B9B0-EE0D-47D2-9C63-D84D648FC7C6}" destId="{B5CF855B-705B-4428-BA6E-13DDAAEABC24}" srcOrd="0" destOrd="0" parTransId="{5AAB5F83-F6F9-44B1-BEE8-1E3A84B41D62}" sibTransId="{D1CEFD0C-3FF4-4329-A2C8-341EBF71F406}"/>
    <dgm:cxn modelId="{FA5D4D59-EBB7-40E3-A46D-F61818A9C77E}" type="presOf" srcId="{232229D0-7589-4312-9488-C427552B16F3}" destId="{541BE363-A850-4CE5-96B7-0B446880DF43}" srcOrd="0" destOrd="0" presId="urn:microsoft.com/office/officeart/2005/8/layout/hList2#6"/>
    <dgm:cxn modelId="{2DC37666-FF4F-4B8E-B1E4-DECCB9A63288}" type="presOf" srcId="{19BC5175-A35A-4B24-9497-7BEB2A0E1892}" destId="{69E6B17A-E5B0-4E46-9117-2C4CFFAE038E}" srcOrd="0" destOrd="1" presId="urn:microsoft.com/office/officeart/2005/8/layout/hList2#6"/>
    <dgm:cxn modelId="{0C7DDF9F-C7D8-4534-9FC7-6E6A8F12970D}" srcId="{B5CF855B-705B-4428-BA6E-13DDAAEABC24}" destId="{6A95A1AF-7C71-4655-84F9-843D6E05254A}" srcOrd="1" destOrd="0" parTransId="{D4E5BF4F-6AA4-40D7-B13A-24CDF3D4D042}" sibTransId="{F658C291-C198-4B56-9702-8B6F9E619309}"/>
    <dgm:cxn modelId="{EF4D5635-F067-48C9-A0E6-7D4678F89CB1}" type="presOf" srcId="{B5CF855B-705B-4428-BA6E-13DDAAEABC24}" destId="{FC0A7BEB-8822-41C6-B4C5-C8432D9A017F}" srcOrd="0" destOrd="0" presId="urn:microsoft.com/office/officeart/2005/8/layout/hList2#6"/>
    <dgm:cxn modelId="{9E76A022-2527-4357-9104-A6A569B2E546}" type="presOf" srcId="{DFA01A66-2E6C-44C1-8AE0-14D0A0D89316}" destId="{69E6B17A-E5B0-4E46-9117-2C4CFFAE038E}" srcOrd="0" destOrd="0" presId="urn:microsoft.com/office/officeart/2005/8/layout/hList2#6"/>
    <dgm:cxn modelId="{3C42C6B5-6C15-4455-998F-00D7960E25D5}" srcId="{232229D0-7589-4312-9488-C427552B16F3}" destId="{19BC5175-A35A-4B24-9497-7BEB2A0E1892}" srcOrd="1" destOrd="0" parTransId="{DD369554-CF57-4C79-A3DA-E479519C2B8D}" sibTransId="{31D387B8-8574-4080-8D97-CD10F4837D5C}"/>
    <dgm:cxn modelId="{ADF3A320-DF35-45D8-BD04-9F22644A6B01}" type="presParOf" srcId="{AB7A0C2B-196A-4299-81C7-530A181AD3D6}" destId="{0FFFD45C-2805-4D63-9376-7B68B5DA63C8}" srcOrd="0" destOrd="0" presId="urn:microsoft.com/office/officeart/2005/8/layout/hList2#6"/>
    <dgm:cxn modelId="{F4185C92-FCA0-47B7-BB51-FB64E5F2E479}" type="presParOf" srcId="{0FFFD45C-2805-4D63-9376-7B68B5DA63C8}" destId="{535E6109-D828-4272-8A52-1111D9D0EAA3}" srcOrd="0" destOrd="0" presId="urn:microsoft.com/office/officeart/2005/8/layout/hList2#6"/>
    <dgm:cxn modelId="{7D330E2E-4CBB-4A6A-8B3B-CD442C47154D}" type="presParOf" srcId="{0FFFD45C-2805-4D63-9376-7B68B5DA63C8}" destId="{EA0C2992-0DC6-4A99-B70B-EDACE33866A5}" srcOrd="1" destOrd="0" presId="urn:microsoft.com/office/officeart/2005/8/layout/hList2#6"/>
    <dgm:cxn modelId="{9807F416-02EB-4113-BCFA-0B1D1BBCD10D}" type="presParOf" srcId="{0FFFD45C-2805-4D63-9376-7B68B5DA63C8}" destId="{FC0A7BEB-8822-41C6-B4C5-C8432D9A017F}" srcOrd="2" destOrd="0" presId="urn:microsoft.com/office/officeart/2005/8/layout/hList2#6"/>
    <dgm:cxn modelId="{AAE630A2-6E94-4FE9-9D61-F567B4EE370A}" type="presParOf" srcId="{AB7A0C2B-196A-4299-81C7-530A181AD3D6}" destId="{A992253A-973E-4E15-80BF-FE44DB780E08}" srcOrd="1" destOrd="0" presId="urn:microsoft.com/office/officeart/2005/8/layout/hList2#6"/>
    <dgm:cxn modelId="{5D656076-9D4F-4923-A7A2-48AFEF5A61D6}" type="presParOf" srcId="{AB7A0C2B-196A-4299-81C7-530A181AD3D6}" destId="{2BDD9001-5DD1-4095-B919-E3F5AD36853A}" srcOrd="2" destOrd="0" presId="urn:microsoft.com/office/officeart/2005/8/layout/hList2#6"/>
    <dgm:cxn modelId="{053E0557-FEE0-4679-B171-251F6B1AA518}" type="presParOf" srcId="{2BDD9001-5DD1-4095-B919-E3F5AD36853A}" destId="{EAE70692-7B69-4104-BBE3-E4D4A863F4F8}" srcOrd="0" destOrd="0" presId="urn:microsoft.com/office/officeart/2005/8/layout/hList2#6"/>
    <dgm:cxn modelId="{C39E5452-773A-424C-8A7E-4AAA4B0314DE}" type="presParOf" srcId="{2BDD9001-5DD1-4095-B919-E3F5AD36853A}" destId="{69E6B17A-E5B0-4E46-9117-2C4CFFAE038E}" srcOrd="1" destOrd="0" presId="urn:microsoft.com/office/officeart/2005/8/layout/hList2#6"/>
    <dgm:cxn modelId="{6555A808-7771-43B5-8813-BB4DBE79895B}" type="presParOf" srcId="{2BDD9001-5DD1-4095-B919-E3F5AD36853A}" destId="{541BE363-A850-4CE5-96B7-0B446880DF43}" srcOrd="2" destOrd="0" presId="urn:microsoft.com/office/officeart/2005/8/layout/hList2#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2FE743-7D7D-4501-90AD-63E4FAD1C104}" type="doc">
      <dgm:prSet loTypeId="urn:microsoft.com/office/officeart/2005/8/layout/vList2" loCatId="list" qsTypeId="urn:microsoft.com/office/officeart/2005/8/quickstyle/simple2" qsCatId="simple" csTypeId="urn:microsoft.com/office/officeart/2005/8/colors/accent2_1" csCatId="accent2" phldr="1"/>
      <dgm:spPr/>
      <dgm:t>
        <a:bodyPr/>
        <a:lstStyle/>
        <a:p>
          <a:endParaRPr lang="en-US"/>
        </a:p>
      </dgm:t>
    </dgm:pt>
    <dgm:pt modelId="{D4386433-D643-43F9-AEC3-1534019A26B4}">
      <dgm:prSet custT="1"/>
      <dgm:spPr/>
      <dgm:t>
        <a:bodyPr/>
        <a:lstStyle/>
        <a:p>
          <a:pPr rtl="0"/>
          <a:r>
            <a:rPr lang="en-US" sz="2600" dirty="0" smtClean="0"/>
            <a:t>“Cases of respiratory depression were 28 times as likely to be detected if they were monitored by capnography, as those who were not monitored.” </a:t>
          </a:r>
        </a:p>
        <a:p>
          <a:pPr rtl="0"/>
          <a:r>
            <a:rPr lang="en-US" sz="2600" dirty="0" smtClean="0"/>
            <a:t>“…end tidal carbon dioxide monitoring is an important addition to oximetry for detecting respiratory depression”</a:t>
          </a:r>
        </a:p>
        <a:p>
          <a:pPr rtl="0"/>
          <a:r>
            <a:rPr lang="en-US" sz="1400" i="0" dirty="0" smtClean="0"/>
            <a:t>				</a:t>
          </a:r>
          <a:endParaRPr lang="en-US" sz="1400" i="0" dirty="0"/>
        </a:p>
      </dgm:t>
    </dgm:pt>
    <dgm:pt modelId="{11774568-04A0-4EE0-81BB-053162B2401F}" type="parTrans" cxnId="{E62B349F-22F8-4DCF-B986-4753335E69CA}">
      <dgm:prSet/>
      <dgm:spPr/>
      <dgm:t>
        <a:bodyPr/>
        <a:lstStyle/>
        <a:p>
          <a:endParaRPr lang="en-US"/>
        </a:p>
      </dgm:t>
    </dgm:pt>
    <dgm:pt modelId="{CC363836-BA6E-46DB-8665-1825E69487F1}" type="sibTrans" cxnId="{E62B349F-22F8-4DCF-B986-4753335E69CA}">
      <dgm:prSet/>
      <dgm:spPr/>
      <dgm:t>
        <a:bodyPr/>
        <a:lstStyle/>
        <a:p>
          <a:endParaRPr lang="en-US"/>
        </a:p>
      </dgm:t>
    </dgm:pt>
    <dgm:pt modelId="{9BA87CDC-3DE0-4D20-91C3-347737C08C36}" type="pres">
      <dgm:prSet presAssocID="{FD2FE743-7D7D-4501-90AD-63E4FAD1C104}" presName="linear" presStyleCnt="0">
        <dgm:presLayoutVars>
          <dgm:animLvl val="lvl"/>
          <dgm:resizeHandles val="exact"/>
        </dgm:presLayoutVars>
      </dgm:prSet>
      <dgm:spPr/>
      <dgm:t>
        <a:bodyPr/>
        <a:lstStyle/>
        <a:p>
          <a:endParaRPr lang="en-US"/>
        </a:p>
      </dgm:t>
    </dgm:pt>
    <dgm:pt modelId="{29B6D54B-54D4-4F9D-97E6-CFA3B20E4A86}" type="pres">
      <dgm:prSet presAssocID="{D4386433-D643-43F9-AEC3-1534019A26B4}" presName="parentText" presStyleLbl="node1" presStyleIdx="0" presStyleCnt="1" custScaleY="473417">
        <dgm:presLayoutVars>
          <dgm:chMax val="0"/>
          <dgm:bulletEnabled val="1"/>
        </dgm:presLayoutVars>
      </dgm:prSet>
      <dgm:spPr/>
      <dgm:t>
        <a:bodyPr/>
        <a:lstStyle/>
        <a:p>
          <a:endParaRPr lang="en-US"/>
        </a:p>
      </dgm:t>
    </dgm:pt>
  </dgm:ptLst>
  <dgm:cxnLst>
    <dgm:cxn modelId="{C45E1016-B915-44CA-9A27-8BEEE5EFF24C}" type="presOf" srcId="{FD2FE743-7D7D-4501-90AD-63E4FAD1C104}" destId="{9BA87CDC-3DE0-4D20-91C3-347737C08C36}" srcOrd="0" destOrd="0" presId="urn:microsoft.com/office/officeart/2005/8/layout/vList2"/>
    <dgm:cxn modelId="{E62B349F-22F8-4DCF-B986-4753335E69CA}" srcId="{FD2FE743-7D7D-4501-90AD-63E4FAD1C104}" destId="{D4386433-D643-43F9-AEC3-1534019A26B4}" srcOrd="0" destOrd="0" parTransId="{11774568-04A0-4EE0-81BB-053162B2401F}" sibTransId="{CC363836-BA6E-46DB-8665-1825E69487F1}"/>
    <dgm:cxn modelId="{D823C5CD-2E08-4642-B6E6-8A483083A884}" type="presOf" srcId="{D4386433-D643-43F9-AEC3-1534019A26B4}" destId="{29B6D54B-54D4-4F9D-97E6-CFA3B20E4A86}" srcOrd="0" destOrd="0" presId="urn:microsoft.com/office/officeart/2005/8/layout/vList2"/>
    <dgm:cxn modelId="{1F2C3BD7-1AD5-4156-A82A-E2FC4CBC2B52}" type="presParOf" srcId="{9BA87CDC-3DE0-4D20-91C3-347737C08C36}" destId="{29B6D54B-54D4-4F9D-97E6-CFA3B20E4A86}" srcOrd="0"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946DA2-815A-41DE-A56A-93BBBFE9915F}" type="doc">
      <dgm:prSet loTypeId="urn:microsoft.com/office/officeart/2005/8/layout/vList2" loCatId="list" qsTypeId="urn:microsoft.com/office/officeart/2005/8/quickstyle/simple2" qsCatId="simple" csTypeId="urn:microsoft.com/office/officeart/2005/8/colors/accent2_1" csCatId="accent2" phldr="1"/>
      <dgm:spPr/>
      <dgm:t>
        <a:bodyPr/>
        <a:lstStyle/>
        <a:p>
          <a:endParaRPr lang="en-US"/>
        </a:p>
      </dgm:t>
    </dgm:pt>
    <dgm:pt modelId="{466FB01C-17E1-4AF9-BBDF-EF11E62D44FA}">
      <dgm:prSet custT="1"/>
      <dgm:spPr/>
      <dgm:t>
        <a:bodyPr/>
        <a:lstStyle/>
        <a:p>
          <a:pPr rtl="0"/>
          <a:r>
            <a:rPr lang="en-US" sz="2400" dirty="0" smtClean="0"/>
            <a:t>B - C:  Rapid rise in CO</a:t>
          </a:r>
          <a:r>
            <a:rPr lang="en-US" sz="2400" baseline="-25000" dirty="0" smtClean="0"/>
            <a:t>2</a:t>
          </a:r>
          <a:r>
            <a:rPr lang="en-US" sz="2400" dirty="0" smtClean="0"/>
            <a:t>, early exhalation – clearing dead space</a:t>
          </a:r>
          <a:endParaRPr lang="en-US" sz="2400" dirty="0"/>
        </a:p>
      </dgm:t>
    </dgm:pt>
    <dgm:pt modelId="{660D4A02-856A-424E-BED8-E029FEE6828C}" type="parTrans" cxnId="{4EADCB0C-F448-4D9A-B4A9-2596D9380FDA}">
      <dgm:prSet/>
      <dgm:spPr/>
      <dgm:t>
        <a:bodyPr/>
        <a:lstStyle/>
        <a:p>
          <a:endParaRPr lang="en-US"/>
        </a:p>
      </dgm:t>
    </dgm:pt>
    <dgm:pt modelId="{3F9B9B4C-77AF-48CF-A12B-5A4D9D9C4B6D}" type="sibTrans" cxnId="{4EADCB0C-F448-4D9A-B4A9-2596D9380FDA}">
      <dgm:prSet/>
      <dgm:spPr/>
      <dgm:t>
        <a:bodyPr/>
        <a:lstStyle/>
        <a:p>
          <a:endParaRPr lang="en-US"/>
        </a:p>
      </dgm:t>
    </dgm:pt>
    <dgm:pt modelId="{8728076E-A072-487E-9B6A-D03EFBBEE284}">
      <dgm:prSet custT="1"/>
      <dgm:spPr/>
      <dgm:t>
        <a:bodyPr/>
        <a:lstStyle/>
        <a:p>
          <a:pPr rtl="0"/>
          <a:r>
            <a:rPr lang="en-US" sz="2400" dirty="0" smtClean="0"/>
            <a:t>C - D:  Alveolar Plateau: Alveolar gas exchange</a:t>
          </a:r>
          <a:endParaRPr lang="en-US" sz="2400" dirty="0"/>
        </a:p>
      </dgm:t>
    </dgm:pt>
    <dgm:pt modelId="{AE2A0126-5EE6-4177-B8B4-4584022005FD}" type="parTrans" cxnId="{FE27D077-1420-4E40-A63C-84340DF62DA9}">
      <dgm:prSet/>
      <dgm:spPr/>
      <dgm:t>
        <a:bodyPr/>
        <a:lstStyle/>
        <a:p>
          <a:endParaRPr lang="en-US"/>
        </a:p>
      </dgm:t>
    </dgm:pt>
    <dgm:pt modelId="{13643ED6-3F66-4490-8FDD-0227E779B523}" type="sibTrans" cxnId="{FE27D077-1420-4E40-A63C-84340DF62DA9}">
      <dgm:prSet/>
      <dgm:spPr/>
      <dgm:t>
        <a:bodyPr/>
        <a:lstStyle/>
        <a:p>
          <a:endParaRPr lang="en-US"/>
        </a:p>
      </dgm:t>
    </dgm:pt>
    <dgm:pt modelId="{FA7FE565-16C0-48C1-8360-F1C2B52409CC}">
      <dgm:prSet custT="1"/>
      <dgm:spPr/>
      <dgm:t>
        <a:bodyPr/>
        <a:lstStyle/>
        <a:p>
          <a:pPr rtl="0"/>
          <a:r>
            <a:rPr lang="en-US" sz="2400" dirty="0" smtClean="0"/>
            <a:t>D:  End of Exhalation: point where EtCO</a:t>
          </a:r>
          <a:r>
            <a:rPr lang="en-US" sz="2400" baseline="-25000" dirty="0" smtClean="0"/>
            <a:t>2</a:t>
          </a:r>
          <a:r>
            <a:rPr lang="en-US" sz="2400" dirty="0" smtClean="0"/>
            <a:t> is measured</a:t>
          </a:r>
          <a:endParaRPr lang="en-US" sz="2400" dirty="0"/>
        </a:p>
      </dgm:t>
    </dgm:pt>
    <dgm:pt modelId="{A6BF34CF-177B-4AEE-849A-81EF503A450F}" type="parTrans" cxnId="{CFABD74F-5DDC-46A8-93CA-0DDACB835EAE}">
      <dgm:prSet/>
      <dgm:spPr/>
      <dgm:t>
        <a:bodyPr/>
        <a:lstStyle/>
        <a:p>
          <a:endParaRPr lang="en-US"/>
        </a:p>
      </dgm:t>
    </dgm:pt>
    <dgm:pt modelId="{F330F1AB-F43F-416A-8EB9-41BE27F81248}" type="sibTrans" cxnId="{CFABD74F-5DDC-46A8-93CA-0DDACB835EAE}">
      <dgm:prSet/>
      <dgm:spPr/>
      <dgm:t>
        <a:bodyPr/>
        <a:lstStyle/>
        <a:p>
          <a:endParaRPr lang="en-US"/>
        </a:p>
      </dgm:t>
    </dgm:pt>
    <dgm:pt modelId="{024ADFB2-92C5-40CC-8B6D-384B8F73F1C6}">
      <dgm:prSet custT="1"/>
      <dgm:spPr/>
      <dgm:t>
        <a:bodyPr/>
        <a:lstStyle/>
        <a:p>
          <a:pPr rtl="0"/>
          <a:r>
            <a:rPr lang="en-US" sz="2400" dirty="0" smtClean="0"/>
            <a:t>D - E:  Inspiration, rapid decrease of CO</a:t>
          </a:r>
          <a:r>
            <a:rPr lang="en-US" sz="2400" baseline="-25000" dirty="0" smtClean="0"/>
            <a:t>2</a:t>
          </a:r>
          <a:endParaRPr lang="en-US" sz="2400" baseline="-25000" dirty="0"/>
        </a:p>
      </dgm:t>
    </dgm:pt>
    <dgm:pt modelId="{BF8A0766-370E-460B-955E-904B513A252A}" type="parTrans" cxnId="{A3E7C8D9-C286-410C-B0D1-0C7CFF71387A}">
      <dgm:prSet/>
      <dgm:spPr/>
      <dgm:t>
        <a:bodyPr/>
        <a:lstStyle/>
        <a:p>
          <a:endParaRPr lang="en-US"/>
        </a:p>
      </dgm:t>
    </dgm:pt>
    <dgm:pt modelId="{1D73E36C-A5EE-41BE-AFEF-50B0BFAE3596}" type="sibTrans" cxnId="{A3E7C8D9-C286-410C-B0D1-0C7CFF71387A}">
      <dgm:prSet/>
      <dgm:spPr/>
      <dgm:t>
        <a:bodyPr/>
        <a:lstStyle/>
        <a:p>
          <a:endParaRPr lang="en-US"/>
        </a:p>
      </dgm:t>
    </dgm:pt>
    <dgm:pt modelId="{545FCA2D-DD74-45E3-9A7C-79AFE3FEF5D9}">
      <dgm:prSet custT="1"/>
      <dgm:spPr/>
      <dgm:t>
        <a:bodyPr/>
        <a:lstStyle/>
        <a:p>
          <a:pPr rtl="0"/>
          <a:r>
            <a:rPr lang="en-US" sz="2400" dirty="0" smtClean="0"/>
            <a:t>A - B:  Baseline, no CO</a:t>
          </a:r>
          <a:r>
            <a:rPr lang="en-US" sz="2400" baseline="-25000" dirty="0" smtClean="0"/>
            <a:t>2</a:t>
          </a:r>
          <a:r>
            <a:rPr lang="en-US" sz="2400" dirty="0" smtClean="0"/>
            <a:t> being exhaled</a:t>
          </a:r>
          <a:endParaRPr lang="en-US" sz="2400" dirty="0"/>
        </a:p>
      </dgm:t>
    </dgm:pt>
    <dgm:pt modelId="{F13636D7-7739-453E-A827-9243AF5547EF}" type="parTrans" cxnId="{A2E78EE6-2C38-435C-ADE6-374B1E19BE5D}">
      <dgm:prSet/>
      <dgm:spPr/>
      <dgm:t>
        <a:bodyPr/>
        <a:lstStyle/>
        <a:p>
          <a:endParaRPr lang="en-US"/>
        </a:p>
      </dgm:t>
    </dgm:pt>
    <dgm:pt modelId="{BD697132-2FD1-4231-90C0-51C1C210A70A}" type="sibTrans" cxnId="{A2E78EE6-2C38-435C-ADE6-374B1E19BE5D}">
      <dgm:prSet/>
      <dgm:spPr/>
      <dgm:t>
        <a:bodyPr/>
        <a:lstStyle/>
        <a:p>
          <a:endParaRPr lang="en-US"/>
        </a:p>
      </dgm:t>
    </dgm:pt>
    <dgm:pt modelId="{60F124EA-44EF-467A-A790-871F04DAD958}" type="pres">
      <dgm:prSet presAssocID="{F6946DA2-815A-41DE-A56A-93BBBFE9915F}" presName="linear" presStyleCnt="0">
        <dgm:presLayoutVars>
          <dgm:animLvl val="lvl"/>
          <dgm:resizeHandles val="exact"/>
        </dgm:presLayoutVars>
      </dgm:prSet>
      <dgm:spPr/>
      <dgm:t>
        <a:bodyPr/>
        <a:lstStyle/>
        <a:p>
          <a:endParaRPr lang="en-US"/>
        </a:p>
      </dgm:t>
    </dgm:pt>
    <dgm:pt modelId="{03B513BB-47A9-4E5D-8DD7-937E222A40E9}" type="pres">
      <dgm:prSet presAssocID="{545FCA2D-DD74-45E3-9A7C-79AFE3FEF5D9}" presName="parentText" presStyleLbl="node1" presStyleIdx="0" presStyleCnt="5">
        <dgm:presLayoutVars>
          <dgm:chMax val="0"/>
          <dgm:bulletEnabled val="1"/>
        </dgm:presLayoutVars>
      </dgm:prSet>
      <dgm:spPr/>
      <dgm:t>
        <a:bodyPr/>
        <a:lstStyle/>
        <a:p>
          <a:endParaRPr lang="en-US"/>
        </a:p>
      </dgm:t>
    </dgm:pt>
    <dgm:pt modelId="{E0954EBA-2253-49C5-8C8F-4A3273DD6112}" type="pres">
      <dgm:prSet presAssocID="{BD697132-2FD1-4231-90C0-51C1C210A70A}" presName="spacer" presStyleCnt="0"/>
      <dgm:spPr/>
    </dgm:pt>
    <dgm:pt modelId="{D35D98B0-6861-41D7-9588-3D784DC1F28B}" type="pres">
      <dgm:prSet presAssocID="{466FB01C-17E1-4AF9-BBDF-EF11E62D44FA}" presName="parentText" presStyleLbl="node1" presStyleIdx="1" presStyleCnt="5">
        <dgm:presLayoutVars>
          <dgm:chMax val="0"/>
          <dgm:bulletEnabled val="1"/>
        </dgm:presLayoutVars>
      </dgm:prSet>
      <dgm:spPr/>
      <dgm:t>
        <a:bodyPr/>
        <a:lstStyle/>
        <a:p>
          <a:endParaRPr lang="en-US"/>
        </a:p>
      </dgm:t>
    </dgm:pt>
    <dgm:pt modelId="{355FB2C2-F459-4A0B-8B31-AD2BD182921F}" type="pres">
      <dgm:prSet presAssocID="{3F9B9B4C-77AF-48CF-A12B-5A4D9D9C4B6D}" presName="spacer" presStyleCnt="0"/>
      <dgm:spPr/>
    </dgm:pt>
    <dgm:pt modelId="{3975614D-B8C8-4DEA-887A-0D73D2051F47}" type="pres">
      <dgm:prSet presAssocID="{8728076E-A072-487E-9B6A-D03EFBBEE284}" presName="parentText" presStyleLbl="node1" presStyleIdx="2" presStyleCnt="5">
        <dgm:presLayoutVars>
          <dgm:chMax val="0"/>
          <dgm:bulletEnabled val="1"/>
        </dgm:presLayoutVars>
      </dgm:prSet>
      <dgm:spPr/>
      <dgm:t>
        <a:bodyPr/>
        <a:lstStyle/>
        <a:p>
          <a:endParaRPr lang="en-US"/>
        </a:p>
      </dgm:t>
    </dgm:pt>
    <dgm:pt modelId="{8294CAC0-6592-4EF4-B74C-B9FE851E388F}" type="pres">
      <dgm:prSet presAssocID="{13643ED6-3F66-4490-8FDD-0227E779B523}" presName="spacer" presStyleCnt="0"/>
      <dgm:spPr/>
    </dgm:pt>
    <dgm:pt modelId="{0E73DB4C-333C-4285-BD94-AE7345BD9D83}" type="pres">
      <dgm:prSet presAssocID="{FA7FE565-16C0-48C1-8360-F1C2B52409CC}" presName="parentText" presStyleLbl="node1" presStyleIdx="3" presStyleCnt="5">
        <dgm:presLayoutVars>
          <dgm:chMax val="0"/>
          <dgm:bulletEnabled val="1"/>
        </dgm:presLayoutVars>
      </dgm:prSet>
      <dgm:spPr/>
      <dgm:t>
        <a:bodyPr/>
        <a:lstStyle/>
        <a:p>
          <a:endParaRPr lang="en-US"/>
        </a:p>
      </dgm:t>
    </dgm:pt>
    <dgm:pt modelId="{FCD9A36C-3CB2-4F20-8238-E675E90F781F}" type="pres">
      <dgm:prSet presAssocID="{F330F1AB-F43F-416A-8EB9-41BE27F81248}" presName="spacer" presStyleCnt="0"/>
      <dgm:spPr/>
    </dgm:pt>
    <dgm:pt modelId="{DCB5932F-A74A-49E9-8DF4-DC802448879F}" type="pres">
      <dgm:prSet presAssocID="{024ADFB2-92C5-40CC-8B6D-384B8F73F1C6}" presName="parentText" presStyleLbl="node1" presStyleIdx="4" presStyleCnt="5">
        <dgm:presLayoutVars>
          <dgm:chMax val="0"/>
          <dgm:bulletEnabled val="1"/>
        </dgm:presLayoutVars>
      </dgm:prSet>
      <dgm:spPr/>
      <dgm:t>
        <a:bodyPr/>
        <a:lstStyle/>
        <a:p>
          <a:endParaRPr lang="en-US"/>
        </a:p>
      </dgm:t>
    </dgm:pt>
  </dgm:ptLst>
  <dgm:cxnLst>
    <dgm:cxn modelId="{A2E78EE6-2C38-435C-ADE6-374B1E19BE5D}" srcId="{F6946DA2-815A-41DE-A56A-93BBBFE9915F}" destId="{545FCA2D-DD74-45E3-9A7C-79AFE3FEF5D9}" srcOrd="0" destOrd="0" parTransId="{F13636D7-7739-453E-A827-9243AF5547EF}" sibTransId="{BD697132-2FD1-4231-90C0-51C1C210A70A}"/>
    <dgm:cxn modelId="{E2873C92-F8CF-4038-A3C3-F00BFC2425F0}" type="presOf" srcId="{024ADFB2-92C5-40CC-8B6D-384B8F73F1C6}" destId="{DCB5932F-A74A-49E9-8DF4-DC802448879F}" srcOrd="0" destOrd="0" presId="urn:microsoft.com/office/officeart/2005/8/layout/vList2"/>
    <dgm:cxn modelId="{56428A15-2D4B-44F5-B358-125795B9DD0B}" type="presOf" srcId="{FA7FE565-16C0-48C1-8360-F1C2B52409CC}" destId="{0E73DB4C-333C-4285-BD94-AE7345BD9D83}" srcOrd="0" destOrd="0" presId="urn:microsoft.com/office/officeart/2005/8/layout/vList2"/>
    <dgm:cxn modelId="{CFABD74F-5DDC-46A8-93CA-0DDACB835EAE}" srcId="{F6946DA2-815A-41DE-A56A-93BBBFE9915F}" destId="{FA7FE565-16C0-48C1-8360-F1C2B52409CC}" srcOrd="3" destOrd="0" parTransId="{A6BF34CF-177B-4AEE-849A-81EF503A450F}" sibTransId="{F330F1AB-F43F-416A-8EB9-41BE27F81248}"/>
    <dgm:cxn modelId="{E36FB778-7E0E-4046-BEC9-43CF05F0CFD7}" type="presOf" srcId="{8728076E-A072-487E-9B6A-D03EFBBEE284}" destId="{3975614D-B8C8-4DEA-887A-0D73D2051F47}" srcOrd="0" destOrd="0" presId="urn:microsoft.com/office/officeart/2005/8/layout/vList2"/>
    <dgm:cxn modelId="{4EADCB0C-F448-4D9A-B4A9-2596D9380FDA}" srcId="{F6946DA2-815A-41DE-A56A-93BBBFE9915F}" destId="{466FB01C-17E1-4AF9-BBDF-EF11E62D44FA}" srcOrd="1" destOrd="0" parTransId="{660D4A02-856A-424E-BED8-E029FEE6828C}" sibTransId="{3F9B9B4C-77AF-48CF-A12B-5A4D9D9C4B6D}"/>
    <dgm:cxn modelId="{FE27D077-1420-4E40-A63C-84340DF62DA9}" srcId="{F6946DA2-815A-41DE-A56A-93BBBFE9915F}" destId="{8728076E-A072-487E-9B6A-D03EFBBEE284}" srcOrd="2" destOrd="0" parTransId="{AE2A0126-5EE6-4177-B8B4-4584022005FD}" sibTransId="{13643ED6-3F66-4490-8FDD-0227E779B523}"/>
    <dgm:cxn modelId="{8B0F6807-96B3-44A7-8F3E-A11F66DFF364}" type="presOf" srcId="{F6946DA2-815A-41DE-A56A-93BBBFE9915F}" destId="{60F124EA-44EF-467A-A790-871F04DAD958}" srcOrd="0" destOrd="0" presId="urn:microsoft.com/office/officeart/2005/8/layout/vList2"/>
    <dgm:cxn modelId="{5717353C-16B8-448A-9B78-B76881D9F326}" type="presOf" srcId="{466FB01C-17E1-4AF9-BBDF-EF11E62D44FA}" destId="{D35D98B0-6861-41D7-9588-3D784DC1F28B}" srcOrd="0" destOrd="0" presId="urn:microsoft.com/office/officeart/2005/8/layout/vList2"/>
    <dgm:cxn modelId="{A3E7C8D9-C286-410C-B0D1-0C7CFF71387A}" srcId="{F6946DA2-815A-41DE-A56A-93BBBFE9915F}" destId="{024ADFB2-92C5-40CC-8B6D-384B8F73F1C6}" srcOrd="4" destOrd="0" parTransId="{BF8A0766-370E-460B-955E-904B513A252A}" sibTransId="{1D73E36C-A5EE-41BE-AFEF-50B0BFAE3596}"/>
    <dgm:cxn modelId="{12EC879C-B83B-4AD4-A80C-40F12DBE3173}" type="presOf" srcId="{545FCA2D-DD74-45E3-9A7C-79AFE3FEF5D9}" destId="{03B513BB-47A9-4E5D-8DD7-937E222A40E9}" srcOrd="0" destOrd="0" presId="urn:microsoft.com/office/officeart/2005/8/layout/vList2"/>
    <dgm:cxn modelId="{5FFDEEC2-36B9-440D-AD3E-398B397572E8}" type="presParOf" srcId="{60F124EA-44EF-467A-A790-871F04DAD958}" destId="{03B513BB-47A9-4E5D-8DD7-937E222A40E9}" srcOrd="0" destOrd="0" presId="urn:microsoft.com/office/officeart/2005/8/layout/vList2"/>
    <dgm:cxn modelId="{652D383B-935D-4E6C-96D0-FDE61C4995C7}" type="presParOf" srcId="{60F124EA-44EF-467A-A790-871F04DAD958}" destId="{E0954EBA-2253-49C5-8C8F-4A3273DD6112}" srcOrd="1" destOrd="0" presId="urn:microsoft.com/office/officeart/2005/8/layout/vList2"/>
    <dgm:cxn modelId="{D5163B5D-F858-4A30-B799-0F8793F91AAF}" type="presParOf" srcId="{60F124EA-44EF-467A-A790-871F04DAD958}" destId="{D35D98B0-6861-41D7-9588-3D784DC1F28B}" srcOrd="2" destOrd="0" presId="urn:microsoft.com/office/officeart/2005/8/layout/vList2"/>
    <dgm:cxn modelId="{CDD1341F-8277-41A0-83A8-8F9616A996AC}" type="presParOf" srcId="{60F124EA-44EF-467A-A790-871F04DAD958}" destId="{355FB2C2-F459-4A0B-8B31-AD2BD182921F}" srcOrd="3" destOrd="0" presId="urn:microsoft.com/office/officeart/2005/8/layout/vList2"/>
    <dgm:cxn modelId="{5DCDAD6E-AC22-4E55-AFB4-F85B45C8BE33}" type="presParOf" srcId="{60F124EA-44EF-467A-A790-871F04DAD958}" destId="{3975614D-B8C8-4DEA-887A-0D73D2051F47}" srcOrd="4" destOrd="0" presId="urn:microsoft.com/office/officeart/2005/8/layout/vList2"/>
    <dgm:cxn modelId="{0F5A13EB-D7A7-4939-9285-0C55ADD58134}" type="presParOf" srcId="{60F124EA-44EF-467A-A790-871F04DAD958}" destId="{8294CAC0-6592-4EF4-B74C-B9FE851E388F}" srcOrd="5" destOrd="0" presId="urn:microsoft.com/office/officeart/2005/8/layout/vList2"/>
    <dgm:cxn modelId="{4867FB7D-7030-495A-8CFB-B9854900ACEB}" type="presParOf" srcId="{60F124EA-44EF-467A-A790-871F04DAD958}" destId="{0E73DB4C-333C-4285-BD94-AE7345BD9D83}" srcOrd="6" destOrd="0" presId="urn:microsoft.com/office/officeart/2005/8/layout/vList2"/>
    <dgm:cxn modelId="{32A382FF-2BD3-4CAC-8942-09C79128C166}" type="presParOf" srcId="{60F124EA-44EF-467A-A790-871F04DAD958}" destId="{FCD9A36C-3CB2-4F20-8238-E675E90F781F}" srcOrd="7" destOrd="0" presId="urn:microsoft.com/office/officeart/2005/8/layout/vList2"/>
    <dgm:cxn modelId="{A7B5C4B8-5925-4803-B90D-F9B5C7E27F72}" type="presParOf" srcId="{60F124EA-44EF-467A-A790-871F04DAD958}" destId="{DCB5932F-A74A-49E9-8DF4-DC802448879F}"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3C8F37-5104-4DF3-A0DE-33725D712D83}" type="doc">
      <dgm:prSet loTypeId="urn:microsoft.com/office/officeart/2005/8/layout/default#2" loCatId="list" qsTypeId="urn:microsoft.com/office/officeart/2005/8/quickstyle/simple2" qsCatId="simple" csTypeId="urn:microsoft.com/office/officeart/2005/8/colors/accent2_1" csCatId="accent2" phldr="1"/>
      <dgm:spPr/>
      <dgm:t>
        <a:bodyPr/>
        <a:lstStyle/>
        <a:p>
          <a:endParaRPr lang="en-US"/>
        </a:p>
      </dgm:t>
    </dgm:pt>
    <dgm:pt modelId="{9345E469-A555-4854-948F-B22ACA7CE08A}">
      <dgm:prSet custT="1"/>
      <dgm:spPr/>
      <dgm:t>
        <a:bodyPr/>
        <a:lstStyle/>
        <a:p>
          <a:pPr algn="ctr" rtl="0"/>
          <a:r>
            <a:rPr lang="en-US" sz="2800" dirty="0" smtClean="0"/>
            <a:t>As respiration rate &amp; depth increase, </a:t>
          </a:r>
          <a:endParaRPr lang="en-US" sz="2800" dirty="0"/>
        </a:p>
      </dgm:t>
    </dgm:pt>
    <dgm:pt modelId="{D6874645-14D1-4E8F-840F-90AD8BEC780A}" type="parTrans" cxnId="{B8EFBC06-77BD-4567-8EB2-96824D8E67E4}">
      <dgm:prSet/>
      <dgm:spPr/>
      <dgm:t>
        <a:bodyPr/>
        <a:lstStyle/>
        <a:p>
          <a:endParaRPr lang="en-US"/>
        </a:p>
      </dgm:t>
    </dgm:pt>
    <dgm:pt modelId="{D775864F-29E7-44D1-AB85-4B7DA9971125}" type="sibTrans" cxnId="{B8EFBC06-77BD-4567-8EB2-96824D8E67E4}">
      <dgm:prSet/>
      <dgm:spPr/>
      <dgm:t>
        <a:bodyPr/>
        <a:lstStyle/>
        <a:p>
          <a:endParaRPr lang="en-US"/>
        </a:p>
      </dgm:t>
    </dgm:pt>
    <dgm:pt modelId="{B8E98FD2-0C86-4743-87BD-4A97C626AD4B}">
      <dgm:prSet custT="1"/>
      <dgm:spPr/>
      <dgm:t>
        <a:bodyPr/>
        <a:lstStyle/>
        <a:p>
          <a:pPr algn="ctr" rtl="0"/>
          <a:r>
            <a:rPr lang="en-US" sz="2800" dirty="0" smtClean="0"/>
            <a:t>As respiration rate &amp; depth decrease, </a:t>
          </a:r>
          <a:endParaRPr lang="en-US" sz="2800" dirty="0"/>
        </a:p>
      </dgm:t>
    </dgm:pt>
    <dgm:pt modelId="{AABD8FDD-A626-4410-BF1D-A6A81E7CFB53}" type="parTrans" cxnId="{C3BB5066-5320-46E8-8D2A-91FEA21E1745}">
      <dgm:prSet/>
      <dgm:spPr/>
      <dgm:t>
        <a:bodyPr/>
        <a:lstStyle/>
        <a:p>
          <a:endParaRPr lang="en-US"/>
        </a:p>
      </dgm:t>
    </dgm:pt>
    <dgm:pt modelId="{440A6862-FAB9-4070-8EC4-D04127DBE252}" type="sibTrans" cxnId="{C3BB5066-5320-46E8-8D2A-91FEA21E1745}">
      <dgm:prSet/>
      <dgm:spPr/>
      <dgm:t>
        <a:bodyPr/>
        <a:lstStyle/>
        <a:p>
          <a:endParaRPr lang="en-US"/>
        </a:p>
      </dgm:t>
    </dgm:pt>
    <dgm:pt modelId="{9375EA5F-95DE-4E5F-9959-602D90D0309E}">
      <dgm:prSet custT="1"/>
      <dgm:spPr/>
      <dgm:t>
        <a:bodyPr/>
        <a:lstStyle/>
        <a:p>
          <a:pPr algn="l" rtl="0"/>
          <a:r>
            <a:rPr lang="en-US" sz="2000" dirty="0" smtClean="0"/>
            <a:t> </a:t>
          </a:r>
          <a:r>
            <a:rPr lang="en-US" sz="2400" dirty="0" smtClean="0"/>
            <a:t>CO</a:t>
          </a:r>
          <a:r>
            <a:rPr lang="en-US" sz="2400" baseline="-25000" dirty="0" smtClean="0"/>
            <a:t>2</a:t>
          </a:r>
          <a:r>
            <a:rPr lang="en-US" sz="2400" dirty="0" smtClean="0"/>
            <a:t> is retained</a:t>
          </a:r>
          <a:endParaRPr lang="en-US" sz="2000" dirty="0"/>
        </a:p>
      </dgm:t>
    </dgm:pt>
    <dgm:pt modelId="{B91472D2-FEBF-44A5-B45C-430F9A288299}" type="parTrans" cxnId="{A9249DF7-B32E-4B9C-9155-1470FD9C30A7}">
      <dgm:prSet/>
      <dgm:spPr/>
      <dgm:t>
        <a:bodyPr/>
        <a:lstStyle/>
        <a:p>
          <a:endParaRPr lang="en-US"/>
        </a:p>
      </dgm:t>
    </dgm:pt>
    <dgm:pt modelId="{871FD9B2-3F6E-49A3-A9EC-E3B02684D9B9}" type="sibTrans" cxnId="{A9249DF7-B32E-4B9C-9155-1470FD9C30A7}">
      <dgm:prSet/>
      <dgm:spPr/>
      <dgm:t>
        <a:bodyPr/>
        <a:lstStyle/>
        <a:p>
          <a:endParaRPr lang="en-US"/>
        </a:p>
      </dgm:t>
    </dgm:pt>
    <dgm:pt modelId="{39A051D4-6B8E-4C8A-8A7C-0A5382B087C4}">
      <dgm:prSet custT="1"/>
      <dgm:spPr/>
      <dgm:t>
        <a:bodyPr/>
        <a:lstStyle/>
        <a:p>
          <a:pPr algn="l" rtl="0"/>
          <a:r>
            <a:rPr lang="en-US" sz="2400" dirty="0" smtClean="0"/>
            <a:t>CO</a:t>
          </a:r>
          <a:r>
            <a:rPr lang="en-US" sz="2400" baseline="-25000" dirty="0" smtClean="0"/>
            <a:t>2</a:t>
          </a:r>
          <a:r>
            <a:rPr lang="en-US" sz="2400" dirty="0" smtClean="0"/>
            <a:t> is exhaled</a:t>
          </a:r>
          <a:endParaRPr lang="en-US" sz="2400" dirty="0"/>
        </a:p>
      </dgm:t>
    </dgm:pt>
    <dgm:pt modelId="{4C5912D9-3BDC-494F-9508-C5AC75BED264}" type="sibTrans" cxnId="{89F7B22D-33BE-4E47-9C8B-67CA5B8F9A69}">
      <dgm:prSet/>
      <dgm:spPr/>
      <dgm:t>
        <a:bodyPr/>
        <a:lstStyle/>
        <a:p>
          <a:endParaRPr lang="en-US"/>
        </a:p>
      </dgm:t>
    </dgm:pt>
    <dgm:pt modelId="{E979BD43-D092-42DA-BE93-60E828A91927}" type="parTrans" cxnId="{89F7B22D-33BE-4E47-9C8B-67CA5B8F9A69}">
      <dgm:prSet/>
      <dgm:spPr/>
      <dgm:t>
        <a:bodyPr/>
        <a:lstStyle/>
        <a:p>
          <a:endParaRPr lang="en-US"/>
        </a:p>
      </dgm:t>
    </dgm:pt>
    <dgm:pt modelId="{DA410E44-14AF-4512-8D01-2D72E44D74CE}" type="pres">
      <dgm:prSet presAssocID="{BC3C8F37-5104-4DF3-A0DE-33725D712D83}" presName="diagram" presStyleCnt="0">
        <dgm:presLayoutVars>
          <dgm:dir/>
          <dgm:resizeHandles val="exact"/>
        </dgm:presLayoutVars>
      </dgm:prSet>
      <dgm:spPr/>
      <dgm:t>
        <a:bodyPr/>
        <a:lstStyle/>
        <a:p>
          <a:endParaRPr lang="en-US"/>
        </a:p>
      </dgm:t>
    </dgm:pt>
    <dgm:pt modelId="{157BD8AA-07A6-489C-B546-197B3E57BC2C}" type="pres">
      <dgm:prSet presAssocID="{9345E469-A555-4854-948F-B22ACA7CE08A}" presName="node" presStyleLbl="node1" presStyleIdx="0" presStyleCnt="2" custScaleY="196687">
        <dgm:presLayoutVars>
          <dgm:bulletEnabled val="1"/>
        </dgm:presLayoutVars>
      </dgm:prSet>
      <dgm:spPr>
        <a:prstGeom prst="roundRect">
          <a:avLst/>
        </a:prstGeom>
      </dgm:spPr>
      <dgm:t>
        <a:bodyPr/>
        <a:lstStyle/>
        <a:p>
          <a:endParaRPr lang="en-US"/>
        </a:p>
      </dgm:t>
    </dgm:pt>
    <dgm:pt modelId="{3BE3DAEA-4EB2-4FFB-948B-2382A8625165}" type="pres">
      <dgm:prSet presAssocID="{D775864F-29E7-44D1-AB85-4B7DA9971125}" presName="sibTrans" presStyleCnt="0"/>
      <dgm:spPr/>
      <dgm:t>
        <a:bodyPr/>
        <a:lstStyle/>
        <a:p>
          <a:endParaRPr lang="en-US"/>
        </a:p>
      </dgm:t>
    </dgm:pt>
    <dgm:pt modelId="{C0ADF68C-7291-493F-AA50-324E2E161917}" type="pres">
      <dgm:prSet presAssocID="{B8E98FD2-0C86-4743-87BD-4A97C626AD4B}" presName="node" presStyleLbl="node1" presStyleIdx="1" presStyleCnt="2" custScaleY="196687">
        <dgm:presLayoutVars>
          <dgm:bulletEnabled val="1"/>
        </dgm:presLayoutVars>
      </dgm:prSet>
      <dgm:spPr>
        <a:prstGeom prst="roundRect">
          <a:avLst/>
        </a:prstGeom>
      </dgm:spPr>
      <dgm:t>
        <a:bodyPr/>
        <a:lstStyle/>
        <a:p>
          <a:endParaRPr lang="en-US"/>
        </a:p>
      </dgm:t>
    </dgm:pt>
  </dgm:ptLst>
  <dgm:cxnLst>
    <dgm:cxn modelId="{C7C5DE73-D5BC-4DF2-8445-D73B88DFBFB1}" type="presOf" srcId="{9345E469-A555-4854-948F-B22ACA7CE08A}" destId="{157BD8AA-07A6-489C-B546-197B3E57BC2C}" srcOrd="0" destOrd="0" presId="urn:microsoft.com/office/officeart/2005/8/layout/default#2"/>
    <dgm:cxn modelId="{5EC82FA5-9556-48E1-A172-19B9BE28010D}" type="presOf" srcId="{B8E98FD2-0C86-4743-87BD-4A97C626AD4B}" destId="{C0ADF68C-7291-493F-AA50-324E2E161917}" srcOrd="0" destOrd="0" presId="urn:microsoft.com/office/officeart/2005/8/layout/default#2"/>
    <dgm:cxn modelId="{AF7A5D1E-A510-4CFF-A4D1-AA43AEF52285}" type="presOf" srcId="{9375EA5F-95DE-4E5F-9959-602D90D0309E}" destId="{C0ADF68C-7291-493F-AA50-324E2E161917}" srcOrd="0" destOrd="1" presId="urn:microsoft.com/office/officeart/2005/8/layout/default#2"/>
    <dgm:cxn modelId="{89F7B22D-33BE-4E47-9C8B-67CA5B8F9A69}" srcId="{9345E469-A555-4854-948F-B22ACA7CE08A}" destId="{39A051D4-6B8E-4C8A-8A7C-0A5382B087C4}" srcOrd="0" destOrd="0" parTransId="{E979BD43-D092-42DA-BE93-60E828A91927}" sibTransId="{4C5912D9-3BDC-494F-9508-C5AC75BED264}"/>
    <dgm:cxn modelId="{A9249DF7-B32E-4B9C-9155-1470FD9C30A7}" srcId="{B8E98FD2-0C86-4743-87BD-4A97C626AD4B}" destId="{9375EA5F-95DE-4E5F-9959-602D90D0309E}" srcOrd="0" destOrd="0" parTransId="{B91472D2-FEBF-44A5-B45C-430F9A288299}" sibTransId="{871FD9B2-3F6E-49A3-A9EC-E3B02684D9B9}"/>
    <dgm:cxn modelId="{2F99AE51-4292-4998-B650-098CB9A5453F}" type="presOf" srcId="{BC3C8F37-5104-4DF3-A0DE-33725D712D83}" destId="{DA410E44-14AF-4512-8D01-2D72E44D74CE}" srcOrd="0" destOrd="0" presId="urn:microsoft.com/office/officeart/2005/8/layout/default#2"/>
    <dgm:cxn modelId="{C3BB5066-5320-46E8-8D2A-91FEA21E1745}" srcId="{BC3C8F37-5104-4DF3-A0DE-33725D712D83}" destId="{B8E98FD2-0C86-4743-87BD-4A97C626AD4B}" srcOrd="1" destOrd="0" parTransId="{AABD8FDD-A626-4410-BF1D-A6A81E7CFB53}" sibTransId="{440A6862-FAB9-4070-8EC4-D04127DBE252}"/>
    <dgm:cxn modelId="{0C06C37D-694E-4B35-BF9C-3FDF5A54C07C}" type="presOf" srcId="{39A051D4-6B8E-4C8A-8A7C-0A5382B087C4}" destId="{157BD8AA-07A6-489C-B546-197B3E57BC2C}" srcOrd="0" destOrd="1" presId="urn:microsoft.com/office/officeart/2005/8/layout/default#2"/>
    <dgm:cxn modelId="{B8EFBC06-77BD-4567-8EB2-96824D8E67E4}" srcId="{BC3C8F37-5104-4DF3-A0DE-33725D712D83}" destId="{9345E469-A555-4854-948F-B22ACA7CE08A}" srcOrd="0" destOrd="0" parTransId="{D6874645-14D1-4E8F-840F-90AD8BEC780A}" sibTransId="{D775864F-29E7-44D1-AB85-4B7DA9971125}"/>
    <dgm:cxn modelId="{29223910-9845-4313-B792-0DC380DD4820}" type="presParOf" srcId="{DA410E44-14AF-4512-8D01-2D72E44D74CE}" destId="{157BD8AA-07A6-489C-B546-197B3E57BC2C}" srcOrd="0" destOrd="0" presId="urn:microsoft.com/office/officeart/2005/8/layout/default#2"/>
    <dgm:cxn modelId="{B03B6630-7189-4143-952B-FC0307E5944F}" type="presParOf" srcId="{DA410E44-14AF-4512-8D01-2D72E44D74CE}" destId="{3BE3DAEA-4EB2-4FFB-948B-2382A8625165}" srcOrd="1" destOrd="0" presId="urn:microsoft.com/office/officeart/2005/8/layout/default#2"/>
    <dgm:cxn modelId="{6AD770CB-24B5-40CC-BD2B-D6C667F4853F}" type="presParOf" srcId="{DA410E44-14AF-4512-8D01-2D72E44D74CE}" destId="{C0ADF68C-7291-493F-AA50-324E2E161917}" srcOrd="2" destOrd="0" presId="urn:microsoft.com/office/officeart/2005/8/layout/defaul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B4DE72-BCC9-4C36-AB5F-B37EDE67F22A}" type="doc">
      <dgm:prSet loTypeId="urn:microsoft.com/office/officeart/2005/8/layout/hList7#1" loCatId="relationship" qsTypeId="urn:microsoft.com/office/officeart/2005/8/quickstyle/simple2" qsCatId="simple" csTypeId="urn:microsoft.com/office/officeart/2005/8/colors/accent2_1" csCatId="accent2" phldr="1"/>
      <dgm:spPr/>
      <dgm:t>
        <a:bodyPr/>
        <a:lstStyle/>
        <a:p>
          <a:endParaRPr lang="en-US"/>
        </a:p>
      </dgm:t>
    </dgm:pt>
    <dgm:pt modelId="{578F811C-6ADC-4521-966D-5C8CEDD48F7E}">
      <dgm:prSet custT="1"/>
      <dgm:spPr/>
      <dgm:t>
        <a:bodyPr/>
        <a:lstStyle/>
        <a:p>
          <a:pPr algn="ctr" rtl="0"/>
          <a:r>
            <a:rPr lang="en-US" sz="2400" b="1" dirty="0" smtClean="0"/>
            <a:t>Manual Counting</a:t>
          </a:r>
        </a:p>
        <a:p>
          <a:pPr algn="l" rtl="0"/>
          <a:r>
            <a:rPr lang="en-US" sz="1800" dirty="0" smtClean="0"/>
            <a:t>Measures: </a:t>
          </a:r>
          <a:endParaRPr lang="en-US" sz="1800" dirty="0"/>
        </a:p>
      </dgm:t>
    </dgm:pt>
    <dgm:pt modelId="{D4B51971-77DE-43A1-ABDA-DF8D41DC6F9E}" type="parTrans" cxnId="{36ACFEA7-6230-4581-9A12-A4741E9ED597}">
      <dgm:prSet/>
      <dgm:spPr/>
      <dgm:t>
        <a:bodyPr/>
        <a:lstStyle/>
        <a:p>
          <a:endParaRPr lang="en-US"/>
        </a:p>
      </dgm:t>
    </dgm:pt>
    <dgm:pt modelId="{7A69FEEE-2DB0-4C3F-888E-2D1ECC40AD91}" type="sibTrans" cxnId="{36ACFEA7-6230-4581-9A12-A4741E9ED597}">
      <dgm:prSet/>
      <dgm:spPr/>
      <dgm:t>
        <a:bodyPr/>
        <a:lstStyle/>
        <a:p>
          <a:endParaRPr lang="en-US"/>
        </a:p>
      </dgm:t>
    </dgm:pt>
    <dgm:pt modelId="{C5CF4C77-EEDF-4ADB-BAAC-C774CF5642E7}">
      <dgm:prSet custT="1"/>
      <dgm:spPr/>
      <dgm:t>
        <a:bodyPr/>
        <a:lstStyle/>
        <a:p>
          <a:pPr algn="l" rtl="0"/>
          <a:r>
            <a:rPr lang="en-US" sz="1800" dirty="0" smtClean="0"/>
            <a:t>Chest movement</a:t>
          </a:r>
          <a:endParaRPr lang="en-US" sz="1800" dirty="0"/>
        </a:p>
      </dgm:t>
    </dgm:pt>
    <dgm:pt modelId="{E8E010FE-7776-44BB-A9F8-2C54DA20AC8D}" type="parTrans" cxnId="{058DC2F7-6772-4724-8499-95985096BF01}">
      <dgm:prSet/>
      <dgm:spPr/>
      <dgm:t>
        <a:bodyPr/>
        <a:lstStyle/>
        <a:p>
          <a:endParaRPr lang="en-US"/>
        </a:p>
      </dgm:t>
    </dgm:pt>
    <dgm:pt modelId="{4EF63C77-D9DE-4FF1-9001-DB3362FA4C70}" type="sibTrans" cxnId="{058DC2F7-6772-4724-8499-95985096BF01}">
      <dgm:prSet/>
      <dgm:spPr/>
      <dgm:t>
        <a:bodyPr/>
        <a:lstStyle/>
        <a:p>
          <a:endParaRPr lang="en-US"/>
        </a:p>
      </dgm:t>
    </dgm:pt>
    <dgm:pt modelId="{B7F45005-687C-41DE-88C1-ED33B88958C3}">
      <dgm:prSet custT="1"/>
      <dgm:spPr/>
      <dgm:t>
        <a:bodyPr/>
        <a:lstStyle/>
        <a:p>
          <a:pPr algn="l" rtl="0"/>
          <a:r>
            <a:rPr lang="en-US" sz="1800" dirty="0" smtClean="0"/>
            <a:t>Based on observation or auscultation, may be restricted by patient movement, draping or technique</a:t>
          </a:r>
          <a:endParaRPr lang="en-US" sz="1800" dirty="0"/>
        </a:p>
      </dgm:t>
    </dgm:pt>
    <dgm:pt modelId="{596DEF2E-DF76-4A60-8FCD-5D34360ACDB6}" type="parTrans" cxnId="{68F63A43-18E8-4A03-BD59-FAEB3C98C8DE}">
      <dgm:prSet/>
      <dgm:spPr/>
      <dgm:t>
        <a:bodyPr/>
        <a:lstStyle/>
        <a:p>
          <a:endParaRPr lang="en-US"/>
        </a:p>
      </dgm:t>
    </dgm:pt>
    <dgm:pt modelId="{DF4068FB-0223-4E1F-B370-BB7381F6C591}" type="sibTrans" cxnId="{68F63A43-18E8-4A03-BD59-FAEB3C98C8DE}">
      <dgm:prSet/>
      <dgm:spPr/>
      <dgm:t>
        <a:bodyPr/>
        <a:lstStyle/>
        <a:p>
          <a:endParaRPr lang="en-US"/>
        </a:p>
      </dgm:t>
    </dgm:pt>
    <dgm:pt modelId="{5E401170-EA82-43F4-B1EC-BEEC681CB1FC}">
      <dgm:prSet custT="1"/>
      <dgm:spPr/>
      <dgm:t>
        <a:bodyPr/>
        <a:lstStyle/>
        <a:p>
          <a:pPr algn="ctr" rtl="0"/>
          <a:r>
            <a:rPr lang="en-US" sz="2400" b="1" dirty="0" smtClean="0"/>
            <a:t>Impedance</a:t>
          </a:r>
        </a:p>
        <a:p>
          <a:pPr algn="l" rtl="0"/>
          <a:r>
            <a:rPr lang="en-US" sz="1800" dirty="0" smtClean="0"/>
            <a:t>Measures:</a:t>
          </a:r>
          <a:endParaRPr lang="en-US" sz="1800" b="1" dirty="0"/>
        </a:p>
      </dgm:t>
    </dgm:pt>
    <dgm:pt modelId="{2FC3E4E1-DFF2-4CBA-97FF-5FCB0B04798F}" type="parTrans" cxnId="{F0E2A753-1DDF-473D-8A92-BBD010E62F95}">
      <dgm:prSet/>
      <dgm:spPr/>
      <dgm:t>
        <a:bodyPr/>
        <a:lstStyle/>
        <a:p>
          <a:endParaRPr lang="en-US"/>
        </a:p>
      </dgm:t>
    </dgm:pt>
    <dgm:pt modelId="{2A305979-F0D0-4626-90E4-6DE3BF99D8E7}" type="sibTrans" cxnId="{F0E2A753-1DDF-473D-8A92-BBD010E62F95}">
      <dgm:prSet/>
      <dgm:spPr/>
      <dgm:t>
        <a:bodyPr/>
        <a:lstStyle/>
        <a:p>
          <a:endParaRPr lang="en-US"/>
        </a:p>
      </dgm:t>
    </dgm:pt>
    <dgm:pt modelId="{82DFCA9D-AA34-4D53-A968-CDF649F8E46E}">
      <dgm:prSet custT="1"/>
      <dgm:spPr/>
      <dgm:t>
        <a:bodyPr/>
        <a:lstStyle/>
        <a:p>
          <a:pPr algn="l" rtl="0"/>
          <a:r>
            <a:rPr lang="en-US" sz="1800" dirty="0" smtClean="0"/>
            <a:t>Chest movement with ECG leads</a:t>
          </a:r>
          <a:endParaRPr lang="en-US" sz="1800" dirty="0"/>
        </a:p>
      </dgm:t>
    </dgm:pt>
    <dgm:pt modelId="{547052BF-912A-4E32-813D-9868FE389966}" type="parTrans" cxnId="{49587631-1B07-486D-9017-ABD982F468E6}">
      <dgm:prSet/>
      <dgm:spPr/>
      <dgm:t>
        <a:bodyPr/>
        <a:lstStyle/>
        <a:p>
          <a:endParaRPr lang="en-US"/>
        </a:p>
      </dgm:t>
    </dgm:pt>
    <dgm:pt modelId="{CF2FCC15-BB77-4945-BF6D-BB881B4B6DD9}" type="sibTrans" cxnId="{49587631-1B07-486D-9017-ABD982F468E6}">
      <dgm:prSet/>
      <dgm:spPr/>
      <dgm:t>
        <a:bodyPr/>
        <a:lstStyle/>
        <a:p>
          <a:endParaRPr lang="en-US"/>
        </a:p>
      </dgm:t>
    </dgm:pt>
    <dgm:pt modelId="{9E4D5F51-31BF-4E6F-A665-1EFDE6372AE4}">
      <dgm:prSet custT="1"/>
      <dgm:spPr/>
      <dgm:t>
        <a:bodyPr/>
        <a:lstStyle/>
        <a:p>
          <a:pPr algn="l" rtl="0"/>
          <a:r>
            <a:rPr lang="en-US" sz="1800" dirty="0" smtClean="0"/>
            <a:t>Based on measuring respiratory effort or any other sufficient movement of the chest</a:t>
          </a:r>
          <a:endParaRPr lang="en-US" sz="1800" dirty="0"/>
        </a:p>
      </dgm:t>
    </dgm:pt>
    <dgm:pt modelId="{F97117EF-F063-4EB8-BBBB-01E71ABD086B}" type="parTrans" cxnId="{A35A5152-92EF-42B4-9F20-8FD8061EF254}">
      <dgm:prSet/>
      <dgm:spPr/>
      <dgm:t>
        <a:bodyPr/>
        <a:lstStyle/>
        <a:p>
          <a:endParaRPr lang="en-US"/>
        </a:p>
      </dgm:t>
    </dgm:pt>
    <dgm:pt modelId="{32CD781F-912A-42F3-9C74-1CA5982E2BBE}" type="sibTrans" cxnId="{A35A5152-92EF-42B4-9F20-8FD8061EF254}">
      <dgm:prSet/>
      <dgm:spPr/>
      <dgm:t>
        <a:bodyPr/>
        <a:lstStyle/>
        <a:p>
          <a:endParaRPr lang="en-US"/>
        </a:p>
      </dgm:t>
    </dgm:pt>
    <dgm:pt modelId="{30D4A03F-5CFD-4FC3-82AA-6779340406F0}">
      <dgm:prSet custT="1"/>
      <dgm:spPr/>
      <dgm:t>
        <a:bodyPr/>
        <a:lstStyle/>
        <a:p>
          <a:pPr algn="ctr" rtl="0"/>
          <a:r>
            <a:rPr lang="en-US" sz="2400" b="1" dirty="0" smtClean="0"/>
            <a:t>PEtCO</a:t>
          </a:r>
          <a:r>
            <a:rPr lang="en-US" sz="2400" b="1" baseline="-25000" dirty="0" smtClean="0"/>
            <a:t>2</a:t>
          </a:r>
        </a:p>
        <a:p>
          <a:pPr algn="l" rtl="0"/>
          <a:r>
            <a:rPr lang="en-US" sz="1800" dirty="0" smtClean="0"/>
            <a:t>Measures: </a:t>
          </a:r>
          <a:endParaRPr lang="en-US" sz="1800" b="1" baseline="-25000" dirty="0"/>
        </a:p>
      </dgm:t>
    </dgm:pt>
    <dgm:pt modelId="{035D029D-32F4-4526-8246-AA427A018EC1}" type="parTrans" cxnId="{72D63C82-6EFD-4BAE-8E16-689ABED8EC42}">
      <dgm:prSet/>
      <dgm:spPr/>
      <dgm:t>
        <a:bodyPr/>
        <a:lstStyle/>
        <a:p>
          <a:endParaRPr lang="en-US"/>
        </a:p>
      </dgm:t>
    </dgm:pt>
    <dgm:pt modelId="{A5AF26A5-9FE7-4D89-8438-03F7940DF03B}" type="sibTrans" cxnId="{72D63C82-6EFD-4BAE-8E16-689ABED8EC42}">
      <dgm:prSet/>
      <dgm:spPr/>
      <dgm:t>
        <a:bodyPr/>
        <a:lstStyle/>
        <a:p>
          <a:endParaRPr lang="en-US"/>
        </a:p>
      </dgm:t>
    </dgm:pt>
    <dgm:pt modelId="{209AECF4-246B-40C6-B633-D14A30C1F789}">
      <dgm:prSet custT="1"/>
      <dgm:spPr/>
      <dgm:t>
        <a:bodyPr/>
        <a:lstStyle/>
        <a:p>
          <a:pPr algn="l" rtl="0"/>
          <a:r>
            <a:rPr lang="en-US" sz="1800" baseline="0" dirty="0" smtClean="0">
              <a:solidFill>
                <a:schemeClr val="tx1"/>
              </a:solidFill>
              <a:latin typeface="+mn-lt"/>
              <a:ea typeface="+mn-ea"/>
              <a:cs typeface="+mn-cs"/>
            </a:rPr>
            <a:t>Respiratory gas movement at the mouth or nose</a:t>
          </a:r>
          <a:endParaRPr lang="en-US" sz="1800" dirty="0"/>
        </a:p>
      </dgm:t>
    </dgm:pt>
    <dgm:pt modelId="{1027C597-6A2C-4223-B9A1-2A0841B943AB}" type="parTrans" cxnId="{9E9E1170-91D5-414D-BF57-F57548AAA1AE}">
      <dgm:prSet/>
      <dgm:spPr/>
      <dgm:t>
        <a:bodyPr/>
        <a:lstStyle/>
        <a:p>
          <a:endParaRPr lang="en-US"/>
        </a:p>
      </dgm:t>
    </dgm:pt>
    <dgm:pt modelId="{34708E76-EC3F-4213-9AE7-8ADD25E89194}" type="sibTrans" cxnId="{9E9E1170-91D5-414D-BF57-F57548AAA1AE}">
      <dgm:prSet/>
      <dgm:spPr/>
      <dgm:t>
        <a:bodyPr/>
        <a:lstStyle/>
        <a:p>
          <a:endParaRPr lang="en-US"/>
        </a:p>
      </dgm:t>
    </dgm:pt>
    <dgm:pt modelId="{5F2E283F-3A20-4FE7-9D95-53F4C296A367}">
      <dgm:prSet custT="1"/>
      <dgm:spPr/>
      <dgm:t>
        <a:bodyPr/>
        <a:lstStyle/>
        <a:p>
          <a:pPr algn="l" rtl="0"/>
          <a:r>
            <a:rPr lang="en-US" sz="1800" dirty="0" smtClean="0"/>
            <a:t>Hypoventilation &amp; absence of breath detected immediately! </a:t>
          </a:r>
          <a:endParaRPr lang="en-US" sz="1800" dirty="0"/>
        </a:p>
      </dgm:t>
    </dgm:pt>
    <dgm:pt modelId="{83B9B2F0-B13C-425C-9BD8-6034D55E08B9}" type="parTrans" cxnId="{86F2FBC6-3D15-4D7C-A9C8-43D37943F436}">
      <dgm:prSet/>
      <dgm:spPr/>
      <dgm:t>
        <a:bodyPr/>
        <a:lstStyle/>
        <a:p>
          <a:endParaRPr lang="en-US"/>
        </a:p>
      </dgm:t>
    </dgm:pt>
    <dgm:pt modelId="{8691D8B9-4E69-4969-9712-835E16672EA3}" type="sibTrans" cxnId="{86F2FBC6-3D15-4D7C-A9C8-43D37943F436}">
      <dgm:prSet/>
      <dgm:spPr/>
      <dgm:t>
        <a:bodyPr/>
        <a:lstStyle/>
        <a:p>
          <a:endParaRPr lang="en-US"/>
        </a:p>
      </dgm:t>
    </dgm:pt>
    <dgm:pt modelId="{18E08FD4-9638-4EAF-A732-F2C95982F29B}">
      <dgm:prSet custT="1"/>
      <dgm:spPr/>
      <dgm:t>
        <a:bodyPr/>
        <a:lstStyle/>
        <a:p>
          <a:pPr algn="l" rtl="0"/>
          <a:r>
            <a:rPr lang="en-US" sz="1800" dirty="0" smtClean="0"/>
            <a:t>Most accurate RR</a:t>
          </a:r>
          <a:endParaRPr lang="en-US" sz="1800" dirty="0"/>
        </a:p>
      </dgm:t>
    </dgm:pt>
    <dgm:pt modelId="{580A5B9F-C172-4082-9B55-93E4D958E501}" type="parTrans" cxnId="{28F70AD9-444E-4884-91A0-413033B39993}">
      <dgm:prSet/>
      <dgm:spPr/>
      <dgm:t>
        <a:bodyPr/>
        <a:lstStyle/>
        <a:p>
          <a:endParaRPr lang="en-US"/>
        </a:p>
      </dgm:t>
    </dgm:pt>
    <dgm:pt modelId="{88DD09BB-107A-43C2-BF0D-D8AE925072CD}" type="sibTrans" cxnId="{28F70AD9-444E-4884-91A0-413033B39993}">
      <dgm:prSet/>
      <dgm:spPr/>
      <dgm:t>
        <a:bodyPr/>
        <a:lstStyle/>
        <a:p>
          <a:endParaRPr lang="en-US"/>
        </a:p>
      </dgm:t>
    </dgm:pt>
    <dgm:pt modelId="{241488DF-F917-4241-B73C-DFCA38A6044C}">
      <dgm:prSet custT="1"/>
      <dgm:spPr/>
      <dgm:t>
        <a:bodyPr/>
        <a:lstStyle/>
        <a:p>
          <a:pPr algn="l" rtl="0"/>
          <a:endParaRPr lang="en-US" sz="1800" dirty="0"/>
        </a:p>
      </dgm:t>
    </dgm:pt>
    <dgm:pt modelId="{BFF6EB4C-30F1-46C2-823F-ABD417CBD704}" type="parTrans" cxnId="{43A5A95C-4EB9-4EB4-ACE3-2199FA515A0B}">
      <dgm:prSet/>
      <dgm:spPr/>
      <dgm:t>
        <a:bodyPr/>
        <a:lstStyle/>
        <a:p>
          <a:endParaRPr lang="en-US"/>
        </a:p>
      </dgm:t>
    </dgm:pt>
    <dgm:pt modelId="{871C453C-2754-4FDC-9FFE-40476276E7F2}" type="sibTrans" cxnId="{43A5A95C-4EB9-4EB4-ACE3-2199FA515A0B}">
      <dgm:prSet/>
      <dgm:spPr/>
      <dgm:t>
        <a:bodyPr/>
        <a:lstStyle/>
        <a:p>
          <a:endParaRPr lang="en-US"/>
        </a:p>
      </dgm:t>
    </dgm:pt>
    <dgm:pt modelId="{C908E6C2-2BE8-4018-AFF2-9D5C5A747191}">
      <dgm:prSet custT="1"/>
      <dgm:spPr/>
      <dgm:t>
        <a:bodyPr/>
        <a:lstStyle/>
        <a:p>
          <a:pPr algn="l" rtl="0"/>
          <a:endParaRPr lang="en-US" sz="1800" dirty="0"/>
        </a:p>
      </dgm:t>
    </dgm:pt>
    <dgm:pt modelId="{E9BEBE60-2AB4-4A80-855C-EA2BD26250B5}" type="parTrans" cxnId="{7BAAEE31-BA07-46A4-99A1-89575398FD89}">
      <dgm:prSet/>
      <dgm:spPr/>
      <dgm:t>
        <a:bodyPr/>
        <a:lstStyle/>
        <a:p>
          <a:endParaRPr lang="en-US"/>
        </a:p>
      </dgm:t>
    </dgm:pt>
    <dgm:pt modelId="{8AF0FD33-C2A0-4FD9-B33E-E31EAA2C5CD4}" type="sibTrans" cxnId="{7BAAEE31-BA07-46A4-99A1-89575398FD89}">
      <dgm:prSet/>
      <dgm:spPr/>
      <dgm:t>
        <a:bodyPr/>
        <a:lstStyle/>
        <a:p>
          <a:endParaRPr lang="en-US"/>
        </a:p>
      </dgm:t>
    </dgm:pt>
    <dgm:pt modelId="{E2A4A5A2-957F-4B64-A3D4-86BC079C17A0}" type="pres">
      <dgm:prSet presAssocID="{FBB4DE72-BCC9-4C36-AB5F-B37EDE67F22A}" presName="Name0" presStyleCnt="0">
        <dgm:presLayoutVars>
          <dgm:dir/>
          <dgm:resizeHandles val="exact"/>
        </dgm:presLayoutVars>
      </dgm:prSet>
      <dgm:spPr/>
      <dgm:t>
        <a:bodyPr/>
        <a:lstStyle/>
        <a:p>
          <a:endParaRPr lang="en-US"/>
        </a:p>
      </dgm:t>
    </dgm:pt>
    <dgm:pt modelId="{6BCE1513-DA91-464E-BCE6-0911C147BD21}" type="pres">
      <dgm:prSet presAssocID="{FBB4DE72-BCC9-4C36-AB5F-B37EDE67F22A}" presName="fgShape" presStyleLbl="fgShp" presStyleIdx="0" presStyleCnt="1" custFlipVert="0" custFlipHor="1" custScaleX="1045" custScaleY="14832" custLinFactNeighborX="41806" custLinFactNeighborY="37523"/>
      <dgm:spPr/>
      <dgm:t>
        <a:bodyPr/>
        <a:lstStyle/>
        <a:p>
          <a:endParaRPr lang="en-US"/>
        </a:p>
      </dgm:t>
    </dgm:pt>
    <dgm:pt modelId="{7DDE1870-0707-4E06-AF0B-7FA20382FEB4}" type="pres">
      <dgm:prSet presAssocID="{FBB4DE72-BCC9-4C36-AB5F-B37EDE67F22A}" presName="linComp" presStyleCnt="0"/>
      <dgm:spPr/>
      <dgm:t>
        <a:bodyPr/>
        <a:lstStyle/>
        <a:p>
          <a:endParaRPr lang="en-US"/>
        </a:p>
      </dgm:t>
    </dgm:pt>
    <dgm:pt modelId="{320B8D57-17FC-4DE2-BEF2-534E4D29C5CD}" type="pres">
      <dgm:prSet presAssocID="{578F811C-6ADC-4521-966D-5C8CEDD48F7E}" presName="compNode" presStyleCnt="0"/>
      <dgm:spPr/>
      <dgm:t>
        <a:bodyPr/>
        <a:lstStyle/>
        <a:p>
          <a:endParaRPr lang="en-US"/>
        </a:p>
      </dgm:t>
    </dgm:pt>
    <dgm:pt modelId="{341B3735-1350-42F9-B8F2-6DCF6DD0717A}" type="pres">
      <dgm:prSet presAssocID="{578F811C-6ADC-4521-966D-5C8CEDD48F7E}" presName="bkgdShape" presStyleLbl="node1" presStyleIdx="0" presStyleCnt="3"/>
      <dgm:spPr/>
      <dgm:t>
        <a:bodyPr/>
        <a:lstStyle/>
        <a:p>
          <a:endParaRPr lang="en-US"/>
        </a:p>
      </dgm:t>
    </dgm:pt>
    <dgm:pt modelId="{7603B71E-D6E1-40FB-8722-FCBE39C42996}" type="pres">
      <dgm:prSet presAssocID="{578F811C-6ADC-4521-966D-5C8CEDD48F7E}" presName="nodeTx" presStyleLbl="node1" presStyleIdx="0" presStyleCnt="3">
        <dgm:presLayoutVars>
          <dgm:bulletEnabled val="1"/>
        </dgm:presLayoutVars>
      </dgm:prSet>
      <dgm:spPr/>
      <dgm:t>
        <a:bodyPr/>
        <a:lstStyle/>
        <a:p>
          <a:endParaRPr lang="en-US"/>
        </a:p>
      </dgm:t>
    </dgm:pt>
    <dgm:pt modelId="{BA7A8E6C-CC9D-45BE-B00D-466FD8A94FFF}" type="pres">
      <dgm:prSet presAssocID="{578F811C-6ADC-4521-966D-5C8CEDD48F7E}" presName="invisiNode" presStyleLbl="node1" presStyleIdx="0" presStyleCnt="3"/>
      <dgm:spPr/>
      <dgm:t>
        <a:bodyPr/>
        <a:lstStyle/>
        <a:p>
          <a:endParaRPr lang="en-US"/>
        </a:p>
      </dgm:t>
    </dgm:pt>
    <dgm:pt modelId="{780D3ED4-DA97-40DE-8B8E-57D6DD439473}" type="pres">
      <dgm:prSet presAssocID="{578F811C-6ADC-4521-966D-5C8CEDD48F7E}" presName="imagNode" presStyleLbl="fgImgPlace1" presStyleIdx="0" presStyleCnt="3"/>
      <dgm:spPr>
        <a:prstGeom prst="rect">
          <a:avLst/>
        </a:prstGeom>
        <a:blipFill rotWithShape="0">
          <a:blip xmlns:r="http://schemas.openxmlformats.org/officeDocument/2006/relationships" r:embed="rId1"/>
          <a:stretch>
            <a:fillRect/>
          </a:stretch>
        </a:blipFill>
      </dgm:spPr>
      <dgm:t>
        <a:bodyPr/>
        <a:lstStyle/>
        <a:p>
          <a:endParaRPr lang="en-US"/>
        </a:p>
      </dgm:t>
    </dgm:pt>
    <dgm:pt modelId="{C7E7F8AA-BA2C-4DFC-9EC1-341F2756F01C}" type="pres">
      <dgm:prSet presAssocID="{7A69FEEE-2DB0-4C3F-888E-2D1ECC40AD91}" presName="sibTrans" presStyleLbl="sibTrans2D1" presStyleIdx="0" presStyleCnt="0"/>
      <dgm:spPr/>
      <dgm:t>
        <a:bodyPr/>
        <a:lstStyle/>
        <a:p>
          <a:endParaRPr lang="en-US"/>
        </a:p>
      </dgm:t>
    </dgm:pt>
    <dgm:pt modelId="{7117EA7E-1ECE-4D2F-BE17-90EA1AF17F5D}" type="pres">
      <dgm:prSet presAssocID="{5E401170-EA82-43F4-B1EC-BEEC681CB1FC}" presName="compNode" presStyleCnt="0"/>
      <dgm:spPr/>
      <dgm:t>
        <a:bodyPr/>
        <a:lstStyle/>
        <a:p>
          <a:endParaRPr lang="en-US"/>
        </a:p>
      </dgm:t>
    </dgm:pt>
    <dgm:pt modelId="{C3C5EC1E-4270-4A9B-A11E-F8DCF8B70A8C}" type="pres">
      <dgm:prSet presAssocID="{5E401170-EA82-43F4-B1EC-BEEC681CB1FC}" presName="bkgdShape" presStyleLbl="node1" presStyleIdx="1" presStyleCnt="3"/>
      <dgm:spPr/>
      <dgm:t>
        <a:bodyPr/>
        <a:lstStyle/>
        <a:p>
          <a:endParaRPr lang="en-US"/>
        </a:p>
      </dgm:t>
    </dgm:pt>
    <dgm:pt modelId="{8E5CD8B7-1E3F-4AB8-86F2-3CFFC8D014AE}" type="pres">
      <dgm:prSet presAssocID="{5E401170-EA82-43F4-B1EC-BEEC681CB1FC}" presName="nodeTx" presStyleLbl="node1" presStyleIdx="1" presStyleCnt="3">
        <dgm:presLayoutVars>
          <dgm:bulletEnabled val="1"/>
        </dgm:presLayoutVars>
      </dgm:prSet>
      <dgm:spPr/>
      <dgm:t>
        <a:bodyPr/>
        <a:lstStyle/>
        <a:p>
          <a:endParaRPr lang="en-US"/>
        </a:p>
      </dgm:t>
    </dgm:pt>
    <dgm:pt modelId="{00D5F4E0-25DE-452E-94D0-2FB15187E0D9}" type="pres">
      <dgm:prSet presAssocID="{5E401170-EA82-43F4-B1EC-BEEC681CB1FC}" presName="invisiNode" presStyleLbl="node1" presStyleIdx="1" presStyleCnt="3"/>
      <dgm:spPr/>
      <dgm:t>
        <a:bodyPr/>
        <a:lstStyle/>
        <a:p>
          <a:endParaRPr lang="en-US"/>
        </a:p>
      </dgm:t>
    </dgm:pt>
    <dgm:pt modelId="{15A1F318-5013-49C8-AFB9-A15DC1A501E8}" type="pres">
      <dgm:prSet presAssocID="{5E401170-EA82-43F4-B1EC-BEEC681CB1FC}" presName="imagNode"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CDA90A21-17BC-4C58-9EFB-D3736279CA3A}" type="pres">
      <dgm:prSet presAssocID="{2A305979-F0D0-4626-90E4-6DE3BF99D8E7}" presName="sibTrans" presStyleLbl="sibTrans2D1" presStyleIdx="0" presStyleCnt="0"/>
      <dgm:spPr/>
      <dgm:t>
        <a:bodyPr/>
        <a:lstStyle/>
        <a:p>
          <a:endParaRPr lang="en-US"/>
        </a:p>
      </dgm:t>
    </dgm:pt>
    <dgm:pt modelId="{C6C47B66-FDA1-4CBF-B450-04A38168682E}" type="pres">
      <dgm:prSet presAssocID="{30D4A03F-5CFD-4FC3-82AA-6779340406F0}" presName="compNode" presStyleCnt="0"/>
      <dgm:spPr/>
      <dgm:t>
        <a:bodyPr/>
        <a:lstStyle/>
        <a:p>
          <a:endParaRPr lang="en-US"/>
        </a:p>
      </dgm:t>
    </dgm:pt>
    <dgm:pt modelId="{64F821A2-8AE7-4BF7-93B9-B73DEE7113BB}" type="pres">
      <dgm:prSet presAssocID="{30D4A03F-5CFD-4FC3-82AA-6779340406F0}" presName="bkgdShape" presStyleLbl="node1" presStyleIdx="2" presStyleCnt="3"/>
      <dgm:spPr/>
      <dgm:t>
        <a:bodyPr/>
        <a:lstStyle/>
        <a:p>
          <a:endParaRPr lang="en-US"/>
        </a:p>
      </dgm:t>
    </dgm:pt>
    <dgm:pt modelId="{19EFA5CD-E8A0-4C42-8349-E95EF8031894}" type="pres">
      <dgm:prSet presAssocID="{30D4A03F-5CFD-4FC3-82AA-6779340406F0}" presName="nodeTx" presStyleLbl="node1" presStyleIdx="2" presStyleCnt="3">
        <dgm:presLayoutVars>
          <dgm:bulletEnabled val="1"/>
        </dgm:presLayoutVars>
      </dgm:prSet>
      <dgm:spPr/>
      <dgm:t>
        <a:bodyPr/>
        <a:lstStyle/>
        <a:p>
          <a:endParaRPr lang="en-US"/>
        </a:p>
      </dgm:t>
    </dgm:pt>
    <dgm:pt modelId="{2D1892D2-0F9D-40CF-8F06-EF06E5982BD8}" type="pres">
      <dgm:prSet presAssocID="{30D4A03F-5CFD-4FC3-82AA-6779340406F0}" presName="invisiNode" presStyleLbl="node1" presStyleIdx="2" presStyleCnt="3"/>
      <dgm:spPr/>
      <dgm:t>
        <a:bodyPr/>
        <a:lstStyle/>
        <a:p>
          <a:endParaRPr lang="en-US"/>
        </a:p>
      </dgm:t>
    </dgm:pt>
    <dgm:pt modelId="{2A99A763-276F-4726-B4AB-3CD01853924B}" type="pres">
      <dgm:prSet presAssocID="{30D4A03F-5CFD-4FC3-82AA-6779340406F0}" presName="imagNode" presStyleLbl="fgImgPlace1" presStyleIdx="2" presStyleCnt="3" custLinFactNeighborX="-807" custLinFactNeighborY="6976"/>
      <dgm:spPr>
        <a:prstGeom prst="rect">
          <a:avLst/>
        </a:prstGeom>
        <a:blipFill rotWithShape="0">
          <a:blip xmlns:r="http://schemas.openxmlformats.org/officeDocument/2006/relationships" r:embed="rId3"/>
          <a:stretch>
            <a:fillRect/>
          </a:stretch>
        </a:blipFill>
      </dgm:spPr>
      <dgm:t>
        <a:bodyPr/>
        <a:lstStyle/>
        <a:p>
          <a:endParaRPr lang="en-US"/>
        </a:p>
      </dgm:t>
    </dgm:pt>
  </dgm:ptLst>
  <dgm:cxnLst>
    <dgm:cxn modelId="{058DC2F7-6772-4724-8499-95985096BF01}" srcId="{578F811C-6ADC-4521-966D-5C8CEDD48F7E}" destId="{C5CF4C77-EEDF-4ADB-BAAC-C774CF5642E7}" srcOrd="0" destOrd="0" parTransId="{E8E010FE-7776-44BB-A9F8-2C54DA20AC8D}" sibTransId="{4EF63C77-D9DE-4FF1-9001-DB3362FA4C70}"/>
    <dgm:cxn modelId="{6CB7C5C6-25F6-4490-815B-DAEDD4878F06}" type="presOf" srcId="{209AECF4-246B-40C6-B633-D14A30C1F789}" destId="{64F821A2-8AE7-4BF7-93B9-B73DEE7113BB}" srcOrd="0" destOrd="1" presId="urn:microsoft.com/office/officeart/2005/8/layout/hList7#1"/>
    <dgm:cxn modelId="{9F7CB0AC-1CCC-4517-BE5F-16EB98EF1F7B}" type="presOf" srcId="{FBB4DE72-BCC9-4C36-AB5F-B37EDE67F22A}" destId="{E2A4A5A2-957F-4B64-A3D4-86BC079C17A0}" srcOrd="0" destOrd="0" presId="urn:microsoft.com/office/officeart/2005/8/layout/hList7#1"/>
    <dgm:cxn modelId="{10C2D279-47D4-415F-8286-5398EA844F70}" type="presOf" srcId="{9E4D5F51-31BF-4E6F-A665-1EFDE6372AE4}" destId="{8E5CD8B7-1E3F-4AB8-86F2-3CFFC8D014AE}" srcOrd="1" destOrd="3" presId="urn:microsoft.com/office/officeart/2005/8/layout/hList7#1"/>
    <dgm:cxn modelId="{6506B919-E282-4BFD-A548-0FEF77EA412A}" type="presOf" srcId="{C5CF4C77-EEDF-4ADB-BAAC-C774CF5642E7}" destId="{341B3735-1350-42F9-B8F2-6DCF6DD0717A}" srcOrd="0" destOrd="1" presId="urn:microsoft.com/office/officeart/2005/8/layout/hList7#1"/>
    <dgm:cxn modelId="{A35A5152-92EF-42B4-9F20-8FD8061EF254}" srcId="{5E401170-EA82-43F4-B1EC-BEEC681CB1FC}" destId="{9E4D5F51-31BF-4E6F-A665-1EFDE6372AE4}" srcOrd="2" destOrd="0" parTransId="{F97117EF-F063-4EB8-BBBB-01E71ABD086B}" sibTransId="{32CD781F-912A-42F3-9C74-1CA5982E2BBE}"/>
    <dgm:cxn modelId="{E6C22E13-4831-4CCA-A389-F0260A72234A}" type="presOf" srcId="{18E08FD4-9638-4EAF-A732-F2C95982F29B}" destId="{64F821A2-8AE7-4BF7-93B9-B73DEE7113BB}" srcOrd="0" destOrd="3" presId="urn:microsoft.com/office/officeart/2005/8/layout/hList7#1"/>
    <dgm:cxn modelId="{28F70AD9-444E-4884-91A0-413033B39993}" srcId="{30D4A03F-5CFD-4FC3-82AA-6779340406F0}" destId="{18E08FD4-9638-4EAF-A732-F2C95982F29B}" srcOrd="2" destOrd="0" parTransId="{580A5B9F-C172-4082-9B55-93E4D958E501}" sibTransId="{88DD09BB-107A-43C2-BF0D-D8AE925072CD}"/>
    <dgm:cxn modelId="{FFA3D2CB-9507-4329-A42B-DDFC4C7CA569}" type="presOf" srcId="{5F2E283F-3A20-4FE7-9D95-53F4C296A367}" destId="{64F821A2-8AE7-4BF7-93B9-B73DEE7113BB}" srcOrd="0" destOrd="2" presId="urn:microsoft.com/office/officeart/2005/8/layout/hList7#1"/>
    <dgm:cxn modelId="{3866D365-E3DD-446C-91F6-F81D771FE514}" type="presOf" srcId="{C908E6C2-2BE8-4018-AFF2-9D5C5A747191}" destId="{8E5CD8B7-1E3F-4AB8-86F2-3CFFC8D014AE}" srcOrd="1" destOrd="2" presId="urn:microsoft.com/office/officeart/2005/8/layout/hList7#1"/>
    <dgm:cxn modelId="{5B21F201-DE41-49FA-9A88-B3A6AC900D11}" type="presOf" srcId="{C5CF4C77-EEDF-4ADB-BAAC-C774CF5642E7}" destId="{7603B71E-D6E1-40FB-8722-FCBE39C42996}" srcOrd="1" destOrd="1" presId="urn:microsoft.com/office/officeart/2005/8/layout/hList7#1"/>
    <dgm:cxn modelId="{82107073-5412-41BB-9942-842735835A08}" type="presOf" srcId="{30D4A03F-5CFD-4FC3-82AA-6779340406F0}" destId="{19EFA5CD-E8A0-4C42-8349-E95EF8031894}" srcOrd="1" destOrd="0" presId="urn:microsoft.com/office/officeart/2005/8/layout/hList7#1"/>
    <dgm:cxn modelId="{72D63C82-6EFD-4BAE-8E16-689ABED8EC42}" srcId="{FBB4DE72-BCC9-4C36-AB5F-B37EDE67F22A}" destId="{30D4A03F-5CFD-4FC3-82AA-6779340406F0}" srcOrd="2" destOrd="0" parTransId="{035D029D-32F4-4526-8246-AA427A018EC1}" sibTransId="{A5AF26A5-9FE7-4D89-8438-03F7940DF03B}"/>
    <dgm:cxn modelId="{7372068B-56DC-446E-AAE9-5F0AABF504A6}" type="presOf" srcId="{9E4D5F51-31BF-4E6F-A665-1EFDE6372AE4}" destId="{C3C5EC1E-4270-4A9B-A11E-F8DCF8B70A8C}" srcOrd="0" destOrd="3" presId="urn:microsoft.com/office/officeart/2005/8/layout/hList7#1"/>
    <dgm:cxn modelId="{71EC5AB6-95D8-496F-A8DA-1707578F261D}" type="presOf" srcId="{30D4A03F-5CFD-4FC3-82AA-6779340406F0}" destId="{64F821A2-8AE7-4BF7-93B9-B73DEE7113BB}" srcOrd="0" destOrd="0" presId="urn:microsoft.com/office/officeart/2005/8/layout/hList7#1"/>
    <dgm:cxn modelId="{43A5A95C-4EB9-4EB4-ACE3-2199FA515A0B}" srcId="{578F811C-6ADC-4521-966D-5C8CEDD48F7E}" destId="{241488DF-F917-4241-B73C-DFCA38A6044C}" srcOrd="1" destOrd="0" parTransId="{BFF6EB4C-30F1-46C2-823F-ABD417CBD704}" sibTransId="{871C453C-2754-4FDC-9FFE-40476276E7F2}"/>
    <dgm:cxn modelId="{68F63A43-18E8-4A03-BD59-FAEB3C98C8DE}" srcId="{578F811C-6ADC-4521-966D-5C8CEDD48F7E}" destId="{B7F45005-687C-41DE-88C1-ED33B88958C3}" srcOrd="2" destOrd="0" parTransId="{596DEF2E-DF76-4A60-8FCD-5D34360ACDB6}" sibTransId="{DF4068FB-0223-4E1F-B370-BB7381F6C591}"/>
    <dgm:cxn modelId="{19FDB108-D7AF-4597-8347-9356136B435C}" type="presOf" srcId="{209AECF4-246B-40C6-B633-D14A30C1F789}" destId="{19EFA5CD-E8A0-4C42-8349-E95EF8031894}" srcOrd="1" destOrd="1" presId="urn:microsoft.com/office/officeart/2005/8/layout/hList7#1"/>
    <dgm:cxn modelId="{7C50F637-1FBE-4235-A9E1-EA4D01FB0ED3}" type="presOf" srcId="{5E401170-EA82-43F4-B1EC-BEEC681CB1FC}" destId="{8E5CD8B7-1E3F-4AB8-86F2-3CFFC8D014AE}" srcOrd="1" destOrd="0" presId="urn:microsoft.com/office/officeart/2005/8/layout/hList7#1"/>
    <dgm:cxn modelId="{5AB7FDD3-5321-41FD-BC8A-B6EFEE570182}" type="presOf" srcId="{B7F45005-687C-41DE-88C1-ED33B88958C3}" destId="{341B3735-1350-42F9-B8F2-6DCF6DD0717A}" srcOrd="0" destOrd="3" presId="urn:microsoft.com/office/officeart/2005/8/layout/hList7#1"/>
    <dgm:cxn modelId="{8D5F4B84-0FB9-4762-8FE5-61F2A4D7664C}" type="presOf" srcId="{18E08FD4-9638-4EAF-A732-F2C95982F29B}" destId="{19EFA5CD-E8A0-4C42-8349-E95EF8031894}" srcOrd="1" destOrd="3" presId="urn:microsoft.com/office/officeart/2005/8/layout/hList7#1"/>
    <dgm:cxn modelId="{7BAAEE31-BA07-46A4-99A1-89575398FD89}" srcId="{5E401170-EA82-43F4-B1EC-BEEC681CB1FC}" destId="{C908E6C2-2BE8-4018-AFF2-9D5C5A747191}" srcOrd="1" destOrd="0" parTransId="{E9BEBE60-2AB4-4A80-855C-EA2BD26250B5}" sibTransId="{8AF0FD33-C2A0-4FD9-B33E-E31EAA2C5CD4}"/>
    <dgm:cxn modelId="{C0C87ECD-7A24-41CA-97FC-78ECB1249E49}" type="presOf" srcId="{241488DF-F917-4241-B73C-DFCA38A6044C}" destId="{341B3735-1350-42F9-B8F2-6DCF6DD0717A}" srcOrd="0" destOrd="2" presId="urn:microsoft.com/office/officeart/2005/8/layout/hList7#1"/>
    <dgm:cxn modelId="{86F2FBC6-3D15-4D7C-A9C8-43D37943F436}" srcId="{30D4A03F-5CFD-4FC3-82AA-6779340406F0}" destId="{5F2E283F-3A20-4FE7-9D95-53F4C296A367}" srcOrd="1" destOrd="0" parTransId="{83B9B2F0-B13C-425C-9BD8-6034D55E08B9}" sibTransId="{8691D8B9-4E69-4969-9712-835E16672EA3}"/>
    <dgm:cxn modelId="{49587631-1B07-486D-9017-ABD982F468E6}" srcId="{5E401170-EA82-43F4-B1EC-BEEC681CB1FC}" destId="{82DFCA9D-AA34-4D53-A968-CDF649F8E46E}" srcOrd="0" destOrd="0" parTransId="{547052BF-912A-4E32-813D-9868FE389966}" sibTransId="{CF2FCC15-BB77-4945-BF6D-BB881B4B6DD9}"/>
    <dgm:cxn modelId="{C7954230-C268-42DC-A74F-287B8E86B558}" type="presOf" srcId="{5F2E283F-3A20-4FE7-9D95-53F4C296A367}" destId="{19EFA5CD-E8A0-4C42-8349-E95EF8031894}" srcOrd="1" destOrd="2" presId="urn:microsoft.com/office/officeart/2005/8/layout/hList7#1"/>
    <dgm:cxn modelId="{6D8A3E4D-53C3-400E-9221-CE4B32D0B832}" type="presOf" srcId="{2A305979-F0D0-4626-90E4-6DE3BF99D8E7}" destId="{CDA90A21-17BC-4C58-9EFB-D3736279CA3A}" srcOrd="0" destOrd="0" presId="urn:microsoft.com/office/officeart/2005/8/layout/hList7#1"/>
    <dgm:cxn modelId="{36ACFEA7-6230-4581-9A12-A4741E9ED597}" srcId="{FBB4DE72-BCC9-4C36-AB5F-B37EDE67F22A}" destId="{578F811C-6ADC-4521-966D-5C8CEDD48F7E}" srcOrd="0" destOrd="0" parTransId="{D4B51971-77DE-43A1-ABDA-DF8D41DC6F9E}" sibTransId="{7A69FEEE-2DB0-4C3F-888E-2D1ECC40AD91}"/>
    <dgm:cxn modelId="{9E9E1170-91D5-414D-BF57-F57548AAA1AE}" srcId="{30D4A03F-5CFD-4FC3-82AA-6779340406F0}" destId="{209AECF4-246B-40C6-B633-D14A30C1F789}" srcOrd="0" destOrd="0" parTransId="{1027C597-6A2C-4223-B9A1-2A0841B943AB}" sibTransId="{34708E76-EC3F-4213-9AE7-8ADD25E89194}"/>
    <dgm:cxn modelId="{0E39FAF6-DD38-48F2-9751-0E6B909F173F}" type="presOf" srcId="{7A69FEEE-2DB0-4C3F-888E-2D1ECC40AD91}" destId="{C7E7F8AA-BA2C-4DFC-9EC1-341F2756F01C}" srcOrd="0" destOrd="0" presId="urn:microsoft.com/office/officeart/2005/8/layout/hList7#1"/>
    <dgm:cxn modelId="{42B07337-5C8A-4598-8D88-3EFBB3386AF9}" type="presOf" srcId="{241488DF-F917-4241-B73C-DFCA38A6044C}" destId="{7603B71E-D6E1-40FB-8722-FCBE39C42996}" srcOrd="1" destOrd="2" presId="urn:microsoft.com/office/officeart/2005/8/layout/hList7#1"/>
    <dgm:cxn modelId="{96E25673-6812-408A-B63B-CBDB316A5F1E}" type="presOf" srcId="{578F811C-6ADC-4521-966D-5C8CEDD48F7E}" destId="{7603B71E-D6E1-40FB-8722-FCBE39C42996}" srcOrd="1" destOrd="0" presId="urn:microsoft.com/office/officeart/2005/8/layout/hList7#1"/>
    <dgm:cxn modelId="{4B8D7917-125C-49FD-8EFD-C81EE2AA605B}" type="presOf" srcId="{82DFCA9D-AA34-4D53-A968-CDF649F8E46E}" destId="{C3C5EC1E-4270-4A9B-A11E-F8DCF8B70A8C}" srcOrd="0" destOrd="1" presId="urn:microsoft.com/office/officeart/2005/8/layout/hList7#1"/>
    <dgm:cxn modelId="{D2A5C39E-84F8-4750-A4FF-7A46E17675DC}" type="presOf" srcId="{82DFCA9D-AA34-4D53-A968-CDF649F8E46E}" destId="{8E5CD8B7-1E3F-4AB8-86F2-3CFFC8D014AE}" srcOrd="1" destOrd="1" presId="urn:microsoft.com/office/officeart/2005/8/layout/hList7#1"/>
    <dgm:cxn modelId="{55466869-D5B5-4762-BD57-1FD6B0A60D47}" type="presOf" srcId="{578F811C-6ADC-4521-966D-5C8CEDD48F7E}" destId="{341B3735-1350-42F9-B8F2-6DCF6DD0717A}" srcOrd="0" destOrd="0" presId="urn:microsoft.com/office/officeart/2005/8/layout/hList7#1"/>
    <dgm:cxn modelId="{193489EB-659C-4408-9DD1-4EDE74FACE56}" type="presOf" srcId="{5E401170-EA82-43F4-B1EC-BEEC681CB1FC}" destId="{C3C5EC1E-4270-4A9B-A11E-F8DCF8B70A8C}" srcOrd="0" destOrd="0" presId="urn:microsoft.com/office/officeart/2005/8/layout/hList7#1"/>
    <dgm:cxn modelId="{F0E2A753-1DDF-473D-8A92-BBD010E62F95}" srcId="{FBB4DE72-BCC9-4C36-AB5F-B37EDE67F22A}" destId="{5E401170-EA82-43F4-B1EC-BEEC681CB1FC}" srcOrd="1" destOrd="0" parTransId="{2FC3E4E1-DFF2-4CBA-97FF-5FCB0B04798F}" sibTransId="{2A305979-F0D0-4626-90E4-6DE3BF99D8E7}"/>
    <dgm:cxn modelId="{385C5EF0-0486-465D-A5E3-17FEF70A613C}" type="presOf" srcId="{C908E6C2-2BE8-4018-AFF2-9D5C5A747191}" destId="{C3C5EC1E-4270-4A9B-A11E-F8DCF8B70A8C}" srcOrd="0" destOrd="2" presId="urn:microsoft.com/office/officeart/2005/8/layout/hList7#1"/>
    <dgm:cxn modelId="{F410A3A1-EDB3-4FD3-A48A-A21F7F89C79C}" type="presOf" srcId="{B7F45005-687C-41DE-88C1-ED33B88958C3}" destId="{7603B71E-D6E1-40FB-8722-FCBE39C42996}" srcOrd="1" destOrd="3" presId="urn:microsoft.com/office/officeart/2005/8/layout/hList7#1"/>
    <dgm:cxn modelId="{37EF25C0-8E27-453A-A9A2-2C440CDEAD01}" type="presParOf" srcId="{E2A4A5A2-957F-4B64-A3D4-86BC079C17A0}" destId="{6BCE1513-DA91-464E-BCE6-0911C147BD21}" srcOrd="0" destOrd="0" presId="urn:microsoft.com/office/officeart/2005/8/layout/hList7#1"/>
    <dgm:cxn modelId="{FCC543F6-AA45-4E28-8A03-2A5567F3CA1F}" type="presParOf" srcId="{E2A4A5A2-957F-4B64-A3D4-86BC079C17A0}" destId="{7DDE1870-0707-4E06-AF0B-7FA20382FEB4}" srcOrd="1" destOrd="0" presId="urn:microsoft.com/office/officeart/2005/8/layout/hList7#1"/>
    <dgm:cxn modelId="{3E065173-97EC-4F03-B727-C93DD84EA1EA}" type="presParOf" srcId="{7DDE1870-0707-4E06-AF0B-7FA20382FEB4}" destId="{320B8D57-17FC-4DE2-BEF2-534E4D29C5CD}" srcOrd="0" destOrd="0" presId="urn:microsoft.com/office/officeart/2005/8/layout/hList7#1"/>
    <dgm:cxn modelId="{FAAF306F-D0B3-4FDE-BB9B-E8D83CC9D9C9}" type="presParOf" srcId="{320B8D57-17FC-4DE2-BEF2-534E4D29C5CD}" destId="{341B3735-1350-42F9-B8F2-6DCF6DD0717A}" srcOrd="0" destOrd="0" presId="urn:microsoft.com/office/officeart/2005/8/layout/hList7#1"/>
    <dgm:cxn modelId="{E26156DF-70B4-4CDE-AACE-2B89CBFC4895}" type="presParOf" srcId="{320B8D57-17FC-4DE2-BEF2-534E4D29C5CD}" destId="{7603B71E-D6E1-40FB-8722-FCBE39C42996}" srcOrd="1" destOrd="0" presId="urn:microsoft.com/office/officeart/2005/8/layout/hList7#1"/>
    <dgm:cxn modelId="{FBDEE6F9-2765-4E1C-9968-AC991A4A098E}" type="presParOf" srcId="{320B8D57-17FC-4DE2-BEF2-534E4D29C5CD}" destId="{BA7A8E6C-CC9D-45BE-B00D-466FD8A94FFF}" srcOrd="2" destOrd="0" presId="urn:microsoft.com/office/officeart/2005/8/layout/hList7#1"/>
    <dgm:cxn modelId="{EB6E248B-1C46-47DF-9044-E8F5376E9FCF}" type="presParOf" srcId="{320B8D57-17FC-4DE2-BEF2-534E4D29C5CD}" destId="{780D3ED4-DA97-40DE-8B8E-57D6DD439473}" srcOrd="3" destOrd="0" presId="urn:microsoft.com/office/officeart/2005/8/layout/hList7#1"/>
    <dgm:cxn modelId="{6E42E267-B870-4F81-A4FE-A635F9F909EC}" type="presParOf" srcId="{7DDE1870-0707-4E06-AF0B-7FA20382FEB4}" destId="{C7E7F8AA-BA2C-4DFC-9EC1-341F2756F01C}" srcOrd="1" destOrd="0" presId="urn:microsoft.com/office/officeart/2005/8/layout/hList7#1"/>
    <dgm:cxn modelId="{4A8BBBD1-8103-454A-8166-8E8F905C7A5F}" type="presParOf" srcId="{7DDE1870-0707-4E06-AF0B-7FA20382FEB4}" destId="{7117EA7E-1ECE-4D2F-BE17-90EA1AF17F5D}" srcOrd="2" destOrd="0" presId="urn:microsoft.com/office/officeart/2005/8/layout/hList7#1"/>
    <dgm:cxn modelId="{B59EA1F2-EC39-4FFB-AF43-BEED1C7D694C}" type="presParOf" srcId="{7117EA7E-1ECE-4D2F-BE17-90EA1AF17F5D}" destId="{C3C5EC1E-4270-4A9B-A11E-F8DCF8B70A8C}" srcOrd="0" destOrd="0" presId="urn:microsoft.com/office/officeart/2005/8/layout/hList7#1"/>
    <dgm:cxn modelId="{9DA39060-8594-4FC7-A20D-A5E15AFB3C9C}" type="presParOf" srcId="{7117EA7E-1ECE-4D2F-BE17-90EA1AF17F5D}" destId="{8E5CD8B7-1E3F-4AB8-86F2-3CFFC8D014AE}" srcOrd="1" destOrd="0" presId="urn:microsoft.com/office/officeart/2005/8/layout/hList7#1"/>
    <dgm:cxn modelId="{46067BA4-730B-41A0-82F6-A317A5103FED}" type="presParOf" srcId="{7117EA7E-1ECE-4D2F-BE17-90EA1AF17F5D}" destId="{00D5F4E0-25DE-452E-94D0-2FB15187E0D9}" srcOrd="2" destOrd="0" presId="urn:microsoft.com/office/officeart/2005/8/layout/hList7#1"/>
    <dgm:cxn modelId="{17847648-AAA4-4445-9714-6AAABE1824A0}" type="presParOf" srcId="{7117EA7E-1ECE-4D2F-BE17-90EA1AF17F5D}" destId="{15A1F318-5013-49C8-AFB9-A15DC1A501E8}" srcOrd="3" destOrd="0" presId="urn:microsoft.com/office/officeart/2005/8/layout/hList7#1"/>
    <dgm:cxn modelId="{C4A0C23A-D6BF-4DCC-BAFA-5FE75842B6CC}" type="presParOf" srcId="{7DDE1870-0707-4E06-AF0B-7FA20382FEB4}" destId="{CDA90A21-17BC-4C58-9EFB-D3736279CA3A}" srcOrd="3" destOrd="0" presId="urn:microsoft.com/office/officeart/2005/8/layout/hList7#1"/>
    <dgm:cxn modelId="{128C8FD5-7F11-45DA-8AFC-992961998260}" type="presParOf" srcId="{7DDE1870-0707-4E06-AF0B-7FA20382FEB4}" destId="{C6C47B66-FDA1-4CBF-B450-04A38168682E}" srcOrd="4" destOrd="0" presId="urn:microsoft.com/office/officeart/2005/8/layout/hList7#1"/>
    <dgm:cxn modelId="{E67F8DDB-C660-4436-8F63-82C28B47B6F0}" type="presParOf" srcId="{C6C47B66-FDA1-4CBF-B450-04A38168682E}" destId="{64F821A2-8AE7-4BF7-93B9-B73DEE7113BB}" srcOrd="0" destOrd="0" presId="urn:microsoft.com/office/officeart/2005/8/layout/hList7#1"/>
    <dgm:cxn modelId="{A250BF1C-6475-4A96-975A-FD6522CFC8EF}" type="presParOf" srcId="{C6C47B66-FDA1-4CBF-B450-04A38168682E}" destId="{19EFA5CD-E8A0-4C42-8349-E95EF8031894}" srcOrd="1" destOrd="0" presId="urn:microsoft.com/office/officeart/2005/8/layout/hList7#1"/>
    <dgm:cxn modelId="{E27BDE76-963A-4235-B53C-5DB42A129B9A}" type="presParOf" srcId="{C6C47B66-FDA1-4CBF-B450-04A38168682E}" destId="{2D1892D2-0F9D-40CF-8F06-EF06E5982BD8}" srcOrd="2" destOrd="0" presId="urn:microsoft.com/office/officeart/2005/8/layout/hList7#1"/>
    <dgm:cxn modelId="{E5CED955-455C-4A10-8411-9FEED80DB6D8}" type="presParOf" srcId="{C6C47B66-FDA1-4CBF-B450-04A38168682E}" destId="{2A99A763-276F-4726-B4AB-3CD01853924B}" srcOrd="3" destOrd="0" presId="urn:microsoft.com/office/officeart/2005/8/layout/hList7#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2#6">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C9E1D16E-3054-43DD-80C0-1A587DC2EAB7}" type="slidenum">
              <a:rPr lang="en-US" smtClean="0"/>
              <a:t>‹#›</a:t>
            </a:fld>
            <a:endParaRPr lang="en-US"/>
          </a:p>
        </p:txBody>
      </p:sp>
    </p:spTree>
    <p:extLst>
      <p:ext uri="{BB962C8B-B14F-4D97-AF65-F5344CB8AC3E}">
        <p14:creationId xmlns:p14="http://schemas.microsoft.com/office/powerpoint/2010/main" val="215626350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144519558"/>
      </p:ext>
    </p:extLst>
  </p:cSld>
  <p:clrMap bg1="lt1" tx1="dk1" bg2="lt2" tx2="dk2" accent1="accent1" accent2="accent2" accent3="accent3" accent4="accent4" accent5="accent5" accent6="accent6" hlink="hlink" folHlink="folHlink"/>
  <p:hf hdr="0" ftr="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98139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3B35DB-D5F7-4445-A63B-4C2A6D6B80BA}"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1940917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p:txBody>
          <a:bodyPr/>
          <a:lstStyle/>
          <a:p>
            <a:pPr>
              <a:defRPr/>
            </a:pPr>
            <a:fld id="{8B1D66FB-A919-49D0-84A1-7016C17903B2}" type="slidenum">
              <a:rPr lang="en-US" smtClean="0"/>
              <a:pPr>
                <a:defRPr/>
              </a:pPr>
              <a:t>16</a:t>
            </a:fld>
            <a:endParaRPr lang="en-US" dirty="0" smtClean="0"/>
          </a:p>
        </p:txBody>
      </p:sp>
      <p:sp>
        <p:nvSpPr>
          <p:cNvPr id="57347" name="Rectangle 4"/>
          <p:cNvSpPr>
            <a:spLocks noGrp="1" noRot="1" noChangeAspect="1" noChangeArrowheads="1" noTextEdit="1"/>
          </p:cNvSpPr>
          <p:nvPr>
            <p:ph type="sldImg"/>
          </p:nvPr>
        </p:nvSpPr>
        <p:spPr>
          <a:ln/>
        </p:spPr>
      </p:sp>
      <p:sp>
        <p:nvSpPr>
          <p:cNvPr id="57348" name="Rectangle 5"/>
          <p:cNvSpPr>
            <a:spLocks noGrp="1" noChangeArrowheads="1"/>
          </p:cNvSpPr>
          <p:nvPr>
            <p:ph type="body" idx="1"/>
          </p:nvPr>
        </p:nvSpPr>
        <p:spPr>
          <a:noFill/>
          <a:ln/>
        </p:spPr>
        <p:txBody>
          <a:bodyPr/>
          <a:lstStyle/>
          <a:p>
            <a:pPr eaLnBrk="1" hangingPunct="1"/>
            <a:r>
              <a:rPr lang="en-US" dirty="0" smtClean="0">
                <a:latin typeface="Arial" pitchFamily="34" charset="0"/>
              </a:rPr>
              <a:t>Here are examples of the newer low-flow sidestream cannulas and tubing. The nasal/oral cannula also delivers oxygen. The ET tube connector with the orange colored filter is easily seen here. </a:t>
            </a: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r>
              <a:rPr lang="en-US" i="1" dirty="0" smtClean="0">
                <a:latin typeface="Arial" pitchFamily="34" charset="0"/>
              </a:rPr>
              <a:t>Teaching Note: Samples of the cannulas are useful to show.</a:t>
            </a:r>
          </a:p>
          <a:p>
            <a:pPr eaLnBrk="1" hangingPunct="1"/>
            <a:endParaRPr lang="en-US" i="1"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extLst>
      <p:ext uri="{BB962C8B-B14F-4D97-AF65-F5344CB8AC3E}">
        <p14:creationId xmlns:p14="http://schemas.microsoft.com/office/powerpoint/2010/main" val="2809897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1768A4F-D9D8-4B0E-B1FB-17FB0F098703}" type="slidenum">
              <a:rPr lang="en-US" smtClean="0"/>
              <a:pPr/>
              <a:t>17</a:t>
            </a:fld>
            <a:endParaRPr lang="en-US" smtClean="0"/>
          </a:p>
        </p:txBody>
      </p:sp>
      <p:sp>
        <p:nvSpPr>
          <p:cNvPr id="28675" name="Rectangle 2"/>
          <p:cNvSpPr>
            <a:spLocks noGrp="1" noRot="1" noChangeAspect="1" noChangeArrowheads="1" noTextEdit="1"/>
          </p:cNvSpPr>
          <p:nvPr>
            <p:ph type="sldImg"/>
          </p:nvPr>
        </p:nvSpPr>
        <p:spPr>
          <a:xfrm>
            <a:off x="1141413" y="685800"/>
            <a:ext cx="4572000" cy="3429000"/>
          </a:xfrm>
          <a:solidFill>
            <a:srgbClr val="FFFFFF"/>
          </a:solidFill>
          <a:ln/>
        </p:spPr>
      </p:sp>
      <p:sp>
        <p:nvSpPr>
          <p:cNvPr id="28676" name="Rectangle 3"/>
          <p:cNvSpPr>
            <a:spLocks noGrp="1" noChangeArrowheads="1"/>
          </p:cNvSpPr>
          <p:nvPr>
            <p:ph type="body" idx="1"/>
            <p:custDataLst>
              <p:tags r:id="rId1"/>
            </p:custDataLst>
          </p:nvPr>
        </p:nvSpPr>
        <p:spPr>
          <a:xfrm>
            <a:off x="1143001" y="4343400"/>
            <a:ext cx="4572000" cy="4114800"/>
          </a:xfrm>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dirty="0" smtClean="0">
                <a:solidFill>
                  <a:srgbClr val="336699"/>
                </a:solidFill>
                <a:latin typeface="Tahoma" pitchFamily="34" charset="0"/>
              </a:rPr>
              <a:t>Now that we understand how</a:t>
            </a:r>
            <a:r>
              <a:rPr lang="en-US" sz="1200" i="0" baseline="0" dirty="0" smtClean="0">
                <a:solidFill>
                  <a:srgbClr val="336699"/>
                </a:solidFill>
                <a:latin typeface="Tahoma" pitchFamily="34" charset="0"/>
              </a:rPr>
              <a:t> to evaluate the waveform, let’s learn what is happening during each segment.</a:t>
            </a:r>
            <a:endParaRPr lang="en-US" i="0" dirty="0" smtClean="0"/>
          </a:p>
          <a:p>
            <a:pPr algn="l" rtl="0">
              <a:buFontTx/>
              <a:buChar char="•"/>
            </a:pPr>
            <a:r>
              <a:rPr lang="en-US" dirty="0" smtClean="0">
                <a:latin typeface="Arial" charset="0"/>
                <a:cs typeface="Arial" charset="0"/>
              </a:rPr>
              <a:t>A to B shows the waveform baseline.  This is the start of exhalation and there should be little or no CO2</a:t>
            </a:r>
          </a:p>
          <a:p>
            <a:pPr algn="l" rtl="0">
              <a:buFontTx/>
              <a:buChar char="•"/>
            </a:pPr>
            <a:r>
              <a:rPr lang="en-US" dirty="0" smtClean="0">
                <a:latin typeface="Arial" charset="0"/>
                <a:cs typeface="Arial" charset="0"/>
              </a:rPr>
              <a:t>B to C shows early exhalation where the rise in CO2 from the exhaled air in</a:t>
            </a:r>
            <a:r>
              <a:rPr lang="en-US" baseline="0" dirty="0" smtClean="0">
                <a:latin typeface="Arial" charset="0"/>
                <a:cs typeface="Arial" charset="0"/>
              </a:rPr>
              <a:t> the upper airways </a:t>
            </a:r>
            <a:r>
              <a:rPr lang="en-US" dirty="0" smtClean="0">
                <a:latin typeface="Arial" charset="0"/>
                <a:cs typeface="Arial" charset="0"/>
              </a:rPr>
              <a:t>mixes with alveolar gas.  </a:t>
            </a:r>
          </a:p>
          <a:p>
            <a:pPr algn="l" rtl="0">
              <a:buFontTx/>
              <a:buChar char="•"/>
            </a:pPr>
            <a:r>
              <a:rPr lang="en-US" dirty="0" smtClean="0">
                <a:latin typeface="Times New Roman"/>
                <a:cs typeface="Arial" charset="0"/>
              </a:rPr>
              <a:t> </a:t>
            </a:r>
            <a:r>
              <a:rPr lang="en-US" dirty="0" smtClean="0">
                <a:latin typeface="Arial" charset="0"/>
                <a:cs typeface="Arial" charset="0"/>
              </a:rPr>
              <a:t>At C to D the waveform levels off representing </a:t>
            </a:r>
            <a:r>
              <a:rPr lang="en-US" baseline="0" dirty="0" smtClean="0">
                <a:latin typeface="Arial" charset="0"/>
                <a:cs typeface="Arial" charset="0"/>
              </a:rPr>
              <a:t>the concentration of CO2 in the </a:t>
            </a:r>
            <a:r>
              <a:rPr lang="en-US" dirty="0" smtClean="0">
                <a:latin typeface="Arial" charset="0"/>
                <a:cs typeface="Arial" charset="0"/>
              </a:rPr>
              <a:t>alveolar gas. </a:t>
            </a:r>
          </a:p>
          <a:p>
            <a:pPr algn="l" rtl="0">
              <a:buFontTx/>
              <a:buChar char="•"/>
            </a:pPr>
            <a:r>
              <a:rPr lang="en-US" dirty="0" smtClean="0">
                <a:latin typeface="Times New Roman"/>
                <a:cs typeface="Arial" charset="0"/>
              </a:rPr>
              <a:t> </a:t>
            </a:r>
            <a:r>
              <a:rPr lang="en-US" dirty="0" smtClean="0">
                <a:latin typeface="Arial" charset="0"/>
                <a:cs typeface="Arial" charset="0"/>
              </a:rPr>
              <a:t>D is the point at the end of expiration or “end tidal”, and just before inspiration.</a:t>
            </a:r>
            <a:r>
              <a:rPr lang="en-US" baseline="0" dirty="0" smtClean="0">
                <a:latin typeface="Arial" charset="0"/>
                <a:cs typeface="Arial" charset="0"/>
              </a:rPr>
              <a:t> This is </a:t>
            </a:r>
            <a:r>
              <a:rPr lang="en-US" dirty="0" smtClean="0">
                <a:latin typeface="Arial" charset="0"/>
                <a:cs typeface="Arial" charset="0"/>
              </a:rPr>
              <a:t>where the etCO2 is measured.  </a:t>
            </a:r>
          </a:p>
          <a:p>
            <a:pPr algn="l" rtl="0">
              <a:buFontTx/>
              <a:buChar char="•"/>
            </a:pPr>
            <a:r>
              <a:rPr lang="en-US" dirty="0" smtClean="0">
                <a:latin typeface="Arial" charset="0"/>
                <a:cs typeface="Arial" charset="0"/>
              </a:rPr>
              <a:t>The end of the waveform is segment D to E, a rapid, sharp down stroke indicating a drop in CO2 back to zero, and the beginning of inspiration.</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aseline="0" dirty="0" smtClean="0"/>
              <a:t>Important things to remember about the waveform:</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Waveform will not be normal when patient is talking, and </a:t>
            </a:r>
            <a:endParaRPr lang="en-US" dirty="0" smtClean="0"/>
          </a:p>
          <a:p>
            <a:pPr>
              <a:buFont typeface="Arial" pitchFamily="34" charset="0"/>
              <a:buChar char="•"/>
            </a:pPr>
            <a:r>
              <a:rPr lang="en-US" dirty="0" smtClean="0"/>
              <a:t>The absence of a waveform or “flat-line” is</a:t>
            </a:r>
            <a:r>
              <a:rPr lang="en-US" baseline="0" dirty="0" smtClean="0"/>
              <a:t> the earliest indication of airway obstruction or “no breath”. </a:t>
            </a:r>
          </a:p>
          <a:p>
            <a:pPr>
              <a:buFont typeface="Arial" pitchFamily="34" charset="0"/>
              <a:buChar char="•"/>
            </a:pPr>
            <a:endParaRPr lang="en-US" baseline="0" dirty="0" smtClean="0"/>
          </a:p>
          <a:p>
            <a:pPr>
              <a:buFont typeface="Arial" pitchFamily="34" charset="0"/>
              <a:buChar char="•"/>
            </a:pPr>
            <a:r>
              <a:rPr lang="en-US" baseline="0" dirty="0" smtClean="0"/>
              <a:t>Now let’s review some abnormal waveforms.</a:t>
            </a:r>
          </a:p>
          <a:p>
            <a:pPr>
              <a:buFont typeface="Arial" pitchFamily="34" charset="0"/>
              <a:buChar char="•"/>
            </a:pPr>
            <a:endParaRPr lang="en-US" baseline="0" dirty="0" smtClean="0"/>
          </a:p>
          <a:p>
            <a:pPr>
              <a:buFont typeface="Arial" pitchFamily="34" charset="0"/>
              <a:buChar char="•"/>
            </a:pPr>
            <a:endParaRPr lang="en-US" dirty="0" smtClean="0"/>
          </a:p>
        </p:txBody>
      </p:sp>
    </p:spTree>
    <p:extLst>
      <p:ext uri="{BB962C8B-B14F-4D97-AF65-F5344CB8AC3E}">
        <p14:creationId xmlns:p14="http://schemas.microsoft.com/office/powerpoint/2010/main" val="891069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a:noFill/>
        </p:spPr>
        <p:txBody>
          <a:bodyPr/>
          <a:lstStyle/>
          <a:p>
            <a:r>
              <a:rPr lang="en-US" altLang="en-US" smtClean="0">
                <a:cs typeface="Times New Roman" panose="02020603050405020304" pitchFamily="18" charset="0"/>
              </a:rPr>
              <a:t>Once you have verified that initial endotracheal tube placement is correct, continuous monitoring of endotracheal tube position during transport is essential. Capnography will immediately help you recognize dislodged endotracheal tubes.  </a:t>
            </a:r>
          </a:p>
          <a:p>
            <a:r>
              <a:rPr lang="en-US" altLang="en-US" smtClean="0">
                <a:cs typeface="Times New Roman" panose="02020603050405020304" pitchFamily="18" charset="0"/>
              </a:rPr>
              <a:t>Studies in the emergency medicine literature report a 5 to 25 percent rate of unrecognized misplaced or dislodged endotracheal tubes upon arrival at the receiving facility. Capnography can be used to initially verify endotracheal tube placement and continuously monitors tube position. If dislodgement occurs, there will be an immediate change in the waveform and value. </a:t>
            </a:r>
            <a:br>
              <a:rPr lang="en-US" altLang="en-US" smtClean="0">
                <a:cs typeface="Times New Roman" panose="02020603050405020304" pitchFamily="18" charset="0"/>
              </a:rPr>
            </a:br>
            <a:endParaRPr lang="en-US" altLang="en-US" smtClean="0">
              <a:cs typeface="Times New Roman" panose="02020603050405020304" pitchFamily="18" charset="0"/>
            </a:endParaRPr>
          </a:p>
        </p:txBody>
      </p:sp>
    </p:spTree>
    <p:extLst>
      <p:ext uri="{BB962C8B-B14F-4D97-AF65-F5344CB8AC3E}">
        <p14:creationId xmlns:p14="http://schemas.microsoft.com/office/powerpoint/2010/main" val="1353821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.90-1 = excellent (A) </a:t>
            </a:r>
          </a:p>
          <a:p>
            <a:r>
              <a:rPr lang="en-US" dirty="0" smtClean="0"/>
              <a:t>.80-.90 = good (B) </a:t>
            </a:r>
          </a:p>
          <a:p>
            <a:r>
              <a:rPr lang="en-US" dirty="0" smtClean="0"/>
              <a:t>.70-.80 = fair (C) </a:t>
            </a:r>
          </a:p>
          <a:p>
            <a:r>
              <a:rPr lang="en-US" dirty="0" smtClean="0"/>
              <a:t>.60-.70 = poor (D) </a:t>
            </a:r>
          </a:p>
          <a:p>
            <a:r>
              <a:rPr lang="en-US" dirty="0" smtClean="0"/>
              <a:t>.50-.60 = fail (F)</a:t>
            </a:r>
          </a:p>
          <a:p>
            <a:endParaRPr lang="en-US" dirty="0" smtClean="0"/>
          </a:p>
        </p:txBody>
      </p:sp>
      <p:sp>
        <p:nvSpPr>
          <p:cNvPr id="60420" name="Slide Number Placeholder 3"/>
          <p:cNvSpPr txBox="1">
            <a:spLocks noGrp="1"/>
          </p:cNvSpPr>
          <p:nvPr/>
        </p:nvSpPr>
        <p:spPr bwMode="auto">
          <a:xfrm>
            <a:off x="3877955" y="8672611"/>
            <a:ext cx="2967211" cy="45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7" tIns="45644" rIns="91287" bIns="45644"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692E579B-9BEA-4FCB-8C58-234F43A02DD9}" type="slidenum">
              <a:rPr lang="en-US"/>
              <a:pPr algn="r" eaLnBrk="1" hangingPunct="1">
                <a:spcBef>
                  <a:spcPct val="0"/>
                </a:spcBef>
              </a:pPr>
              <a:t>23</a:t>
            </a:fld>
            <a:endParaRPr lang="en-US"/>
          </a:p>
        </p:txBody>
      </p:sp>
      <p:sp>
        <p:nvSpPr>
          <p:cNvPr id="2" name="Date Placeholder 1"/>
          <p:cNvSpPr>
            <a:spLocks noGrp="1"/>
          </p:cNvSpPr>
          <p:nvPr>
            <p:ph type="dt"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655182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lnSpcReduction="20000"/>
          </a:bodyPr>
          <a:lstStyle/>
          <a:p>
            <a:pPr>
              <a:buFont typeface="Arial" pitchFamily="34" charset="0"/>
              <a:buChar char="•"/>
            </a:pPr>
            <a:r>
              <a:rPr lang="en-US" i="0" dirty="0" smtClean="0"/>
              <a:t>The</a:t>
            </a:r>
            <a:r>
              <a:rPr lang="en-US" i="0" baseline="0" dirty="0" smtClean="0"/>
              <a:t> frequency of respiratory cycle is referred to as the “respiration rate” and the volume or </a:t>
            </a:r>
            <a:r>
              <a:rPr lang="en-US" sz="1200" i="0" dirty="0" smtClean="0"/>
              <a:t>amplitude of each respiratory movement</a:t>
            </a:r>
            <a:r>
              <a:rPr lang="en-US" sz="1200" i="0" baseline="0" dirty="0" smtClean="0"/>
              <a:t> is </a:t>
            </a:r>
            <a:r>
              <a:rPr lang="en-US" i="0" baseline="0" dirty="0" smtClean="0"/>
              <a:t>referred to as the “respiration depth”. During normal breathing, </a:t>
            </a:r>
            <a:r>
              <a:rPr lang="en-US" i="0" dirty="0" smtClean="0"/>
              <a:t>respiration</a:t>
            </a:r>
            <a:r>
              <a:rPr lang="en-US" i="0" baseline="0" dirty="0" smtClean="0"/>
              <a:t> </a:t>
            </a:r>
            <a:r>
              <a:rPr lang="en-US" i="0" dirty="0" smtClean="0"/>
              <a:t>rate and depth are </a:t>
            </a:r>
            <a:r>
              <a:rPr lang="en-US" i="0" baseline="0" dirty="0" smtClean="0">
                <a:latin typeface="Arial" charset="0"/>
                <a:cs typeface="Arial" charset="0"/>
              </a:rPr>
              <a:t>adjusted to regulate CO2 levels in the blood.</a:t>
            </a:r>
            <a:r>
              <a:rPr lang="en-US" i="0" dirty="0" smtClean="0"/>
              <a:t> </a:t>
            </a:r>
          </a:p>
          <a:p>
            <a:pPr>
              <a:buFont typeface="Arial" pitchFamily="34" charset="0"/>
              <a:buChar char="•"/>
            </a:pPr>
            <a:endParaRPr lang="en-US" i="0" dirty="0" smtClean="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0" dirty="0" smtClean="0"/>
              <a:t>With normal healthy lungs</a:t>
            </a:r>
            <a:r>
              <a:rPr lang="en-US" i="0" baseline="0" dirty="0" smtClean="0"/>
              <a:t>, a</a:t>
            </a:r>
            <a:r>
              <a:rPr lang="en-US" i="0" dirty="0" smtClean="0"/>
              <a:t>s</a:t>
            </a:r>
            <a:r>
              <a:rPr lang="en-US" i="0" dirty="0" smtClean="0">
                <a:latin typeface="Arial" charset="0"/>
                <a:cs typeface="Arial" charset="0"/>
              </a:rPr>
              <a:t> the respiration</a:t>
            </a:r>
            <a:r>
              <a:rPr lang="en-US" i="0" baseline="0" dirty="0" smtClean="0">
                <a:latin typeface="Arial" charset="0"/>
                <a:cs typeface="Arial" charset="0"/>
              </a:rPr>
              <a:t> </a:t>
            </a:r>
            <a:r>
              <a:rPr lang="en-US" i="0" dirty="0" smtClean="0">
                <a:latin typeface="Arial" charset="0"/>
                <a:cs typeface="Arial" charset="0"/>
              </a:rPr>
              <a:t>rate and/or depth increases,</a:t>
            </a:r>
            <a:r>
              <a:rPr lang="en-US" i="0" baseline="0" dirty="0" smtClean="0">
                <a:latin typeface="Arial" charset="0"/>
                <a:cs typeface="Arial" charset="0"/>
              </a:rPr>
              <a:t> more </a:t>
            </a:r>
            <a:r>
              <a:rPr lang="en-US" i="0" dirty="0" smtClean="0">
                <a:latin typeface="Arial" charset="0"/>
                <a:cs typeface="Arial" charset="0"/>
              </a:rPr>
              <a:t>carbon dioxide is removed;</a:t>
            </a:r>
            <a:r>
              <a:rPr lang="en-US" i="0" baseline="0" dirty="0" smtClean="0">
                <a:latin typeface="Arial" charset="0"/>
                <a:cs typeface="Arial" charset="0"/>
              </a:rPr>
              <a:t> conversely </a:t>
            </a:r>
            <a:r>
              <a:rPr lang="en-US" i="0" dirty="0" smtClean="0">
                <a:latin typeface="Arial" charset="0"/>
                <a:cs typeface="Arial" charset="0"/>
              </a:rPr>
              <a:t>as the</a:t>
            </a:r>
            <a:r>
              <a:rPr lang="en-US" i="0" baseline="0" dirty="0" smtClean="0">
                <a:latin typeface="Arial" charset="0"/>
                <a:cs typeface="Arial" charset="0"/>
              </a:rPr>
              <a:t> </a:t>
            </a:r>
            <a:r>
              <a:rPr lang="en-US" i="0" dirty="0" smtClean="0">
                <a:latin typeface="Arial" charset="0"/>
                <a:cs typeface="Arial" charset="0"/>
              </a:rPr>
              <a:t>respiration</a:t>
            </a:r>
            <a:r>
              <a:rPr lang="en-US" i="0" baseline="0" dirty="0" smtClean="0">
                <a:latin typeface="Arial" charset="0"/>
                <a:cs typeface="Arial" charset="0"/>
              </a:rPr>
              <a:t> </a:t>
            </a:r>
            <a:r>
              <a:rPr lang="en-US" i="0" dirty="0" smtClean="0">
                <a:latin typeface="Arial" charset="0"/>
                <a:cs typeface="Arial" charset="0"/>
              </a:rPr>
              <a:t> rate and/or depth decreases less carbon dioxide is removed.</a:t>
            </a:r>
            <a:r>
              <a:rPr lang="en-US" i="0" baseline="0" dirty="0" smtClean="0">
                <a:latin typeface="Arial" charset="0"/>
                <a:cs typeface="Arial" charset="0"/>
              </a:rPr>
              <a:t> </a:t>
            </a:r>
            <a:r>
              <a:rPr lang="en-US" i="0" dirty="0" smtClean="0">
                <a:latin typeface="Arial" charset="0"/>
                <a:cs typeface="Arial" charset="0"/>
              </a:rPr>
              <a:t>This</a:t>
            </a:r>
            <a:r>
              <a:rPr lang="en-US" i="0" baseline="0" dirty="0" smtClean="0">
                <a:latin typeface="Arial" charset="0"/>
                <a:cs typeface="Arial" charset="0"/>
              </a:rPr>
              <a:t> concept is important because during extreme hypoventilation states; meaning very low respiration rates and/or decreased respiration depth; there is insufficient CO2 removed to prevent toxic build-up in the blood.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i="0" baseline="0" dirty="0" smtClean="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0" baseline="0" dirty="0" smtClean="0">
                <a:latin typeface="Arial" charset="0"/>
                <a:cs typeface="Arial" charset="0"/>
              </a:rPr>
              <a:t>Capnography </a:t>
            </a:r>
            <a:r>
              <a:rPr lang="en-US" sz="1200" b="0" i="0" baseline="0" dirty="0" smtClean="0">
                <a:cs typeface="Times New Roman" pitchFamily="18" charset="0"/>
              </a:rPr>
              <a:t>monitors CO2 removal during breathing and provides a waveform of every breath; it provides the </a:t>
            </a:r>
            <a:r>
              <a:rPr lang="en-US" b="0" i="0" dirty="0" smtClean="0">
                <a:cs typeface="Arial" pitchFamily="34" charset="0"/>
              </a:rPr>
              <a:t>earliest indication of hypoventilation, airway</a:t>
            </a:r>
            <a:r>
              <a:rPr lang="en-US" b="0" i="0" baseline="0" dirty="0" smtClean="0">
                <a:cs typeface="Arial" pitchFamily="34" charset="0"/>
              </a:rPr>
              <a:t> </a:t>
            </a:r>
            <a:r>
              <a:rPr lang="en-US" b="0" i="0" dirty="0" smtClean="0">
                <a:cs typeface="Arial" pitchFamily="34" charset="0"/>
              </a:rPr>
              <a:t>obstruction and episodes of no breath. The capnography alarm will alert you for early intervention,</a:t>
            </a:r>
            <a:r>
              <a:rPr lang="en-US" b="0" i="0" baseline="0" dirty="0" smtClean="0">
                <a:cs typeface="Arial" pitchFamily="34" charset="0"/>
              </a:rPr>
              <a:t> before clinical assessment, and more effectively than pulse oximetry. </a:t>
            </a:r>
          </a:p>
          <a:p>
            <a:pPr lvl="0">
              <a:buFont typeface="Arial" pitchFamily="34" charset="0"/>
              <a:buChar char="•"/>
            </a:pPr>
            <a:endParaRPr lang="en-US" b="0" i="0" baseline="0" dirty="0" smtClean="0">
              <a:cs typeface="Arial" pitchFamily="34" charset="0"/>
            </a:endParaRPr>
          </a:p>
          <a:p>
            <a:pPr lvl="0">
              <a:buFont typeface="Arial" pitchFamily="34" charset="0"/>
              <a:buChar char="•"/>
            </a:pPr>
            <a:r>
              <a:rPr lang="en-US" sz="1200" b="0" i="0" baseline="0" dirty="0" smtClean="0">
                <a:cs typeface="Arial" pitchFamily="34" charset="0"/>
              </a:rPr>
              <a:t>Lets learn more about how capnography and pulse oximetry differ.</a:t>
            </a:r>
            <a:endParaRPr lang="en-US" sz="1200" b="0" i="0" baseline="0" dirty="0" smtClean="0">
              <a:cs typeface="Times New Roman" pitchFamily="18" charset="0"/>
            </a:endParaRPr>
          </a:p>
          <a:p>
            <a:pPr lvl="0">
              <a:buFont typeface="Arial" pitchFamily="34" charset="0"/>
              <a:buNone/>
            </a:pPr>
            <a:endParaRPr lang="en-US" sz="1200" i="0" baseline="0" dirty="0" smtClean="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1" baseline="0" dirty="0" smtClean="0"/>
              <a:t>Listed below are studies that support the statements on this slide:</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Scanlan CL, Wilkins RL, Stoller JK. Egan’s Fundamentals of Respiratory Care, 8th Ed. St. Louis: Mosby; 2003.</a:t>
            </a:r>
            <a:endParaRPr lang="en-US" sz="1200" b="0" i="1"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dirty="0" smtClean="0">
                <a:solidFill>
                  <a:schemeClr val="tx1"/>
                </a:solidFill>
                <a:latin typeface="+mn-lt"/>
                <a:ea typeface="+mn-ea"/>
                <a:cs typeface="+mn-cs"/>
              </a:rPr>
              <a:t>Comparison of Apnea Detection by Pulse Oximetry versus Capnography</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Waugh JB, et al. Respiratory Care, 2007</a:t>
            </a:r>
            <a:endParaRPr lang="en-US" sz="1200" i="1" kern="1200" dirty="0" smtClean="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dirty="0" smtClean="0"/>
              <a:t>Does end tidal CO2 monitoring during emergency department procedural sedation and analgesia with propofol decrease the incidence of hypoxic</a:t>
            </a:r>
            <a:r>
              <a:rPr lang="en-US" b="0" baseline="0" dirty="0" smtClean="0"/>
              <a:t> </a:t>
            </a:r>
            <a:r>
              <a:rPr lang="en-US" b="0" dirty="0" smtClean="0"/>
              <a:t>events? A randomized, controlled trial. </a:t>
            </a:r>
            <a:r>
              <a:rPr lang="en-US" dirty="0" smtClean="0"/>
              <a:t>Deitch K, Miner J, et al. Annals of Emergency Medicine. September 2009</a:t>
            </a:r>
            <a:endParaRPr lang="en-US" i="1" dirty="0" smtClean="0">
              <a:latin typeface="Arial" charset="0"/>
              <a:cs typeface="Arial" charset="0"/>
            </a:endParaRPr>
          </a:p>
          <a:p>
            <a:pPr marL="228600" indent="-228600">
              <a:buFont typeface="Arial" pitchFamily="34" charset="0"/>
              <a:buChar char="•"/>
            </a:pPr>
            <a:endParaRPr lang="en-US" i="1" dirty="0" smtClean="0">
              <a:latin typeface="Arial" charset="0"/>
              <a:cs typeface="Arial" charset="0"/>
            </a:endParaRPr>
          </a:p>
          <a:p>
            <a:pPr>
              <a:buFont typeface="Arial" pitchFamily="34" charset="0"/>
              <a:buChar char="•"/>
            </a:pPr>
            <a:endParaRPr lang="en-US" i="1" dirty="0" smtClean="0">
              <a:latin typeface="Arial" charset="0"/>
              <a:cs typeface="Arial" charset="0"/>
            </a:endParaRPr>
          </a:p>
          <a:p>
            <a:pPr>
              <a:buFont typeface="Arial" pitchFamily="34" charset="0"/>
              <a:buChar char="•"/>
            </a:pPr>
            <a:endParaRPr lang="en-US" i="1"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A5A0F42-A0FD-44F6-8DEA-02C69E4550B5}" type="slidenum">
              <a:rPr lang="en-US" smtClean="0"/>
              <a:pPr/>
              <a:t>25</a:t>
            </a:fld>
            <a:endParaRPr lang="en-US" dirty="0"/>
          </a:p>
        </p:txBody>
      </p:sp>
    </p:spTree>
    <p:extLst>
      <p:ext uri="{BB962C8B-B14F-4D97-AF65-F5344CB8AC3E}">
        <p14:creationId xmlns:p14="http://schemas.microsoft.com/office/powerpoint/2010/main" val="2242544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0FDD7-9789-4EF3-9AAC-663B4CE57865}" type="slidenum">
              <a:rPr lang="en-US"/>
              <a:pPr/>
              <a:t>26</a:t>
            </a:fld>
            <a:endParaRPr lang="en-US" dirty="0"/>
          </a:p>
        </p:txBody>
      </p:sp>
      <p:sp>
        <p:nvSpPr>
          <p:cNvPr id="269314" name="Rectangle 1026"/>
          <p:cNvSpPr>
            <a:spLocks noGrp="1" noRot="1" noChangeAspect="1" noChangeArrowheads="1" noTextEdit="1"/>
          </p:cNvSpPr>
          <p:nvPr>
            <p:ph type="sldImg"/>
          </p:nvPr>
        </p:nvSpPr>
        <p:spPr>
          <a:ln/>
        </p:spPr>
      </p:sp>
      <p:sp>
        <p:nvSpPr>
          <p:cNvPr id="269315" name="Rectangle 1027"/>
          <p:cNvSpPr>
            <a:spLocks noGrp="1" noChangeArrowheads="1"/>
          </p:cNvSpPr>
          <p:nvPr>
            <p:ph type="body" idx="1"/>
            <p:custDataLst>
              <p:tags r:id="rId1"/>
            </p:custDataLst>
          </p:nvPr>
        </p:nvSpPr>
        <p:spPr/>
        <p:txBody>
          <a:bodyPr>
            <a:noAutofit/>
          </a:bodyPr>
          <a:lstStyle/>
          <a:p>
            <a:pPr marR="0" lvl="0">
              <a:lnSpc>
                <a:spcPct val="115000"/>
              </a:lnSpc>
              <a:spcBef>
                <a:spcPts val="0"/>
              </a:spcBef>
              <a:spcAft>
                <a:spcPts val="0"/>
              </a:spcAft>
              <a:buFont typeface="Arial"/>
              <a:buChar char="•"/>
            </a:pPr>
            <a:r>
              <a:rPr lang="en-US">
                <a:solidFill>
                  <a:srgbClr val="000000"/>
                </a:solidFill>
                <a:latin typeface="Arial"/>
                <a:ea typeface="Times New Roman"/>
                <a:cs typeface="Times New Roman"/>
              </a:rPr>
              <a:t>Obtaining an accurate respiratory rate is important, and d</a:t>
            </a:r>
            <a:r>
              <a:rPr lang="en-US">
                <a:solidFill>
                  <a:srgbClr val="1F497D"/>
                </a:solidFill>
                <a:ea typeface="Times New Roman"/>
                <a:cs typeface="Calibri"/>
              </a:rPr>
              <a:t>ifferent techniques can result in different respiration rates</a:t>
            </a:r>
            <a:endParaRPr lang="en-US">
              <a:ea typeface="Times New Roman"/>
              <a:cs typeface="Times New Roman"/>
            </a:endParaRPr>
          </a:p>
          <a:p>
            <a:pPr marR="0" lvl="0">
              <a:lnSpc>
                <a:spcPct val="115000"/>
              </a:lnSpc>
              <a:spcBef>
                <a:spcPts val="0"/>
              </a:spcBef>
              <a:spcAft>
                <a:spcPts val="0"/>
              </a:spcAft>
              <a:buFont typeface="Arial"/>
              <a:buChar char="•"/>
            </a:pPr>
            <a:r>
              <a:rPr lang="en-US">
                <a:solidFill>
                  <a:srgbClr val="1F497D"/>
                </a:solidFill>
                <a:ea typeface="Times New Roman"/>
                <a:cs typeface="Calibri"/>
              </a:rPr>
              <a:t> </a:t>
            </a:r>
            <a:endParaRPr lang="en-US">
              <a:ea typeface="Times New Roman"/>
              <a:cs typeface="Times New Roman"/>
            </a:endParaRPr>
          </a:p>
          <a:p>
            <a:pPr>
              <a:lnSpc>
                <a:spcPct val="115000"/>
              </a:lnSpc>
            </a:pPr>
            <a:r>
              <a:rPr lang="en-US">
                <a:solidFill>
                  <a:srgbClr val="1F497D"/>
                </a:solidFill>
                <a:ea typeface="Times New Roman"/>
                <a:cs typeface="Calibri"/>
              </a:rPr>
              <a:t> </a:t>
            </a:r>
            <a:endParaRPr lang="en-US">
              <a:ea typeface="Times New Roman"/>
              <a:cs typeface="Times New Roman"/>
            </a:endParaRPr>
          </a:p>
          <a:p>
            <a:pPr>
              <a:lnSpc>
                <a:spcPct val="115000"/>
              </a:lnSpc>
            </a:pPr>
            <a:r>
              <a:rPr lang="en-US">
                <a:solidFill>
                  <a:srgbClr val="1F497D"/>
                </a:solidFill>
                <a:ea typeface="Times New Roman"/>
                <a:cs typeface="Calibri"/>
              </a:rPr>
              <a:t> </a:t>
            </a:r>
            <a:endParaRPr lang="en-US">
              <a:ea typeface="Times New Roman"/>
              <a:cs typeface="Times New Roman"/>
            </a:endParaRPr>
          </a:p>
          <a:p>
            <a:pPr>
              <a:lnSpc>
                <a:spcPct val="115000"/>
              </a:lnSpc>
            </a:pPr>
            <a:r>
              <a:rPr lang="en-US">
                <a:solidFill>
                  <a:srgbClr val="1F497D"/>
                </a:solidFill>
                <a:ea typeface="Times New Roman"/>
                <a:cs typeface="Calibri"/>
              </a:rPr>
              <a:t> </a:t>
            </a:r>
            <a:endParaRPr lang="en-US">
              <a:ea typeface="Times New Roman"/>
              <a:cs typeface="Times New Roman"/>
            </a:endParaRPr>
          </a:p>
          <a:p>
            <a:pPr marR="0" lvl="0">
              <a:lnSpc>
                <a:spcPct val="115000"/>
              </a:lnSpc>
              <a:spcBef>
                <a:spcPts val="0"/>
              </a:spcBef>
              <a:spcAft>
                <a:spcPts val="0"/>
              </a:spcAft>
              <a:buFont typeface="Arial"/>
              <a:buChar char="•"/>
            </a:pPr>
            <a:r>
              <a:rPr lang="en-US">
                <a:solidFill>
                  <a:srgbClr val="1F497D"/>
                </a:solidFill>
                <a:ea typeface="Times New Roman"/>
                <a:cs typeface="Calibri"/>
              </a:rPr>
              <a:t>A manual respiratory count reflects a single moment in time where you observe and count the patient’s chest rise and fall and or listen to breath sounds. This method requires your presence in the room. In addition, blankets or patient position can limit the visualization of chest movement. Also, with complete airway obstruction there may continue to be chest movement as the patient attempts to breathe. Lastly, there is no automated documentation or alarm if your patient fails to breathe when you are not in the room.  </a:t>
            </a:r>
            <a:endParaRPr lang="en-US">
              <a:ea typeface="Times New Roman"/>
              <a:cs typeface="Times New Roman"/>
            </a:endParaRPr>
          </a:p>
          <a:p>
            <a:pPr marR="0" lvl="0">
              <a:lnSpc>
                <a:spcPct val="115000"/>
              </a:lnSpc>
              <a:spcBef>
                <a:spcPts val="0"/>
              </a:spcBef>
              <a:spcAft>
                <a:spcPts val="0"/>
              </a:spcAft>
              <a:buFont typeface="Arial"/>
              <a:buChar char="•"/>
            </a:pPr>
            <a:r>
              <a:rPr lang="en-US">
                <a:solidFill>
                  <a:srgbClr val="1F497D"/>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1F497D"/>
                </a:solidFill>
                <a:ea typeface="Times New Roman"/>
                <a:cs typeface="Calibri"/>
              </a:rPr>
              <a:t> </a:t>
            </a:r>
            <a:endParaRPr lang="en-US">
              <a:ea typeface="Times New Roman"/>
              <a:cs typeface="Times New Roman"/>
            </a:endParaRPr>
          </a:p>
          <a:p>
            <a:pPr>
              <a:lnSpc>
                <a:spcPct val="115000"/>
              </a:lnSpc>
            </a:pPr>
            <a:r>
              <a:rPr lang="en-US">
                <a:solidFill>
                  <a:srgbClr val="1F497D"/>
                </a:solidFill>
                <a:ea typeface="Times New Roman"/>
                <a:cs typeface="Calibri"/>
              </a:rPr>
              <a:t> </a:t>
            </a:r>
            <a:endParaRPr lang="en-US">
              <a:ea typeface="Times New Roman"/>
              <a:cs typeface="Times New Roman"/>
            </a:endParaRPr>
          </a:p>
          <a:p>
            <a:pPr marR="0" lvl="0">
              <a:lnSpc>
                <a:spcPct val="115000"/>
              </a:lnSpc>
              <a:spcBef>
                <a:spcPts val="0"/>
              </a:spcBef>
              <a:spcAft>
                <a:spcPts val="0"/>
              </a:spcAft>
              <a:buFont typeface="Arial"/>
              <a:buChar char="•"/>
            </a:pPr>
            <a:r>
              <a:rPr lang="en-US">
                <a:solidFill>
                  <a:srgbClr val="1F497D"/>
                </a:solidFill>
                <a:ea typeface="Times New Roman"/>
                <a:cs typeface="Calibri"/>
              </a:rPr>
              <a:t>Impedance Pneumography, or measuring RR with ECG leads; provides a respiratory rate based on respiratory effort ...the </a:t>
            </a:r>
            <a:r>
              <a:rPr lang="en-US" b="1" u="sng">
                <a:solidFill>
                  <a:srgbClr val="1F497D"/>
                </a:solidFill>
                <a:ea typeface="Times New Roman"/>
                <a:cs typeface="Calibri"/>
              </a:rPr>
              <a:t>attempt to breathe</a:t>
            </a:r>
            <a:r>
              <a:rPr lang="en-US">
                <a:solidFill>
                  <a:srgbClr val="1F497D"/>
                </a:solidFill>
                <a:ea typeface="Times New Roman"/>
                <a:cs typeface="Calibri"/>
              </a:rPr>
              <a:t> or any other sufficient movement of the chest.  </a:t>
            </a:r>
            <a:endParaRPr lang="en-US">
              <a:ea typeface="Times New Roman"/>
              <a:cs typeface="Times New Roman"/>
            </a:endParaRPr>
          </a:p>
          <a:p>
            <a:pPr marR="0" lvl="0">
              <a:lnSpc>
                <a:spcPct val="115000"/>
              </a:lnSpc>
              <a:spcBef>
                <a:spcPts val="0"/>
              </a:spcBef>
              <a:spcAft>
                <a:spcPts val="0"/>
              </a:spcAft>
              <a:buFont typeface="Arial"/>
              <a:buChar char="•"/>
            </a:pPr>
            <a:r>
              <a:rPr lang="en-US">
                <a:solidFill>
                  <a:srgbClr val="1F497D"/>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marR="0" lvl="0">
              <a:lnSpc>
                <a:spcPct val="115000"/>
              </a:lnSpc>
              <a:spcBef>
                <a:spcPts val="0"/>
              </a:spcBef>
              <a:spcAft>
                <a:spcPts val="0"/>
              </a:spcAft>
              <a:buFont typeface="Arial"/>
              <a:buChar char="•"/>
            </a:pPr>
            <a:r>
              <a:rPr lang="en-US">
                <a:solidFill>
                  <a:srgbClr val="1F497D"/>
                </a:solidFill>
                <a:latin typeface="Arial"/>
                <a:ea typeface="Times New Roman"/>
                <a:cs typeface="Times New Roman"/>
              </a:rPr>
              <a:t>Capnography measures respirations  at the airway </a:t>
            </a:r>
            <a:r>
              <a:rPr lang="en-US">
                <a:solidFill>
                  <a:srgbClr val="000000"/>
                </a:solidFill>
                <a:ea typeface="Times New Roman"/>
                <a:cs typeface="Calibri"/>
              </a:rPr>
              <a:t>through respiratory gas movement at the mouth or nose</a:t>
            </a:r>
            <a:r>
              <a:rPr lang="en-US">
                <a:solidFill>
                  <a:srgbClr val="1F497D"/>
                </a:solidFill>
                <a:latin typeface="Arial"/>
                <a:ea typeface="Times New Roman"/>
                <a:cs typeface="Times New Roman"/>
              </a:rPr>
              <a:t>. A respiration is counted when there is a qualifying amount of carbon dioxide exhaled, and it does this even when the clinician is not in the room! </a:t>
            </a:r>
            <a:endParaRPr lang="en-US">
              <a:ea typeface="Times New Roman"/>
              <a:cs typeface="Times New Roman"/>
            </a:endParaRPr>
          </a:p>
          <a:p>
            <a:pPr marR="0" lvl="0">
              <a:lnSpc>
                <a:spcPct val="115000"/>
              </a:lnSpc>
              <a:spcBef>
                <a:spcPts val="0"/>
              </a:spcBef>
              <a:spcAft>
                <a:spcPts val="0"/>
              </a:spcAft>
              <a:buFont typeface="Arial"/>
              <a:buChar char="•"/>
            </a:pPr>
            <a:r>
              <a:rPr lang="en-US">
                <a:solidFill>
                  <a:srgbClr val="1F497D"/>
                </a:solidFill>
                <a:latin typeface="Arial"/>
                <a:ea typeface="Times New Roman"/>
                <a:cs typeface="Times New Roman"/>
              </a:rPr>
              <a:t> </a:t>
            </a:r>
            <a:endParaRPr lang="en-US">
              <a:ea typeface="Times New Roman"/>
              <a:cs typeface="Times New Roman"/>
            </a:endParaRPr>
          </a:p>
          <a:p>
            <a:pPr>
              <a:lnSpc>
                <a:spcPct val="115000"/>
              </a:lnSpc>
            </a:pPr>
            <a:r>
              <a:rPr lang="en-US">
                <a:solidFill>
                  <a:srgbClr val="1F497D"/>
                </a:solidFill>
                <a:latin typeface="Arial"/>
                <a:ea typeface="Times New Roman"/>
                <a:cs typeface="Times New Roman"/>
              </a:rPr>
              <a:t> </a:t>
            </a:r>
            <a:endParaRPr lang="en-US">
              <a:ea typeface="Times New Roman"/>
              <a:cs typeface="Times New Roman"/>
            </a:endParaRPr>
          </a:p>
          <a:p>
            <a:pPr>
              <a:lnSpc>
                <a:spcPct val="115000"/>
              </a:lnSpc>
            </a:pPr>
            <a:r>
              <a:rPr lang="en-US">
                <a:solidFill>
                  <a:srgbClr val="1F497D"/>
                </a:solidFill>
                <a:latin typeface="Arial"/>
                <a:ea typeface="Times New Roman"/>
                <a:cs typeface="Times New Roman"/>
              </a:rPr>
              <a:t> </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p:txBody>
      </p:sp>
    </p:spTree>
    <p:extLst>
      <p:ext uri="{BB962C8B-B14F-4D97-AF65-F5344CB8AC3E}">
        <p14:creationId xmlns:p14="http://schemas.microsoft.com/office/powerpoint/2010/main" val="1397467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5">
              <a:defRPr/>
            </a:pPr>
            <a:r>
              <a:rPr lang="en-US" dirty="0" smtClean="0"/>
              <a:t>CO evaluated with PICCO device</a:t>
            </a:r>
          </a:p>
          <a:p>
            <a:endParaRPr lang="en-US" dirty="0"/>
          </a:p>
        </p:txBody>
      </p:sp>
      <p:sp>
        <p:nvSpPr>
          <p:cNvPr id="4" name="Slide Number Placeholder 3"/>
          <p:cNvSpPr>
            <a:spLocks noGrp="1"/>
          </p:cNvSpPr>
          <p:nvPr>
            <p:ph type="sldNum" sz="quarter" idx="10"/>
          </p:nvPr>
        </p:nvSpPr>
        <p:spPr/>
        <p:txBody>
          <a:bodyPr/>
          <a:lstStyle/>
          <a:p>
            <a:fld id="{0B213CEE-581D-48FE-A477-3F1E4284EEB4}" type="slidenum">
              <a:rPr lang="en-US" smtClean="0"/>
              <a:pPr/>
              <a:t>29</a:t>
            </a:fld>
            <a:endParaRPr lang="en-US"/>
          </a:p>
        </p:txBody>
      </p:sp>
    </p:spTree>
    <p:extLst>
      <p:ext uri="{BB962C8B-B14F-4D97-AF65-F5344CB8AC3E}">
        <p14:creationId xmlns:p14="http://schemas.microsoft.com/office/powerpoint/2010/main" val="545368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13CEE-581D-48FE-A477-3F1E4284EEB4}" type="slidenum">
              <a:rPr lang="en-US" smtClean="0"/>
              <a:pPr/>
              <a:t>31</a:t>
            </a:fld>
            <a:endParaRPr lang="en-US"/>
          </a:p>
        </p:txBody>
      </p:sp>
    </p:spTree>
    <p:extLst>
      <p:ext uri="{BB962C8B-B14F-4D97-AF65-F5344CB8AC3E}">
        <p14:creationId xmlns:p14="http://schemas.microsoft.com/office/powerpoint/2010/main" val="2842513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13CEE-581D-48FE-A477-3F1E4284EEB4}" type="slidenum">
              <a:rPr lang="en-US" smtClean="0"/>
              <a:pPr/>
              <a:t>35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571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19715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13CEE-581D-48FE-A477-3F1E4284EEB4}" type="slidenum">
              <a:rPr lang="en-US" smtClean="0"/>
              <a:pPr/>
              <a:t>38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8967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13CEE-581D-48FE-A477-3F1E4284EEB4}" type="slidenum">
              <a:rPr lang="en-US" smtClean="0"/>
              <a:pPr/>
              <a:t>40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228316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a:noFill/>
        </p:spPr>
        <p:txBody>
          <a:bodyPr/>
          <a:lstStyle/>
          <a:p>
            <a:r>
              <a:rPr lang="en-US" altLang="en-US" smtClean="0">
                <a:cs typeface="Times New Roman" panose="02020603050405020304" pitchFamily="18" charset="0"/>
              </a:rPr>
              <a:t>Using an EtCO</a:t>
            </a:r>
            <a:r>
              <a:rPr lang="en-US" altLang="en-US" baseline="-25000" smtClean="0">
                <a:cs typeface="Times New Roman" panose="02020603050405020304" pitchFamily="18" charset="0"/>
              </a:rPr>
              <a:t>2</a:t>
            </a:r>
            <a:r>
              <a:rPr lang="en-US" altLang="en-US" smtClean="0">
                <a:cs typeface="Times New Roman" panose="02020603050405020304" pitchFamily="18" charset="0"/>
              </a:rPr>
              <a:t> of 10 mmHg or less as a theoretical threshold to predict death in the field successfully discriminated between the 16 survivors to hospital admission (those that achieved return of spontaneous circulation) and 75 prehospital deaths. Of the 16 survivors to hospital admission, 9 died in the hospital, and 7 were discharged from the hospital alive. In 13 of the 16 survivors, the first evidence of return of spontaneous circulation, before a palpable pulse or blood pressure, was a rising ETCO</a:t>
            </a:r>
            <a:r>
              <a:rPr lang="en-US" altLang="en-US" baseline="-25000" smtClean="0">
                <a:cs typeface="Times New Roman" panose="02020603050405020304" pitchFamily="18" charset="0"/>
              </a:rPr>
              <a:t>2</a:t>
            </a:r>
            <a:r>
              <a:rPr lang="en-US" altLang="en-US" smtClean="0">
                <a:cs typeface="Times New Roman" panose="02020603050405020304" pitchFamily="18" charset="0"/>
              </a:rPr>
              <a:t>.</a:t>
            </a:r>
            <a:endParaRPr lang="en-US" altLang="en-US" baseline="-25000" smtClean="0">
              <a:cs typeface="Times New Roman" panose="02020603050405020304" pitchFamily="18" charset="0"/>
            </a:endParaRPr>
          </a:p>
          <a:p>
            <a:endParaRPr lang="en-US" altLang="en-US" smtClean="0"/>
          </a:p>
        </p:txBody>
      </p:sp>
    </p:spTree>
    <p:extLst>
      <p:ext uri="{BB962C8B-B14F-4D97-AF65-F5344CB8AC3E}">
        <p14:creationId xmlns:p14="http://schemas.microsoft.com/office/powerpoint/2010/main" val="840178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13CEE-581D-48FE-A477-3F1E4284EEB4}" type="slidenum">
              <a:rPr lang="en-US" smtClean="0"/>
              <a:pPr/>
              <a:t>51</a:t>
            </a:fld>
            <a:endParaRPr lang="en-US"/>
          </a:p>
        </p:txBody>
      </p:sp>
    </p:spTree>
    <p:extLst>
      <p:ext uri="{BB962C8B-B14F-4D97-AF65-F5344CB8AC3E}">
        <p14:creationId xmlns:p14="http://schemas.microsoft.com/office/powerpoint/2010/main" val="857911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CDD6B3-7E9E-4F6C-BB62-38DE3216DD49}" type="slidenum">
              <a:rPr lang="en-US" smtClean="0"/>
              <a:t>55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59969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13CEE-581D-48FE-A477-3F1E4284EEB4}" type="slidenum">
              <a:rPr lang="en-US" smtClean="0"/>
              <a:pPr/>
              <a:t>56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01658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13CEE-581D-48FE-A477-3F1E4284EEB4}" type="slidenum">
              <a:rPr lang="en-US" smtClean="0"/>
              <a:pPr/>
              <a:t>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60859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13CEE-581D-48FE-A477-3F1E4284EEB4}" type="slidenum">
              <a:rPr lang="en-US" smtClean="0"/>
              <a:pPr/>
              <a:t>6</a:t>
            </a:fld>
            <a:endParaRPr lang="en-US"/>
          </a:p>
        </p:txBody>
      </p:sp>
    </p:spTree>
    <p:extLst>
      <p:ext uri="{BB962C8B-B14F-4D97-AF65-F5344CB8AC3E}">
        <p14:creationId xmlns:p14="http://schemas.microsoft.com/office/powerpoint/2010/main" val="99904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1BC57-F13E-4AB8-AC64-5D92BE411B91}" type="slidenum">
              <a:rPr lang="en-US"/>
              <a:pPr/>
              <a:t>9</a:t>
            </a:fld>
            <a:endParaRPr lang="en-US" dirty="0"/>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custDataLst>
              <p:tags r:id="rId1"/>
            </p:custDataLst>
          </p:nvPr>
        </p:nvSpPr>
        <p:spPr bwMode="auto">
          <a:xfrm>
            <a:off x="685800" y="4343519"/>
            <a:ext cx="5486400" cy="4114243"/>
          </a:xfrm>
          <a:prstGeom prst="rect">
            <a:avLst/>
          </a:prstGeom>
          <a:noFill/>
          <a:ln>
            <a:miter lim="800000"/>
            <a:headEnd/>
            <a:tailEnd/>
          </a:ln>
        </p:spPr>
        <p:txBody>
          <a:bodyPr>
            <a:noAutofit/>
          </a:bodyPr>
          <a:lstStyle/>
          <a:p>
            <a:pPr>
              <a:lnSpc>
                <a:spcPct val="115000"/>
              </a:lnSpc>
            </a:pPr>
            <a:r>
              <a:rPr lang="en-US" dirty="0">
                <a:solidFill>
                  <a:srgbClr val="000000"/>
                </a:solidFill>
                <a:latin typeface="Arial"/>
                <a:ea typeface="Times New Roman"/>
                <a:cs typeface="Times New Roman"/>
              </a:rPr>
              <a:t>As we begin this module, it is important to understand the difference between some key terms.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Arial"/>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Arial"/>
                <a:ea typeface="Times New Roman"/>
                <a:cs typeface="Times New Roman"/>
              </a:rPr>
              <a:t>The first term “Capnometry” is the numerical value of the concentration of CO2 in exhaled breath.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Arial"/>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Arial"/>
                <a:ea typeface="Times New Roman"/>
                <a:cs typeface="Times New Roman"/>
              </a:rPr>
              <a:t>This numerical measurement is obtained by a device called a </a:t>
            </a:r>
            <a:r>
              <a:rPr lang="en-US" dirty="0" err="1">
                <a:solidFill>
                  <a:srgbClr val="000000"/>
                </a:solidFill>
                <a:latin typeface="Arial"/>
                <a:ea typeface="Times New Roman"/>
                <a:cs typeface="Times New Roman"/>
              </a:rPr>
              <a:t>Capnometer</a:t>
            </a:r>
            <a:r>
              <a:rPr lang="en-US" dirty="0">
                <a:solidFill>
                  <a:srgbClr val="000000"/>
                </a:solidFill>
                <a:latin typeface="Arial"/>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Arial"/>
                <a:ea typeface="Times New Roman"/>
                <a:cs typeface="Times New Roman"/>
              </a:rPr>
              <a:t>The second term is "</a:t>
            </a:r>
            <a:r>
              <a:rPr lang="en-US" dirty="0" err="1">
                <a:solidFill>
                  <a:srgbClr val="000000"/>
                </a:solidFill>
                <a:latin typeface="Arial"/>
                <a:ea typeface="Times New Roman"/>
                <a:cs typeface="Times New Roman"/>
              </a:rPr>
              <a:t>capnogram</a:t>
            </a:r>
            <a:r>
              <a:rPr lang="en-US" dirty="0">
                <a:solidFill>
                  <a:srgbClr val="000000"/>
                </a:solidFill>
                <a:latin typeface="Arial"/>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Arial"/>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err="1">
                <a:solidFill>
                  <a:srgbClr val="000000"/>
                </a:solidFill>
                <a:latin typeface="Arial"/>
                <a:ea typeface="Times New Roman"/>
                <a:cs typeface="Times New Roman"/>
              </a:rPr>
              <a:t>Capnogram</a:t>
            </a:r>
            <a:r>
              <a:rPr lang="en-US" dirty="0">
                <a:solidFill>
                  <a:srgbClr val="000000"/>
                </a:solidFill>
                <a:latin typeface="Arial"/>
                <a:ea typeface="Times New Roman"/>
                <a:cs typeface="Times New Roman"/>
              </a:rPr>
              <a:t> refers to the graphical representation of the concentration of inhaled and exhaled  CO2.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Arial"/>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Arial"/>
                <a:ea typeface="Times New Roman"/>
                <a:cs typeface="Times New Roman"/>
              </a:rPr>
              <a:t>This type of graph is referred to as a waveform. A </a:t>
            </a:r>
            <a:r>
              <a:rPr lang="en-US" dirty="0" err="1">
                <a:solidFill>
                  <a:srgbClr val="000000"/>
                </a:solidFill>
                <a:latin typeface="Arial"/>
                <a:ea typeface="Times New Roman"/>
                <a:cs typeface="Times New Roman"/>
              </a:rPr>
              <a:t>capnogram</a:t>
            </a:r>
            <a:r>
              <a:rPr lang="en-US" dirty="0">
                <a:solidFill>
                  <a:srgbClr val="000000"/>
                </a:solidFill>
                <a:latin typeface="Arial"/>
                <a:ea typeface="Times New Roman"/>
                <a:cs typeface="Times New Roman"/>
              </a:rPr>
              <a:t> is obtained by a </a:t>
            </a:r>
            <a:r>
              <a:rPr lang="en-US" dirty="0" err="1">
                <a:solidFill>
                  <a:srgbClr val="000000"/>
                </a:solidFill>
                <a:latin typeface="Arial"/>
                <a:ea typeface="Times New Roman"/>
                <a:cs typeface="Times New Roman"/>
              </a:rPr>
              <a:t>capnograph</a:t>
            </a:r>
            <a:r>
              <a:rPr lang="en-US" dirty="0">
                <a:solidFill>
                  <a:srgbClr val="000000"/>
                </a:solidFill>
                <a:latin typeface="Arial"/>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Arial"/>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Arial"/>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Arial"/>
                <a:ea typeface="Times New Roman"/>
                <a:cs typeface="Times New Roman"/>
              </a:rPr>
              <a:t>Both the numerical measurement and </a:t>
            </a:r>
            <a:r>
              <a:rPr lang="en-US" dirty="0" err="1">
                <a:solidFill>
                  <a:srgbClr val="000000"/>
                </a:solidFill>
                <a:latin typeface="Arial"/>
                <a:ea typeface="Times New Roman"/>
                <a:cs typeface="Times New Roman"/>
              </a:rPr>
              <a:t>capnogram</a:t>
            </a:r>
            <a:r>
              <a:rPr lang="en-US" dirty="0">
                <a:solidFill>
                  <a:srgbClr val="000000"/>
                </a:solidFill>
                <a:latin typeface="Arial"/>
                <a:ea typeface="Times New Roman"/>
                <a:cs typeface="Times New Roman"/>
              </a:rPr>
              <a:t> are necessary in order to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Arial"/>
                <a:ea typeface="Times New Roman"/>
                <a:cs typeface="Times New Roman"/>
              </a:rPr>
              <a:t> provide a complete picture of the patient's ventilation for clinical evaluation.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Arial"/>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Arial"/>
                <a:ea typeface="Times New Roman"/>
                <a:cs typeface="Times New Roman"/>
              </a:rPr>
              <a:t>Capnography is the non-invasive, continuous measurement of carbon dioxide concentration, commonly referred to as end-tidal carbon dioxide or etCO2.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Arial"/>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Arial"/>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p:txBody>
      </p:sp>
    </p:spTree>
    <p:extLst>
      <p:ext uri="{BB962C8B-B14F-4D97-AF65-F5344CB8AC3E}">
        <p14:creationId xmlns:p14="http://schemas.microsoft.com/office/powerpoint/2010/main" val="161563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noAutofit/>
          </a:bodyPr>
          <a:lstStyle/>
          <a:p>
            <a:pPr>
              <a:lnSpc>
                <a:spcPct val="115000"/>
              </a:lnSpc>
            </a:pPr>
            <a:r>
              <a:rPr lang="en-US" sz="1000">
                <a:solidFill>
                  <a:srgbClr val="5F5F5F"/>
                </a:solidFill>
                <a:ea typeface="Times New Roman"/>
                <a:cs typeface="Calibri"/>
              </a:rPr>
              <a:t>Let's compare Pulse oximetry </a:t>
            </a:r>
            <a:r>
              <a:rPr lang="en-US" sz="1000">
                <a:solidFill>
                  <a:srgbClr val="000000"/>
                </a:solidFill>
                <a:latin typeface="Arial"/>
                <a:ea typeface="Times New Roman"/>
                <a:cs typeface="Times New Roman"/>
              </a:rPr>
              <a:t>&amp; etCO</a:t>
            </a:r>
            <a:r>
              <a:rPr lang="en-US" sz="1000" baseline="-25000">
                <a:solidFill>
                  <a:srgbClr val="000000"/>
                </a:solidFill>
                <a:latin typeface="Arial"/>
                <a:ea typeface="Times New Roman"/>
                <a:cs typeface="Times New Roman"/>
              </a:rPr>
              <a:t>2 and what each meausrement </a:t>
            </a:r>
            <a:r>
              <a:rPr lang="en-US" sz="1000">
                <a:solidFill>
                  <a:srgbClr val="000000"/>
                </a:solidFill>
                <a:latin typeface="Arial"/>
                <a:ea typeface="Times New Roman"/>
                <a:cs typeface="Times New Roman"/>
              </a:rPr>
              <a:t> provides s</a:t>
            </a:r>
            <a:endParaRPr lang="en-US" sz="1000">
              <a:ea typeface="Times New Roman"/>
              <a:cs typeface="Times New Roman"/>
            </a:endParaRPr>
          </a:p>
          <a:p>
            <a:pPr>
              <a:lnSpc>
                <a:spcPct val="115000"/>
              </a:lnSpc>
            </a:pPr>
            <a:r>
              <a:rPr lang="en-US" sz="1000">
                <a:solidFill>
                  <a:srgbClr val="000000"/>
                </a:solidFill>
                <a:latin typeface="Arial"/>
                <a:ea typeface="Times New Roman"/>
                <a:cs typeface="Times New Roman"/>
              </a:rPr>
              <a:t> </a:t>
            </a:r>
            <a:endParaRPr lang="en-US" sz="1000">
              <a:ea typeface="Times New Roman"/>
              <a:cs typeface="Times New Roman"/>
            </a:endParaRPr>
          </a:p>
          <a:p>
            <a:pPr>
              <a:lnSpc>
                <a:spcPct val="115000"/>
              </a:lnSpc>
            </a:pPr>
            <a:r>
              <a:rPr lang="en-US" sz="1000">
                <a:solidFill>
                  <a:srgbClr val="000000"/>
                </a:solidFill>
                <a:latin typeface="Arial"/>
                <a:ea typeface="Times New Roman"/>
                <a:cs typeface="Times New Roman"/>
              </a:rPr>
              <a:t> </a:t>
            </a:r>
            <a:endParaRPr lang="en-US" sz="1000">
              <a:ea typeface="Times New Roman"/>
              <a:cs typeface="Times New Roman"/>
            </a:endParaRPr>
          </a:p>
          <a:p>
            <a:pPr marR="0" lvl="0">
              <a:lnSpc>
                <a:spcPct val="115000"/>
              </a:lnSpc>
              <a:spcBef>
                <a:spcPts val="0"/>
              </a:spcBef>
              <a:spcAft>
                <a:spcPts val="0"/>
              </a:spcAft>
              <a:buFont typeface="Arial"/>
              <a:buChar char="•"/>
            </a:pPr>
            <a:r>
              <a:rPr lang="en-US" sz="1000">
                <a:solidFill>
                  <a:srgbClr val="000000"/>
                </a:solidFill>
                <a:latin typeface="Arial"/>
                <a:ea typeface="Times New Roman"/>
                <a:cs typeface="Times New Roman"/>
              </a:rPr>
              <a:t>Capnography monitors “</a:t>
            </a:r>
            <a:r>
              <a:rPr lang="en-US" sz="1000">
                <a:solidFill>
                  <a:srgbClr val="000000"/>
                </a:solidFill>
                <a:ea typeface="Times New Roman"/>
                <a:cs typeface="Calibri"/>
              </a:rPr>
              <a:t>ventilation”; providing the </a:t>
            </a:r>
            <a:r>
              <a:rPr lang="en-US" sz="1000">
                <a:solidFill>
                  <a:srgbClr val="000000"/>
                </a:solidFill>
                <a:latin typeface="Arial"/>
                <a:ea typeface="Times New Roman"/>
                <a:cs typeface="Times New Roman"/>
              </a:rPr>
              <a:t>etCO</a:t>
            </a:r>
            <a:r>
              <a:rPr lang="en-US" sz="1000" baseline="-25000">
                <a:solidFill>
                  <a:srgbClr val="000000"/>
                </a:solidFill>
                <a:latin typeface="Arial"/>
                <a:ea typeface="Times New Roman"/>
                <a:cs typeface="Times New Roman"/>
              </a:rPr>
              <a:t>2</a:t>
            </a:r>
            <a:r>
              <a:rPr lang="en-US" sz="1000">
                <a:solidFill>
                  <a:srgbClr val="000000"/>
                </a:solidFill>
                <a:latin typeface="Arial"/>
                <a:ea typeface="Times New Roman"/>
                <a:cs typeface="Times New Roman"/>
              </a:rPr>
              <a:t> which as you remember reflects </a:t>
            </a:r>
            <a:r>
              <a:rPr lang="en-US" sz="1000">
                <a:solidFill>
                  <a:srgbClr val="000000"/>
                </a:solidFill>
                <a:ea typeface="Times New Roman"/>
                <a:cs typeface="Calibri"/>
              </a:rPr>
              <a:t>the effectiveness of breathing, </a:t>
            </a:r>
            <a:endParaRPr lang="en-US" sz="1000">
              <a:ea typeface="Times New Roman"/>
              <a:cs typeface="Times New Roman"/>
            </a:endParaRPr>
          </a:p>
          <a:p>
            <a:pPr marR="0" lvl="0">
              <a:lnSpc>
                <a:spcPct val="115000"/>
              </a:lnSpc>
              <a:spcBef>
                <a:spcPts val="0"/>
              </a:spcBef>
              <a:spcAft>
                <a:spcPts val="0"/>
              </a:spcAft>
              <a:buFont typeface="Arial"/>
              <a:buChar char="•"/>
            </a:pPr>
            <a:r>
              <a:rPr lang="en-US" sz="1000">
                <a:solidFill>
                  <a:srgbClr val="000000"/>
                </a:solidFill>
                <a:ea typeface="Times New Roman"/>
                <a:cs typeface="Calibri"/>
              </a:rPr>
              <a:t> </a:t>
            </a:r>
            <a:endParaRPr lang="en-US" sz="1000">
              <a:ea typeface="Times New Roman"/>
              <a:cs typeface="Times New Roman"/>
            </a:endParaRPr>
          </a:p>
          <a:p>
            <a:pPr marR="0" lvl="0">
              <a:lnSpc>
                <a:spcPct val="115000"/>
              </a:lnSpc>
              <a:spcBef>
                <a:spcPts val="0"/>
              </a:spcBef>
              <a:spcAft>
                <a:spcPts val="0"/>
              </a:spcAft>
              <a:buFont typeface="Arial"/>
              <a:buChar char="•"/>
            </a:pPr>
            <a:r>
              <a:rPr lang="en-US" sz="1000">
                <a:solidFill>
                  <a:srgbClr val="000000"/>
                </a:solidFill>
                <a:ea typeface="Times New Roman"/>
                <a:cs typeface="Calibri"/>
              </a:rPr>
              <a:t> Capnography provides the earliest indication of hypoventilation,  airway obstruction and episodes of apnea or a lack of breathing. And, the capnography alarm alerts you for early intervention, before clinical assessment, and more effectively than pulse oximetry.</a:t>
            </a:r>
            <a:endParaRPr lang="en-US" sz="1000">
              <a:ea typeface="Times New Roman"/>
              <a:cs typeface="Times New Roman"/>
            </a:endParaRPr>
          </a:p>
          <a:p>
            <a:pPr marR="0" lvl="0">
              <a:lnSpc>
                <a:spcPct val="115000"/>
              </a:lnSpc>
              <a:spcBef>
                <a:spcPts val="0"/>
              </a:spcBef>
              <a:spcAft>
                <a:spcPts val="0"/>
              </a:spcAft>
              <a:buFont typeface="Arial"/>
              <a:buChar char="•"/>
            </a:pPr>
            <a:r>
              <a:rPr lang="en-US" sz="1000">
                <a:solidFill>
                  <a:srgbClr val="000000"/>
                </a:solidFill>
                <a:ea typeface="Times New Roman"/>
                <a:cs typeface="Calibri"/>
              </a:rPr>
              <a:t> </a:t>
            </a:r>
            <a:endParaRPr lang="en-US" sz="1000">
              <a:ea typeface="Times New Roman"/>
              <a:cs typeface="Times New Roman"/>
            </a:endParaRPr>
          </a:p>
          <a:p>
            <a:pPr indent="-342900">
              <a:lnSpc>
                <a:spcPct val="115000"/>
              </a:lnSpc>
            </a:pPr>
            <a:r>
              <a:rPr lang="en-US" sz="1000">
                <a:solidFill>
                  <a:srgbClr val="000000"/>
                </a:solidFill>
                <a:ea typeface="Times New Roman"/>
                <a:cs typeface="Calibri"/>
              </a:rPr>
              <a:t> </a:t>
            </a:r>
            <a:endParaRPr lang="en-US" sz="1000">
              <a:ea typeface="Times New Roman"/>
              <a:cs typeface="Times New Roman"/>
            </a:endParaRPr>
          </a:p>
          <a:p>
            <a:pPr indent="-342900">
              <a:lnSpc>
                <a:spcPct val="115000"/>
              </a:lnSpc>
            </a:pPr>
            <a:r>
              <a:rPr lang="en-US" sz="1000">
                <a:solidFill>
                  <a:srgbClr val="000000"/>
                </a:solidFill>
                <a:ea typeface="Times New Roman"/>
                <a:cs typeface="Calibri"/>
              </a:rPr>
              <a:t> </a:t>
            </a:r>
            <a:endParaRPr lang="en-US" sz="1000">
              <a:ea typeface="Times New Roman"/>
              <a:cs typeface="Times New Roman"/>
            </a:endParaRPr>
          </a:p>
          <a:p>
            <a:pPr marR="0" lvl="0">
              <a:lnSpc>
                <a:spcPct val="115000"/>
              </a:lnSpc>
              <a:spcBef>
                <a:spcPts val="0"/>
              </a:spcBef>
              <a:spcAft>
                <a:spcPts val="0"/>
              </a:spcAft>
              <a:buFont typeface="Arial"/>
              <a:buChar char="•"/>
            </a:pPr>
            <a:r>
              <a:rPr lang="en-US" sz="1000">
                <a:solidFill>
                  <a:srgbClr val="5F5F5F"/>
                </a:solidFill>
                <a:ea typeface="Times New Roman"/>
                <a:cs typeface="Calibri"/>
              </a:rPr>
              <a:t>Pulse oximetry monitors “oxygenation”; providing the SpO</a:t>
            </a:r>
            <a:r>
              <a:rPr lang="en-US" sz="1000" baseline="-25000">
                <a:solidFill>
                  <a:srgbClr val="5F5F5F"/>
                </a:solidFill>
                <a:ea typeface="Times New Roman"/>
                <a:cs typeface="Calibri"/>
              </a:rPr>
              <a:t>2</a:t>
            </a:r>
            <a:r>
              <a:rPr lang="en-US" sz="1000">
                <a:solidFill>
                  <a:srgbClr val="5F5F5F"/>
                </a:solidFill>
                <a:ea typeface="Times New Roman"/>
                <a:cs typeface="Calibri"/>
              </a:rPr>
              <a:t> which reflects the percentage of the red blood cells that are saturated with oxygen. It does not tell you the rate your patient is breathing, and can be a late indicator with hypoventilation, airway obstruction and apnea. In addition; the use of supplemental oxygen can further d</a:t>
            </a:r>
            <a:r>
              <a:rPr lang="en-US" sz="1000">
                <a:solidFill>
                  <a:srgbClr val="000000"/>
                </a:solidFill>
                <a:latin typeface="Arial"/>
                <a:ea typeface="Times New Roman"/>
                <a:cs typeface="Times New Roman"/>
              </a:rPr>
              <a:t>elay the detection of airway compromise when monitoring with pulse oximetry.</a:t>
            </a:r>
            <a:endParaRPr lang="en-US" sz="1000">
              <a:ea typeface="Times New Roman"/>
              <a:cs typeface="Times New Roman"/>
            </a:endParaRPr>
          </a:p>
          <a:p>
            <a:pPr marR="0" lvl="0">
              <a:lnSpc>
                <a:spcPct val="115000"/>
              </a:lnSpc>
              <a:spcBef>
                <a:spcPts val="0"/>
              </a:spcBef>
              <a:spcAft>
                <a:spcPts val="0"/>
              </a:spcAft>
              <a:buFont typeface="Arial"/>
              <a:buChar char="•"/>
            </a:pPr>
            <a:r>
              <a:rPr lang="en-US" sz="1000">
                <a:solidFill>
                  <a:srgbClr val="5F5F5F"/>
                </a:solidFill>
                <a:ea typeface="Times New Roman"/>
                <a:cs typeface="Calibri"/>
              </a:rPr>
              <a:t> </a:t>
            </a:r>
            <a:endParaRPr lang="en-US" sz="1000">
              <a:ea typeface="Times New Roman"/>
              <a:cs typeface="Times New Roman"/>
            </a:endParaRPr>
          </a:p>
          <a:p>
            <a:pPr>
              <a:lnSpc>
                <a:spcPct val="115000"/>
              </a:lnSpc>
            </a:pPr>
            <a:r>
              <a:rPr lang="en-US" sz="1000">
                <a:solidFill>
                  <a:srgbClr val="5F5F5F"/>
                </a:solidFill>
                <a:ea typeface="Times New Roman"/>
                <a:cs typeface="Calibri"/>
              </a:rPr>
              <a:t> </a:t>
            </a:r>
            <a:endParaRPr lang="en-US" sz="1000">
              <a:ea typeface="Times New Roman"/>
              <a:cs typeface="Times New Roman"/>
            </a:endParaRPr>
          </a:p>
          <a:p>
            <a:pPr>
              <a:lnSpc>
                <a:spcPct val="115000"/>
              </a:lnSpc>
            </a:pPr>
            <a:r>
              <a:rPr lang="en-US" sz="1000">
                <a:solidFill>
                  <a:srgbClr val="5F5F5F"/>
                </a:solidFill>
                <a:ea typeface="Times New Roman"/>
                <a:cs typeface="Calibri"/>
              </a:rPr>
              <a:t> </a:t>
            </a:r>
            <a:endParaRPr lang="en-US" sz="1000">
              <a:ea typeface="Times New Roman"/>
              <a:cs typeface="Times New Roman"/>
            </a:endParaRPr>
          </a:p>
          <a:p>
            <a:pPr>
              <a:lnSpc>
                <a:spcPct val="115000"/>
              </a:lnSpc>
            </a:pPr>
            <a:r>
              <a:rPr lang="en-US" sz="1000">
                <a:solidFill>
                  <a:srgbClr val="000000"/>
                </a:solidFill>
                <a:ea typeface="Times New Roman"/>
                <a:cs typeface="Calibri"/>
              </a:rPr>
              <a:t>This is supported by a recent meta-analysis of eight prospective clinical studies which concluded that cases of respiratory depression were 28 times as likely to be detected, if they were monitored by capnography, as those who were not monitored</a:t>
            </a:r>
            <a:r>
              <a:rPr lang="en-US" sz="1000" b="1">
                <a:solidFill>
                  <a:srgbClr val="000000"/>
                </a:solidFill>
                <a:ea typeface="Times New Roman"/>
                <a:cs typeface="Calibri"/>
              </a:rPr>
              <a:t>. </a:t>
            </a:r>
            <a:endParaRPr lang="en-US" sz="1000">
              <a:ea typeface="Times New Roman"/>
              <a:cs typeface="Times New Roman"/>
            </a:endParaRPr>
          </a:p>
          <a:p>
            <a:pPr>
              <a:lnSpc>
                <a:spcPct val="115000"/>
              </a:lnSpc>
            </a:pPr>
            <a:r>
              <a:rPr lang="en-US" sz="1000" b="1">
                <a:solidFill>
                  <a:srgbClr val="000000"/>
                </a:solidFill>
                <a:ea typeface="Times New Roman"/>
                <a:cs typeface="Calibri"/>
              </a:rPr>
              <a:t> </a:t>
            </a:r>
            <a:endParaRPr lang="en-US" sz="1000">
              <a:ea typeface="Times New Roman"/>
              <a:cs typeface="Times New Roman"/>
            </a:endParaRPr>
          </a:p>
          <a:p>
            <a:pPr>
              <a:lnSpc>
                <a:spcPct val="115000"/>
              </a:lnSpc>
            </a:pPr>
            <a:r>
              <a:rPr lang="en-US" sz="1000" b="1">
                <a:solidFill>
                  <a:srgbClr val="000000"/>
                </a:solidFill>
                <a:ea typeface="Times New Roman"/>
                <a:cs typeface="Calibri"/>
              </a:rPr>
              <a:t> </a:t>
            </a:r>
            <a:endParaRPr lang="en-US" sz="1000">
              <a:ea typeface="Times New Roman"/>
              <a:cs typeface="Times New Roman"/>
            </a:endParaRPr>
          </a:p>
          <a:p>
            <a:pPr>
              <a:lnSpc>
                <a:spcPct val="115000"/>
              </a:lnSpc>
            </a:pPr>
            <a:r>
              <a:rPr lang="en-US" sz="1000">
                <a:solidFill>
                  <a:srgbClr val="000000"/>
                </a:solidFill>
                <a:ea typeface="Times New Roman"/>
                <a:cs typeface="Calibri"/>
              </a:rPr>
              <a:t>In addition, the authors note that end tidal carbon dioxide monitoring is an important addition to oximetry for detecting respiratory depression; but that data in the literature does not support substituting oximetry for capnography when monitoring for respiratory depression; and that some investigators have concluded it would be dangerous to do so.</a:t>
            </a:r>
            <a:endParaRPr lang="en-US" sz="1000">
              <a:ea typeface="Times New Roman"/>
              <a:cs typeface="Times New Roman"/>
            </a:endParaRPr>
          </a:p>
          <a:p>
            <a:pPr>
              <a:lnSpc>
                <a:spcPct val="115000"/>
              </a:lnSpc>
            </a:pPr>
            <a:r>
              <a:rPr lang="en-US" sz="1000">
                <a:solidFill>
                  <a:srgbClr val="000000"/>
                </a:solidFill>
                <a:ea typeface="Times New Roman"/>
                <a:cs typeface="Calibri"/>
              </a:rPr>
              <a:t> </a:t>
            </a:r>
            <a:endParaRPr lang="en-US" sz="1000">
              <a:ea typeface="Times New Roman"/>
              <a:cs typeface="Times New Roman"/>
            </a:endParaRPr>
          </a:p>
          <a:p>
            <a:pPr>
              <a:lnSpc>
                <a:spcPct val="115000"/>
              </a:lnSpc>
            </a:pPr>
            <a:r>
              <a:rPr lang="en-US" sz="1000">
                <a:solidFill>
                  <a:srgbClr val="000000"/>
                </a:solidFill>
                <a:ea typeface="Times New Roman"/>
                <a:cs typeface="Calibri"/>
              </a:rPr>
              <a:t> </a:t>
            </a:r>
            <a:endParaRPr lang="en-US" sz="1000">
              <a:ea typeface="Times New Roman"/>
              <a:cs typeface="Times New Roman"/>
            </a:endParaRPr>
          </a:p>
          <a:p>
            <a:pPr>
              <a:lnSpc>
                <a:spcPct val="115000"/>
              </a:lnSpc>
            </a:pPr>
            <a:r>
              <a:rPr lang="en-US" sz="1000">
                <a:solidFill>
                  <a:srgbClr val="5F5F5F"/>
                </a:solidFill>
                <a:ea typeface="Times New Roman"/>
                <a:cs typeface="Calibri"/>
              </a:rPr>
              <a:t>Just as </a:t>
            </a:r>
            <a:r>
              <a:rPr lang="en-US" sz="1000">
                <a:solidFill>
                  <a:srgbClr val="000000"/>
                </a:solidFill>
                <a:ea typeface="Times New Roman"/>
                <a:cs typeface="Calibri"/>
              </a:rPr>
              <a:t>etCO</a:t>
            </a:r>
            <a:r>
              <a:rPr lang="en-US" sz="1000" baseline="-25000">
                <a:solidFill>
                  <a:srgbClr val="000000"/>
                </a:solidFill>
                <a:ea typeface="Times New Roman"/>
                <a:cs typeface="Calibri"/>
              </a:rPr>
              <a:t>2</a:t>
            </a:r>
            <a:r>
              <a:rPr lang="en-US" sz="1000">
                <a:solidFill>
                  <a:srgbClr val="5F5F5F"/>
                </a:solidFill>
                <a:ea typeface="Times New Roman"/>
                <a:cs typeface="Calibri"/>
              </a:rPr>
              <a:t> monitoring does not measure oxygenation, pulse oximetry does not measure ventilation. </a:t>
            </a:r>
            <a:endParaRPr lang="en-US" sz="1000">
              <a:ea typeface="Times New Roman"/>
              <a:cs typeface="Times New Roman"/>
            </a:endParaRPr>
          </a:p>
          <a:p>
            <a:pPr>
              <a:lnSpc>
                <a:spcPct val="115000"/>
              </a:lnSpc>
            </a:pPr>
            <a:r>
              <a:rPr lang="en-US" sz="1000">
                <a:solidFill>
                  <a:srgbClr val="5F5F5F"/>
                </a:solidFill>
                <a:ea typeface="Times New Roman"/>
                <a:cs typeface="Calibri"/>
              </a:rPr>
              <a:t> </a:t>
            </a:r>
            <a:endParaRPr lang="en-US" sz="1000">
              <a:ea typeface="Times New Roman"/>
              <a:cs typeface="Times New Roman"/>
            </a:endParaRPr>
          </a:p>
          <a:p>
            <a:pPr>
              <a:lnSpc>
                <a:spcPct val="115000"/>
              </a:lnSpc>
            </a:pPr>
            <a:r>
              <a:rPr lang="en-US" sz="1000">
                <a:solidFill>
                  <a:srgbClr val="5F5F5F"/>
                </a:solidFill>
                <a:latin typeface="Arial"/>
                <a:ea typeface="Times New Roman"/>
                <a:cs typeface="Times New Roman"/>
              </a:rPr>
              <a:t> </a:t>
            </a:r>
            <a:endParaRPr lang="en-US" sz="1000">
              <a:ea typeface="Times New Roman"/>
              <a:cs typeface="Times New Roman"/>
            </a:endParaRPr>
          </a:p>
          <a:p>
            <a:pPr>
              <a:lnSpc>
                <a:spcPct val="115000"/>
              </a:lnSpc>
            </a:pPr>
            <a:r>
              <a:rPr lang="en-US" sz="1000">
                <a:solidFill>
                  <a:srgbClr val="5F5F5F"/>
                </a:solidFill>
                <a:latin typeface="Arial"/>
                <a:ea typeface="Times New Roman"/>
                <a:cs typeface="Times New Roman"/>
              </a:rPr>
              <a:t> </a:t>
            </a:r>
            <a:endParaRPr lang="en-US" sz="1000">
              <a:ea typeface="Times New Roman"/>
              <a:cs typeface="Times New Roman"/>
            </a:endParaRPr>
          </a:p>
          <a:p>
            <a:pPr>
              <a:lnSpc>
                <a:spcPct val="115000"/>
              </a:lnSpc>
            </a:pPr>
            <a:r>
              <a:rPr lang="en-US" sz="1000" i="1">
                <a:solidFill>
                  <a:srgbClr val="000000"/>
                </a:solidFill>
                <a:ea typeface="Times New Roman"/>
                <a:cs typeface="Calibri"/>
              </a:rPr>
              <a:t>Listed below are studies that support the statements on this slide:</a:t>
            </a:r>
            <a:endParaRPr lang="en-US" sz="1000">
              <a:ea typeface="Times New Roman"/>
              <a:cs typeface="Times New Roman"/>
            </a:endParaRPr>
          </a:p>
          <a:p>
            <a:pPr>
              <a:lnSpc>
                <a:spcPct val="115000"/>
              </a:lnSpc>
            </a:pPr>
            <a:r>
              <a:rPr lang="en-US" sz="1000" i="1">
                <a:solidFill>
                  <a:srgbClr val="000000"/>
                </a:solidFill>
                <a:ea typeface="Times New Roman"/>
                <a:cs typeface="Calibri"/>
              </a:rPr>
              <a:t> </a:t>
            </a:r>
            <a:endParaRPr lang="en-US" sz="1000">
              <a:ea typeface="Times New Roman"/>
              <a:cs typeface="Times New Roman"/>
            </a:endParaRPr>
          </a:p>
          <a:p>
            <a:pPr marR="0" lvl="0">
              <a:lnSpc>
                <a:spcPct val="115000"/>
              </a:lnSpc>
              <a:spcBef>
                <a:spcPts val="0"/>
              </a:spcBef>
              <a:spcAft>
                <a:spcPts val="0"/>
              </a:spcAft>
              <a:buFont typeface="Arial"/>
              <a:buChar char="•"/>
            </a:pPr>
            <a:r>
              <a:rPr lang="en-US" sz="1000" i="1">
                <a:solidFill>
                  <a:srgbClr val="000000"/>
                </a:solidFill>
                <a:ea typeface="Times New Roman"/>
                <a:cs typeface="Calibri"/>
              </a:rPr>
              <a:t>2008  American Society of Anesthesiologists, Practice Guidelines for the Prevention, Detection, and Management of Respiratory Depression Associated with Neuraxial Opioid Administration,</a:t>
            </a:r>
            <a:endParaRPr lang="en-US" sz="1000">
              <a:ea typeface="Times New Roman"/>
              <a:cs typeface="Times New Roman"/>
            </a:endParaRPr>
          </a:p>
          <a:p>
            <a:pPr marR="0" lvl="0">
              <a:lnSpc>
                <a:spcPct val="115000"/>
              </a:lnSpc>
              <a:spcBef>
                <a:spcPts val="0"/>
              </a:spcBef>
              <a:spcAft>
                <a:spcPts val="0"/>
              </a:spcAft>
              <a:buFont typeface="Arial"/>
              <a:buChar char="•"/>
            </a:pPr>
            <a:r>
              <a:rPr lang="en-US" sz="1000">
                <a:solidFill>
                  <a:srgbClr val="5F5F5F"/>
                </a:solidFill>
                <a:latin typeface="Arial"/>
                <a:ea typeface="Times New Roman"/>
                <a:cs typeface="Times New Roman"/>
              </a:rPr>
              <a:t> </a:t>
            </a:r>
            <a:endParaRPr lang="en-US" sz="1000">
              <a:ea typeface="Times New Roman"/>
              <a:cs typeface="Times New Roman"/>
            </a:endParaRPr>
          </a:p>
          <a:p>
            <a:pPr marR="0" lvl="0">
              <a:lnSpc>
                <a:spcPct val="115000"/>
              </a:lnSpc>
              <a:spcBef>
                <a:spcPts val="0"/>
              </a:spcBef>
              <a:spcAft>
                <a:spcPts val="0"/>
              </a:spcAft>
              <a:buFont typeface="Arial"/>
              <a:buChar char="•"/>
            </a:pPr>
            <a:r>
              <a:rPr lang="en-US" sz="1000" i="1">
                <a:solidFill>
                  <a:srgbClr val="000000"/>
                </a:solidFill>
                <a:ea typeface="Times New Roman"/>
                <a:cs typeface="Calibri"/>
              </a:rPr>
              <a:t>Monitoring to Improve Ventilation Safety During Sedation and Analgesia. </a:t>
            </a:r>
            <a:r>
              <a:rPr lang="en-US" sz="1000">
                <a:solidFill>
                  <a:srgbClr val="000000"/>
                </a:solidFill>
                <a:ea typeface="Times New Roman"/>
                <a:cs typeface="Calibri"/>
              </a:rPr>
              <a:t>Waugh JB, Khodneva Y, Epps CA,  Anesthesia and Analgesia, 2008</a:t>
            </a:r>
            <a:endParaRPr lang="en-US" sz="1000">
              <a:ea typeface="Times New Roman"/>
              <a:cs typeface="Times New Roman"/>
            </a:endParaRPr>
          </a:p>
          <a:p>
            <a:pPr marR="0" lvl="0">
              <a:lnSpc>
                <a:spcPct val="115000"/>
              </a:lnSpc>
              <a:spcBef>
                <a:spcPts val="0"/>
              </a:spcBef>
              <a:spcAft>
                <a:spcPts val="0"/>
              </a:spcAft>
              <a:buFont typeface="Arial"/>
              <a:buChar char="•"/>
            </a:pPr>
            <a:r>
              <a:rPr lang="en-US" sz="1000">
                <a:solidFill>
                  <a:srgbClr val="000000"/>
                </a:solidFill>
                <a:ea typeface="Times New Roman"/>
                <a:cs typeface="Calibri"/>
              </a:rPr>
              <a:t>Comparison of Apnea Detection by Pulse Oximetry versus Capnography</a:t>
            </a:r>
            <a:r>
              <a:rPr lang="en-US" sz="1000" b="1">
                <a:solidFill>
                  <a:srgbClr val="000000"/>
                </a:solidFill>
                <a:ea typeface="Times New Roman"/>
                <a:cs typeface="Calibri"/>
              </a:rPr>
              <a:t>.</a:t>
            </a:r>
            <a:r>
              <a:rPr lang="en-US" sz="1000">
                <a:solidFill>
                  <a:srgbClr val="000000"/>
                </a:solidFill>
                <a:ea typeface="Times New Roman"/>
                <a:cs typeface="Calibri"/>
              </a:rPr>
              <a:t> Waugh JB, et al. Respiratory Care, 2007</a:t>
            </a:r>
            <a:endParaRPr lang="en-US" sz="1000">
              <a:ea typeface="Times New Roman"/>
              <a:cs typeface="Times New Roman"/>
            </a:endParaRPr>
          </a:p>
          <a:p>
            <a:pPr marR="0" lvl="0">
              <a:lnSpc>
                <a:spcPct val="115000"/>
              </a:lnSpc>
              <a:spcBef>
                <a:spcPts val="0"/>
              </a:spcBef>
              <a:spcAft>
                <a:spcPts val="0"/>
              </a:spcAft>
              <a:buFont typeface="Arial"/>
              <a:buChar char="•"/>
            </a:pPr>
            <a:r>
              <a:rPr lang="en-US" sz="1000" i="1">
                <a:solidFill>
                  <a:srgbClr val="000000"/>
                </a:solidFill>
                <a:latin typeface="Arial"/>
                <a:ea typeface="Times New Roman"/>
                <a:cs typeface="Times New Roman"/>
              </a:rPr>
              <a:t> </a:t>
            </a:r>
            <a:endParaRPr lang="en-US" sz="1000">
              <a:ea typeface="Times New Roman"/>
              <a:cs typeface="Times New Roman"/>
            </a:endParaRPr>
          </a:p>
          <a:p>
            <a:pPr indent="-342900">
              <a:lnSpc>
                <a:spcPct val="115000"/>
              </a:lnSpc>
            </a:pPr>
            <a:r>
              <a:rPr lang="en-US" sz="1000">
                <a:solidFill>
                  <a:srgbClr val="000000"/>
                </a:solidFill>
                <a:latin typeface="Arial"/>
                <a:ea typeface="Times New Roman"/>
                <a:cs typeface="Times New Roman"/>
              </a:rPr>
              <a:t> </a:t>
            </a:r>
            <a:endParaRPr lang="en-US" sz="1000">
              <a:ea typeface="Times New Roman"/>
              <a:cs typeface="Times New Roman"/>
            </a:endParaRPr>
          </a:p>
          <a:p>
            <a:pPr indent="-342900">
              <a:lnSpc>
                <a:spcPct val="115000"/>
              </a:lnSpc>
            </a:pPr>
            <a:r>
              <a:rPr lang="en-US" sz="1000">
                <a:solidFill>
                  <a:srgbClr val="000000"/>
                </a:solidFill>
                <a:latin typeface="Arial"/>
                <a:ea typeface="Times New Roman"/>
                <a:cs typeface="Times New Roman"/>
              </a:rPr>
              <a:t> </a:t>
            </a:r>
            <a:endParaRPr lang="en-US" sz="1000">
              <a:ea typeface="Times New Roman"/>
              <a:cs typeface="Times New Roman"/>
            </a:endParaRP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D09873-645A-4C62-AA1A-76617C1D2C5F}"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260512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13CEE-581D-48FE-A477-3F1E4284EEB4}" type="slidenum">
              <a:rPr lang="en-US" smtClean="0"/>
              <a:pPr/>
              <a:t>11</a:t>
            </a:fld>
            <a:endParaRPr lang="en-US"/>
          </a:p>
        </p:txBody>
      </p:sp>
    </p:spTree>
    <p:extLst>
      <p:ext uri="{BB962C8B-B14F-4D97-AF65-F5344CB8AC3E}">
        <p14:creationId xmlns:p14="http://schemas.microsoft.com/office/powerpoint/2010/main" val="461031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a:noFill/>
        </p:spPr>
        <p:txBody>
          <a:bodyPr/>
          <a:lstStyle/>
          <a:p>
            <a:r>
              <a:rPr lang="en-US" altLang="en-US" dirty="0" smtClean="0">
                <a:cs typeface="Times New Roman" panose="02020603050405020304" pitchFamily="18" charset="0"/>
              </a:rPr>
              <a:t>Any patient that receives analgesia or sedation for pain control or anxiety may have a change in mental status that is accompanied by hypoventilation.  Some common medications are listed on this slide. Patients receiving these medications can be effectively monitored with capnography to determine the precise impact of the medications, on their ventilatory status.  EtCO</a:t>
            </a:r>
            <a:r>
              <a:rPr lang="en-US" altLang="en-US" baseline="-30000" dirty="0" smtClean="0">
                <a:cs typeface="Times New Roman" panose="02020603050405020304" pitchFamily="18" charset="0"/>
              </a:rPr>
              <a:t>2</a:t>
            </a:r>
            <a:r>
              <a:rPr lang="en-US" altLang="en-US" dirty="0" smtClean="0">
                <a:cs typeface="Times New Roman" panose="02020603050405020304" pitchFamily="18" charset="0"/>
              </a:rPr>
              <a:t> trends can determine the degree of hypoventilation and indicate impending respiratory failure.  This is particularly important in those patients who have a change in mental status and are not able to reliably provide feedback on their condition. </a:t>
            </a:r>
          </a:p>
          <a:p>
            <a:endParaRPr lang="en-US" altLang="en-US" dirty="0" smtClean="0"/>
          </a:p>
        </p:txBody>
      </p:sp>
    </p:spTree>
    <p:extLst>
      <p:ext uri="{BB962C8B-B14F-4D97-AF65-F5344CB8AC3E}">
        <p14:creationId xmlns:p14="http://schemas.microsoft.com/office/powerpoint/2010/main" val="2240891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p:cNvSpPr>
          <p:nvPr>
            <p:ph type="body" idx="1"/>
          </p:nvPr>
        </p:nvSpPr>
        <p:spPr>
          <a:noFill/>
        </p:spPr>
        <p:txBody>
          <a:bodyPr/>
          <a:lstStyle/>
          <a:p>
            <a:r>
              <a:rPr lang="en-US" altLang="en-US" dirty="0" smtClean="0">
                <a:cs typeface="Times New Roman" panose="02020603050405020304" pitchFamily="18" charset="0"/>
              </a:rPr>
              <a:t>Alcohol is a central nervous system depressant, and when taken in excess, alone or in combination with sedative drugs, can cause severe hypoventilation, </a:t>
            </a:r>
            <a:r>
              <a:rPr lang="en-US" altLang="en-US" dirty="0" err="1" smtClean="0">
                <a:cs typeface="Times New Roman" panose="02020603050405020304" pitchFamily="18" charset="0"/>
              </a:rPr>
              <a:t>obtundation</a:t>
            </a:r>
            <a:r>
              <a:rPr lang="en-US" altLang="en-US" dirty="0" smtClean="0">
                <a:cs typeface="Times New Roman" panose="02020603050405020304" pitchFamily="18" charset="0"/>
              </a:rPr>
              <a:t>, progressing to respiratory failure. When a patient is obtunded or unconscious due to alcohol or drug ingestion, capnography is essential as it is the only direct, non-invasive window to evaluate the patient’s ventilatory status. Capnography will monitor the patient’s breathing and provide the earliest indicator of impending respiratory failure.</a:t>
            </a:r>
          </a:p>
        </p:txBody>
      </p:sp>
    </p:spTree>
    <p:extLst>
      <p:ext uri="{BB962C8B-B14F-4D97-AF65-F5344CB8AC3E}">
        <p14:creationId xmlns:p14="http://schemas.microsoft.com/office/powerpoint/2010/main" val="2993648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Shap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hap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Shap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743653DA-8BF4-4869-96FE-9BCF43372D46}" type="datetime8">
              <a:rPr lang="en-US" smtClean="0"/>
              <a:pPr algn="ctr"/>
              <a:t>12/27/2016 11:26 AM</a:t>
            </a:fld>
            <a:endParaRPr lang="en-US" sz="2000" dirty="0">
              <a:solidFill>
                <a:srgbClr val="FFFFFF"/>
              </a:solidFill>
            </a:endParaRPr>
          </a:p>
        </p:txBody>
      </p:sp>
      <p:sp>
        <p:nvSpPr>
          <p:cNvPr id="17" name="Shape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hape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hape 3"/>
          <p:cNvSpPr>
            <a:spLocks noGrp="1"/>
          </p:cNvSpPr>
          <p:nvPr>
            <p:ph type="dt" sz="half" idx="10"/>
          </p:nvPr>
        </p:nvSpPr>
        <p:spPr/>
        <p:txBody>
          <a:bodyPr/>
          <a:lstStyle/>
          <a:p>
            <a:fld id="{8D3816DF-213E-421B-92D3-C068DBB023D6}" type="datetime8">
              <a:rPr lang="en-US" smtClean="0">
                <a:solidFill>
                  <a:schemeClr val="tx2"/>
                </a:solidFill>
              </a:rPr>
              <a:pPr/>
              <a:t>12/27/2016 11:26 AM</a:t>
            </a:fld>
            <a:endParaRPr lang="en-US"/>
          </a:p>
        </p:txBody>
      </p:sp>
      <p:sp>
        <p:nvSpPr>
          <p:cNvPr id="5" name="Shape 4"/>
          <p:cNvSpPr>
            <a:spLocks noGrp="1"/>
          </p:cNvSpPr>
          <p:nvPr>
            <p:ph type="ftr" sz="quarter" idx="11"/>
          </p:nvPr>
        </p:nvSpPr>
        <p:spPr/>
        <p:txBody>
          <a:bodyPr/>
          <a:lstStyle/>
          <a:p>
            <a:endParaRPr lang="en-US"/>
          </a:p>
        </p:txBody>
      </p:sp>
      <p:sp>
        <p:nvSpPr>
          <p:cNvPr id="6" name="Shape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Shap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Shape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hape 3"/>
          <p:cNvSpPr>
            <a:spLocks noGrp="1"/>
          </p:cNvSpPr>
          <p:nvPr>
            <p:ph type="dt" sz="half" idx="10"/>
          </p:nvPr>
        </p:nvSpPr>
        <p:spPr>
          <a:xfrm>
            <a:off x="6553200" y="6248402"/>
            <a:ext cx="2209800" cy="365125"/>
          </a:xfrm>
        </p:spPr>
        <p:txBody>
          <a:bodyPr/>
          <a:lstStyle/>
          <a:p>
            <a:fld id="{8D3816DF-213E-421B-92D3-C068DBB023D6}" type="datetime8">
              <a:rPr lang="en-US" smtClean="0">
                <a:solidFill>
                  <a:schemeClr val="tx2"/>
                </a:solidFill>
              </a:rPr>
              <a:pPr/>
              <a:t>12/27/2016 11:26 AM</a:t>
            </a:fld>
            <a:endParaRPr lang="en-US" dirty="0"/>
          </a:p>
        </p:txBody>
      </p:sp>
      <p:sp>
        <p:nvSpPr>
          <p:cNvPr id="5" name="Shape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pe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877809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12/27/2016 11:26 AM</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extLst>
      <p:ext uri="{BB962C8B-B14F-4D97-AF65-F5344CB8AC3E}">
        <p14:creationId xmlns:p14="http://schemas.microsoft.com/office/powerpoint/2010/main" val="300528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hap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Shape 3"/>
          <p:cNvSpPr>
            <a:spLocks noGrp="1"/>
          </p:cNvSpPr>
          <p:nvPr>
            <p:ph type="dt" sz="half" idx="10"/>
          </p:nvPr>
        </p:nvSpPr>
        <p:spPr/>
        <p:txBody>
          <a:bodyPr/>
          <a:lstStyle/>
          <a:p>
            <a:fld id="{B7129108-AC8D-4212-9283-60D9E99BF07A}" type="datetime8">
              <a:rPr lang="en-US" smtClean="0"/>
              <a:pPr/>
              <a:t>12/27/2016 11:26 AM</a:t>
            </a:fld>
            <a:endParaRPr lang="en-US" dirty="0"/>
          </a:p>
        </p:txBody>
      </p:sp>
      <p:sp>
        <p:nvSpPr>
          <p:cNvPr id="5" name="Shape 4"/>
          <p:cNvSpPr>
            <a:spLocks noGrp="1"/>
          </p:cNvSpPr>
          <p:nvPr>
            <p:ph type="ftr" sz="quarter" idx="11"/>
          </p:nvPr>
        </p:nvSpPr>
        <p:spPr/>
        <p:txBody>
          <a:bodyPr/>
          <a:lstStyle/>
          <a:p>
            <a:endParaRPr lang="en-US"/>
          </a:p>
        </p:txBody>
      </p:sp>
      <p:sp>
        <p:nvSpPr>
          <p:cNvPr id="6" name="Shape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Shape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Shape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Shap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Shape 11"/>
          <p:cNvSpPr>
            <a:spLocks noGrp="1"/>
          </p:cNvSpPr>
          <p:nvPr>
            <p:ph type="dt" sz="half" idx="10"/>
          </p:nvPr>
        </p:nvSpPr>
        <p:spPr/>
        <p:txBody>
          <a:bodyPr/>
          <a:lstStyle/>
          <a:p>
            <a:fld id="{B6DED3D3-6235-4F4C-B439-DF277FB555A7}" type="datetime8">
              <a:rPr lang="en-US" smtClean="0"/>
              <a:pPr/>
              <a:t>12/27/2016 11:26 AM</a:t>
            </a:fld>
            <a:endParaRPr lang="en-US"/>
          </a:p>
        </p:txBody>
      </p:sp>
      <p:sp>
        <p:nvSpPr>
          <p:cNvPr id="13" name="Shap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Shape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9" name="Shape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hape 7"/>
          <p:cNvSpPr>
            <a:spLocks noGrp="1"/>
          </p:cNvSpPr>
          <p:nvPr>
            <p:ph type="dt" sz="half" idx="15"/>
          </p:nvPr>
        </p:nvSpPr>
        <p:spPr/>
        <p:txBody>
          <a:bodyPr rtlCol="0"/>
          <a:lstStyle/>
          <a:p>
            <a:fld id="{3B5F1E3E-4B2F-4895-B65E-28B2E64F39F6}" type="datetime8">
              <a:rPr lang="en-US" smtClean="0"/>
              <a:pPr/>
              <a:t>12/27/2016 11:26 AM</a:t>
            </a:fld>
            <a:endParaRPr lang="en-US"/>
          </a:p>
        </p:txBody>
      </p:sp>
      <p:sp>
        <p:nvSpPr>
          <p:cNvPr id="10" name="Shape 9"/>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2" name="Shape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Shap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Shape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hape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hape 9"/>
          <p:cNvSpPr>
            <a:spLocks noGrp="1"/>
          </p:cNvSpPr>
          <p:nvPr>
            <p:ph type="dt" sz="half" idx="15"/>
          </p:nvPr>
        </p:nvSpPr>
        <p:spPr/>
        <p:txBody>
          <a:bodyPr rtlCol="0"/>
          <a:lstStyle/>
          <a:p>
            <a:fld id="{63085435-8225-4333-BFFA-0096413F0D76}" type="datetime8">
              <a:rPr lang="en-US" smtClean="0"/>
              <a:pPr/>
              <a:t>12/27/2016 11:26 AM</a:t>
            </a:fld>
            <a:endParaRPr lang="en-US"/>
          </a:p>
        </p:txBody>
      </p:sp>
      <p:sp>
        <p:nvSpPr>
          <p:cNvPr id="12" name="Shape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4" name="Shape 13"/>
          <p:cNvSpPr>
            <a:spLocks noGrp="1"/>
          </p:cNvSpPr>
          <p:nvPr>
            <p:ph type="ftr" sz="quarter" idx="17"/>
          </p:nvPr>
        </p:nvSpPr>
        <p:spPr/>
        <p:txBody>
          <a:bodyPr rtlCol="0"/>
          <a:lstStyle/>
          <a:p>
            <a:endParaRPr lang="en-US"/>
          </a:p>
        </p:txBody>
      </p:sp>
      <p:sp>
        <p:nvSpPr>
          <p:cNvPr id="16" name="Shap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Shap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12/27/2016 11:26 AM</a:t>
            </a:fld>
            <a:endParaRPr lang="en-US"/>
          </a:p>
        </p:txBody>
      </p:sp>
      <p:sp>
        <p:nvSpPr>
          <p:cNvPr id="4" name="Shape 3"/>
          <p:cNvSpPr>
            <a:spLocks noGrp="1"/>
          </p:cNvSpPr>
          <p:nvPr>
            <p:ph type="ftr" sz="quarter" idx="11"/>
          </p:nvPr>
        </p:nvSpPr>
        <p:spPr/>
        <p:txBody>
          <a:bodyPr/>
          <a:lstStyle/>
          <a:p>
            <a:endParaRPr lang="en-US"/>
          </a:p>
        </p:txBody>
      </p:sp>
      <p:sp>
        <p:nvSpPr>
          <p:cNvPr id="5" name="Shape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9A180FA0-5B31-4864-A2BB-719EA5A679C6}" type="datetime8">
              <a:rPr lang="en-US" smtClean="0"/>
              <a:pPr/>
              <a:t>12/27/2016 11:26 AM</a:t>
            </a:fld>
            <a:endParaRPr lang="en-US"/>
          </a:p>
        </p:txBody>
      </p:sp>
      <p:sp>
        <p:nvSpPr>
          <p:cNvPr id="3" name="Shape 2"/>
          <p:cNvSpPr>
            <a:spLocks noGrp="1"/>
          </p:cNvSpPr>
          <p:nvPr>
            <p:ph type="ftr" sz="quarter" idx="11"/>
          </p:nvPr>
        </p:nvSpPr>
        <p:spPr/>
        <p:txBody>
          <a:bodyPr/>
          <a:lstStyle/>
          <a:p>
            <a:endParaRPr lang="en-US" dirty="0"/>
          </a:p>
        </p:txBody>
      </p:sp>
      <p:sp>
        <p:nvSpPr>
          <p:cNvPr id="4" name="Shape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Shape 4"/>
          <p:cNvSpPr>
            <a:spLocks noGrp="1"/>
          </p:cNvSpPr>
          <p:nvPr>
            <p:ph type="dt" sz="half" idx="10"/>
          </p:nvPr>
        </p:nvSpPr>
        <p:spPr/>
        <p:txBody>
          <a:bodyPr/>
          <a:lstStyle/>
          <a:p>
            <a:fld id="{4BECC0C8-36B8-442A-833D-B6AACE86BB77}" type="datetime8">
              <a:rPr lang="en-US" smtClean="0"/>
              <a:pPr/>
              <a:t>12/27/2016 11:26 AM</a:t>
            </a:fld>
            <a:endParaRPr lang="en-US"/>
          </a:p>
        </p:txBody>
      </p:sp>
      <p:sp>
        <p:nvSpPr>
          <p:cNvPr id="6" name="Shape 5"/>
          <p:cNvSpPr>
            <a:spLocks noGrp="1"/>
          </p:cNvSpPr>
          <p:nvPr>
            <p:ph type="ftr" sz="quarter" idx="11"/>
          </p:nvPr>
        </p:nvSpPr>
        <p:spPr/>
        <p:txBody>
          <a:bodyPr/>
          <a:lstStyle/>
          <a:p>
            <a:endParaRPr lang="en-US"/>
          </a:p>
        </p:txBody>
      </p:sp>
      <p:sp>
        <p:nvSpPr>
          <p:cNvPr id="7" name="Shape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3" name="Shap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Shape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Shap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Shap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Shape 11"/>
          <p:cNvSpPr>
            <a:spLocks noGrp="1"/>
          </p:cNvSpPr>
          <p:nvPr>
            <p:ph type="dt" sz="half" idx="10"/>
          </p:nvPr>
        </p:nvSpPr>
        <p:spPr>
          <a:xfrm>
            <a:off x="6248400" y="6248400"/>
            <a:ext cx="2667000" cy="365125"/>
          </a:xfrm>
        </p:spPr>
        <p:txBody>
          <a:bodyPr rtlCol="0"/>
          <a:lstStyle/>
          <a:p>
            <a:fld id="{51E20EC5-AC53-4169-941E-EDF10CD23748}" type="datetime8">
              <a:rPr lang="en-US" smtClean="0"/>
              <a:pPr/>
              <a:t>12/27/2016 11:26 AM</a:t>
            </a:fld>
            <a:endParaRPr lang="en-US"/>
          </a:p>
        </p:txBody>
      </p:sp>
      <p:sp>
        <p:nvSpPr>
          <p:cNvPr id="13" name="Shape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Shape 13"/>
          <p:cNvSpPr>
            <a:spLocks noGrp="1"/>
          </p:cNvSpPr>
          <p:nvPr>
            <p:ph type="ftr" sz="quarter" idx="12"/>
          </p:nvPr>
        </p:nvSpPr>
        <p:spPr>
          <a:xfrm>
            <a:off x="1600200" y="6248206"/>
            <a:ext cx="4572000" cy="365125"/>
          </a:xfrm>
        </p:spPr>
        <p:txBody>
          <a:bodyPr rtlCol="0"/>
          <a:lstStyle/>
          <a:p>
            <a:endParaRPr lang="en-US" dirty="0"/>
          </a:p>
        </p:txBody>
      </p:sp>
      <p:sp>
        <p:nvSpPr>
          <p:cNvPr id="3" name="Shap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12/27/2016 11:26 AM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7" r:id="rId12"/>
    <p:sldLayoutId id="2147483708" r:id="rId13"/>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QuickStyle" Target="../diagrams/quickStyle3.xml"/><Relationship Id="rId3" Type="http://schemas.openxmlformats.org/officeDocument/2006/relationships/tags" Target="../tags/tag7.xml"/><Relationship Id="rId7" Type="http://schemas.openxmlformats.org/officeDocument/2006/relationships/diagramLayout" Target="../diagrams/layout2.xml"/><Relationship Id="rId12" Type="http://schemas.openxmlformats.org/officeDocument/2006/relationships/diagramLayout" Target="../diagrams/layout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diagramData" Target="../diagrams/data2.xml"/><Relationship Id="rId11" Type="http://schemas.openxmlformats.org/officeDocument/2006/relationships/diagramData" Target="../diagrams/data3.xml"/><Relationship Id="rId5" Type="http://schemas.openxmlformats.org/officeDocument/2006/relationships/notesSlide" Target="../notesSlides/notesSlide6.xml"/><Relationship Id="rId15" Type="http://schemas.microsoft.com/office/2007/relationships/diagramDrawing" Target="../diagrams/drawing3.xml"/><Relationship Id="rId10" Type="http://schemas.microsoft.com/office/2007/relationships/diagramDrawing" Target="../diagrams/drawing2.xml"/><Relationship Id="rId4" Type="http://schemas.openxmlformats.org/officeDocument/2006/relationships/slideLayout" Target="../slideLayouts/slideLayout6.xml"/><Relationship Id="rId9" Type="http://schemas.openxmlformats.org/officeDocument/2006/relationships/diagramColors" Target="../diagrams/colors2.xml"/><Relationship Id="rId14"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tags" Target="../tags/tag11.xml"/><Relationship Id="rId7" Type="http://schemas.openxmlformats.org/officeDocument/2006/relationships/diagramLayout" Target="../diagrams/layout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diagramData" Target="../diagrams/data4.xml"/><Relationship Id="rId11" Type="http://schemas.openxmlformats.org/officeDocument/2006/relationships/image" Target="../media/image17.png"/><Relationship Id="rId5" Type="http://schemas.openxmlformats.org/officeDocument/2006/relationships/notesSlide" Target="../notesSlides/notesSlide12.xml"/><Relationship Id="rId10" Type="http://schemas.microsoft.com/office/2007/relationships/diagramDrawing" Target="../diagrams/drawing4.xml"/><Relationship Id="rId4" Type="http://schemas.openxmlformats.org/officeDocument/2006/relationships/slideLayout" Target="../slideLayouts/slideLayout6.xml"/><Relationship Id="rId9" Type="http://schemas.openxmlformats.org/officeDocument/2006/relationships/diagramColors" Target="../diagrams/colors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tags" Target="../tags/tag15.xml"/><Relationship Id="rId7" Type="http://schemas.openxmlformats.org/officeDocument/2006/relationships/diagramData" Target="../diagrams/data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15.xml"/><Relationship Id="rId11" Type="http://schemas.microsoft.com/office/2007/relationships/diagramDrawing" Target="../diagrams/drawing5.xml"/><Relationship Id="rId5" Type="http://schemas.openxmlformats.org/officeDocument/2006/relationships/slideLayout" Target="../slideLayouts/slideLayout6.xml"/><Relationship Id="rId10" Type="http://schemas.openxmlformats.org/officeDocument/2006/relationships/diagramColors" Target="../diagrams/colors5.xml"/><Relationship Id="rId4" Type="http://schemas.openxmlformats.org/officeDocument/2006/relationships/tags" Target="../tags/tag16.xml"/><Relationship Id="rId9"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6.xml"/><Relationship Id="rId7" Type="http://schemas.openxmlformats.org/officeDocument/2006/relationships/diagramQuickStyle" Target="../diagrams/quickStyle6.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notesSlide" Target="../notesSlides/notesSlide16.xml"/><Relationship Id="rId9" Type="http://schemas.microsoft.com/office/2007/relationships/diagramDrawing" Target="../diagrams/drawing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0.gif"/></Relationships>
</file>

<file path=ppt/slides/_rels/slide3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5.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p:txBody>
          <a:bodyPr>
            <a:normAutofit/>
          </a:bodyPr>
          <a:lstStyle/>
          <a:p>
            <a:r>
              <a:rPr lang="en-US" b="1" dirty="0" smtClean="0"/>
              <a:t>HealthTrust Resuscitation Webinar Series</a:t>
            </a:r>
            <a:endParaRPr lang="en-US" b="1" dirty="0"/>
          </a:p>
        </p:txBody>
      </p:sp>
      <p:sp>
        <p:nvSpPr>
          <p:cNvPr id="5" name="Rectangle 1"/>
          <p:cNvSpPr txBox="1">
            <a:spLocks/>
          </p:cNvSpPr>
          <p:nvPr/>
        </p:nvSpPr>
        <p:spPr>
          <a:xfrm>
            <a:off x="304800" y="4065478"/>
            <a:ext cx="8763000" cy="1828800"/>
          </a:xfrm>
          <a:prstGeom prst="rect">
            <a:avLst/>
          </a:prstGeom>
        </p:spPr>
        <p:txBody>
          <a:bodyPr vert="horz" anchor="b">
            <a:norm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endParaRPr lang="en-US" sz="3000" dirty="0"/>
          </a:p>
        </p:txBody>
      </p:sp>
      <p:sp>
        <p:nvSpPr>
          <p:cNvPr id="6" name="Rectangle 1"/>
          <p:cNvSpPr txBox="1">
            <a:spLocks/>
          </p:cNvSpPr>
          <p:nvPr/>
        </p:nvSpPr>
        <p:spPr>
          <a:xfrm>
            <a:off x="228600" y="3505200"/>
            <a:ext cx="8763000" cy="1828800"/>
          </a:xfrm>
          <a:prstGeom prst="rect">
            <a:avLst/>
          </a:prstGeom>
        </p:spPr>
        <p:txBody>
          <a:bodyPr vert="horz" anchor="b">
            <a:norm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endParaRPr lang="en-US" sz="38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0" y="10510"/>
            <a:ext cx="9135883" cy="5943600"/>
          </a:xfrm>
          <a:prstGeom prst="rect">
            <a:avLst/>
          </a:prstGeom>
        </p:spPr>
      </p:pic>
      <p:sp>
        <p:nvSpPr>
          <p:cNvPr id="10" name="Rectangle 1"/>
          <p:cNvSpPr txBox="1">
            <a:spLocks/>
          </p:cNvSpPr>
          <p:nvPr/>
        </p:nvSpPr>
        <p:spPr>
          <a:xfrm>
            <a:off x="8117" y="76200"/>
            <a:ext cx="9135883" cy="1066800"/>
          </a:xfrm>
          <a:prstGeom prst="rect">
            <a:avLst/>
          </a:prstGeom>
          <a:solidFill>
            <a:schemeClr val="tx1">
              <a:alpha val="80000"/>
            </a:schemeClr>
          </a:solidFill>
        </p:spPr>
        <p:txBody>
          <a:bodyPr vert="horz" anchor="ctr">
            <a:normAutofit fontScale="75000" lnSpcReduction="20000"/>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r>
              <a:rPr lang="en-US" sz="6000" b="1" dirty="0">
                <a:solidFill>
                  <a:schemeClr val="bg2"/>
                </a:solidFill>
              </a:rPr>
              <a:t>Capnography:</a:t>
            </a:r>
            <a:br>
              <a:rPr lang="en-US" sz="6000" b="1" dirty="0">
                <a:solidFill>
                  <a:schemeClr val="bg2"/>
                </a:solidFill>
              </a:rPr>
            </a:br>
            <a:r>
              <a:rPr lang="en-US" b="1" dirty="0" smtClean="0">
                <a:solidFill>
                  <a:schemeClr val="bg2"/>
                </a:solidFill>
              </a:rPr>
              <a:t>It’s about </a:t>
            </a:r>
            <a:r>
              <a:rPr lang="en-US" b="1" dirty="0">
                <a:solidFill>
                  <a:schemeClr val="bg2"/>
                </a:solidFill>
              </a:rPr>
              <a:t>more than ventilation</a:t>
            </a:r>
            <a:r>
              <a:rPr lang="en-US" b="1" dirty="0" smtClean="0">
                <a:solidFill>
                  <a:schemeClr val="bg2"/>
                </a:solidFill>
              </a:rPr>
              <a:t>!</a:t>
            </a:r>
            <a:endParaRPr lang="en-US" b="1"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custDataLst>
              <p:tags r:id="rId2"/>
            </p:custDataLst>
            <p:extLst>
              <p:ext uri="{D42A27DB-BD31-4B8C-83A1-F6EECF244321}">
                <p14:modId xmlns:p14="http://schemas.microsoft.com/office/powerpoint/2010/main" val="2555037114"/>
              </p:ext>
            </p:extLst>
          </p:nvPr>
        </p:nvGraphicFramePr>
        <p:xfrm>
          <a:off x="800100" y="1295400"/>
          <a:ext cx="7543800" cy="2895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436" name="Text Box 5"/>
          <p:cNvSpPr txBox="1">
            <a:spLocks noChangeArrowheads="1"/>
          </p:cNvSpPr>
          <p:nvPr/>
        </p:nvSpPr>
        <p:spPr bwMode="auto">
          <a:xfrm>
            <a:off x="1905000" y="2197100"/>
            <a:ext cx="53975" cy="217488"/>
          </a:xfrm>
          <a:prstGeom prst="rect">
            <a:avLst/>
          </a:prstGeom>
          <a:noFill/>
          <a:ln w="9525">
            <a:noFill/>
            <a:miter lim="800000"/>
            <a:headEnd/>
            <a:tailEnd/>
          </a:ln>
        </p:spPr>
        <p:txBody>
          <a:bodyPr wrap="none">
            <a:spAutoFit/>
          </a:bodyPr>
          <a:lstStyle/>
          <a:p>
            <a:endParaRPr lang="en-US" sz="3200" dirty="0">
              <a:solidFill>
                <a:srgbClr val="E1F5FF"/>
              </a:solidFill>
              <a:latin typeface="Verdana" pitchFamily="34" charset="0"/>
            </a:endParaRPr>
          </a:p>
        </p:txBody>
      </p:sp>
      <p:sp>
        <p:nvSpPr>
          <p:cNvPr id="7" name="Title 6"/>
          <p:cNvSpPr>
            <a:spLocks noGrp="1"/>
          </p:cNvSpPr>
          <p:nvPr>
            <p:ph type="title"/>
          </p:nvPr>
        </p:nvSpPr>
        <p:spPr/>
        <p:txBody>
          <a:bodyPr>
            <a:normAutofit fontScale="90000"/>
          </a:bodyPr>
          <a:lstStyle/>
          <a:p>
            <a:r>
              <a:rPr lang="en-US" b="1" dirty="0" smtClean="0"/>
              <a:t>PetCO</a:t>
            </a:r>
            <a:r>
              <a:rPr lang="en-US" b="1" baseline="-25000" dirty="0" smtClean="0"/>
              <a:t>2</a:t>
            </a:r>
            <a:r>
              <a:rPr lang="en-US" b="1" dirty="0" smtClean="0"/>
              <a:t> &amp; SpO</a:t>
            </a:r>
            <a:r>
              <a:rPr lang="en-US" b="1" baseline="-25000" dirty="0" smtClean="0"/>
              <a:t>2</a:t>
            </a:r>
            <a:r>
              <a:rPr lang="en-US" b="1" dirty="0" smtClean="0"/>
              <a:t> are both important, but different measurements!</a:t>
            </a:r>
            <a:endParaRPr lang="en-US" b="1" dirty="0"/>
          </a:p>
        </p:txBody>
      </p:sp>
      <p:graphicFrame>
        <p:nvGraphicFramePr>
          <p:cNvPr id="14" name="Content Placeholder 3"/>
          <p:cNvGraphicFramePr>
            <a:graphicFrameLocks/>
          </p:cNvGraphicFramePr>
          <p:nvPr>
            <p:custDataLst>
              <p:tags r:id="rId3"/>
            </p:custDataLst>
            <p:extLst>
              <p:ext uri="{D42A27DB-BD31-4B8C-83A1-F6EECF244321}">
                <p14:modId xmlns:p14="http://schemas.microsoft.com/office/powerpoint/2010/main" val="2497247562"/>
              </p:ext>
            </p:extLst>
          </p:nvPr>
        </p:nvGraphicFramePr>
        <p:xfrm>
          <a:off x="643217" y="4305300"/>
          <a:ext cx="8086165" cy="25527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 name="TextBox 1"/>
          <p:cNvSpPr txBox="1"/>
          <p:nvPr/>
        </p:nvSpPr>
        <p:spPr>
          <a:xfrm>
            <a:off x="4114800" y="6324600"/>
            <a:ext cx="4481163" cy="369332"/>
          </a:xfrm>
          <a:prstGeom prst="rect">
            <a:avLst/>
          </a:prstGeom>
          <a:noFill/>
        </p:spPr>
        <p:txBody>
          <a:bodyPr wrap="none" rtlCol="0">
            <a:spAutoFit/>
          </a:bodyPr>
          <a:lstStyle/>
          <a:p>
            <a:r>
              <a:rPr lang="en-US" dirty="0"/>
              <a:t>Waugh et al (2007). Respiratory Care; 52(11</a:t>
            </a:r>
            <a:r>
              <a:rPr lang="en-US" dirty="0" smtClean="0"/>
              <a:t>)</a:t>
            </a:r>
            <a:endParaRPr lang="en-US" dirty="0"/>
          </a:p>
        </p:txBody>
      </p:sp>
    </p:spTree>
    <p:custDataLst>
      <p:tags r:id="rId1"/>
    </p:custDataLst>
    <p:extLst>
      <p:ext uri="{BB962C8B-B14F-4D97-AF65-F5344CB8AC3E}">
        <p14:creationId xmlns:p14="http://schemas.microsoft.com/office/powerpoint/2010/main" val="34797354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535E6109-D828-4272-8A52-1111D9D0EAA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FC0A7BEB-8822-41C6-B4C5-C8432D9A017F}"/>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EA0C2992-0DC6-4A99-B70B-EDACE33866A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EAE70692-7B69-4104-BBE3-E4D4A863F4F8}"/>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541BE363-A850-4CE5-96B7-0B446880DF4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69E6B17A-E5B0-4E46-9117-2C4CFFAE038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Graphic spid="1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PCA pumps now have Capnography!</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44" y="1600200"/>
            <a:ext cx="8768930" cy="4953000"/>
          </a:xfrm>
          <a:prstGeom prst="rect">
            <a:avLst/>
          </a:prstGeom>
        </p:spPr>
      </p:pic>
      <p:sp>
        <p:nvSpPr>
          <p:cNvPr id="2" name="Oval 1"/>
          <p:cNvSpPr/>
          <p:nvPr/>
        </p:nvSpPr>
        <p:spPr bwMode="auto">
          <a:xfrm>
            <a:off x="7593500" y="2895600"/>
            <a:ext cx="1140668" cy="1917441"/>
          </a:xfrm>
          <a:prstGeom prst="ellipse">
            <a:avLst/>
          </a:prstGeom>
          <a:noFill/>
          <a:ln w="76200">
            <a:solidFill>
              <a:srgbClr val="FF00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a:lnSpc>
                <a:spcPct val="85000"/>
              </a:lnSpc>
              <a:spcBef>
                <a:spcPct val="20000"/>
              </a:spcBef>
            </a:pPr>
            <a:endParaRPr lang="en-US" sz="135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208972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7" y="228600"/>
            <a:ext cx="8357931" cy="990600"/>
          </a:xfrm>
        </p:spPr>
        <p:txBody>
          <a:bodyPr>
            <a:normAutofit fontScale="90000"/>
          </a:bodyPr>
          <a:lstStyle/>
          <a:p>
            <a:r>
              <a:rPr lang="en-US" b="1" dirty="0" smtClean="0"/>
              <a:t>American Society of Anesthesiologists</a:t>
            </a:r>
            <a:endParaRPr lang="en-US" b="1" dirty="0"/>
          </a:p>
        </p:txBody>
      </p:sp>
      <p:sp>
        <p:nvSpPr>
          <p:cNvPr id="3" name="Content Placeholder 2"/>
          <p:cNvSpPr>
            <a:spLocks noGrp="1"/>
          </p:cNvSpPr>
          <p:nvPr>
            <p:ph sz="quarter" idx="1"/>
          </p:nvPr>
        </p:nvSpPr>
        <p:spPr/>
        <p:txBody>
          <a:bodyPr/>
          <a:lstStyle/>
          <a:p>
            <a:r>
              <a:rPr lang="en-US" dirty="0" smtClean="0"/>
              <a:t>National standard mandate</a:t>
            </a:r>
          </a:p>
          <a:p>
            <a:endParaRPr lang="en-US" dirty="0"/>
          </a:p>
          <a:p>
            <a:r>
              <a:rPr lang="en-US" dirty="0" smtClean="0"/>
              <a:t>Ventilation should be monitored via PEtCO</a:t>
            </a:r>
            <a:r>
              <a:rPr lang="en-US" baseline="-25000" dirty="0" smtClean="0"/>
              <a:t>2</a:t>
            </a:r>
            <a:r>
              <a:rPr lang="en-US" dirty="0" smtClean="0"/>
              <a:t> for all patients receiving moderate to deep sedation who are not intubated</a:t>
            </a:r>
          </a:p>
          <a:p>
            <a:endParaRPr lang="en-US" dirty="0"/>
          </a:p>
          <a:p>
            <a:r>
              <a:rPr lang="en-US" dirty="0" smtClean="0"/>
              <a:t>Since 2010!</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4281139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Sedation &amp; analgesia</a:t>
            </a:r>
            <a:endParaRPr lang="en-US" b="1" dirty="0"/>
          </a:p>
        </p:txBody>
      </p:sp>
      <p:sp>
        <p:nvSpPr>
          <p:cNvPr id="55299" name="Rectangle 5"/>
          <p:cNvSpPr>
            <a:spLocks noGrp="1" noChangeArrowheads="1"/>
          </p:cNvSpPr>
          <p:nvPr>
            <p:ph sz="quarter" idx="1"/>
          </p:nvPr>
        </p:nvSpPr>
        <p:spPr/>
        <p:txBody>
          <a:bodyPr/>
          <a:lstStyle/>
          <a:p>
            <a:pPr eaLnBrk="1" hangingPunct="1"/>
            <a:r>
              <a:rPr lang="en-US" altLang="en-US" dirty="0" smtClean="0"/>
              <a:t>Medications can affect ventilatory status</a:t>
            </a:r>
          </a:p>
        </p:txBody>
      </p:sp>
      <p:sp>
        <p:nvSpPr>
          <p:cNvPr id="55300" name="AutoShape 6"/>
          <p:cNvSpPr>
            <a:spLocks noChangeArrowheads="1"/>
          </p:cNvSpPr>
          <p:nvPr/>
        </p:nvSpPr>
        <p:spPr bwMode="auto">
          <a:xfrm>
            <a:off x="1116013" y="2276475"/>
            <a:ext cx="2951162" cy="1800225"/>
          </a:xfrm>
          <a:prstGeom prst="roundRect">
            <a:avLst>
              <a:gd name="adj" fmla="val 16667"/>
            </a:avLst>
          </a:prstGeom>
          <a:solidFill>
            <a:srgbClr val="C5ECFF"/>
          </a:solidFill>
          <a:ln w="38100" algn="ctr">
            <a:solidFill>
              <a:srgbClr val="336BD1"/>
            </a:solidFill>
            <a:round/>
            <a:headEnd/>
            <a:tailEnd/>
          </a:ln>
        </p:spPr>
        <p:txBody>
          <a:bodyPr/>
          <a:lstStyle>
            <a:lvl1pPr marL="342900" indent="-342900">
              <a:lnSpc>
                <a:spcPct val="90000"/>
              </a:lnSpc>
              <a:spcBef>
                <a:spcPct val="20000"/>
              </a:spcBef>
              <a:buFont typeface="Wingdings" panose="05000000000000000000" pitchFamily="2" charset="2"/>
              <a:buChar char="§"/>
              <a:defRPr sz="2800">
                <a:solidFill>
                  <a:srgbClr val="4B4B4B"/>
                </a:solidFill>
                <a:latin typeface="Arial" panose="020B0604020202020204" pitchFamily="34" charset="0"/>
              </a:defRPr>
            </a:lvl1pPr>
            <a:lvl2pPr marL="742950" indent="-285750">
              <a:lnSpc>
                <a:spcPct val="90000"/>
              </a:lnSpc>
              <a:spcBef>
                <a:spcPct val="20000"/>
              </a:spcBef>
              <a:buFont typeface="Wingdings" panose="05000000000000000000" pitchFamily="2" charset="2"/>
              <a:buChar char="§"/>
              <a:defRPr sz="2400">
                <a:solidFill>
                  <a:srgbClr val="787878"/>
                </a:solidFill>
                <a:latin typeface="Arial" panose="020B0604020202020204" pitchFamily="34" charset="0"/>
              </a:defRPr>
            </a:lvl2pPr>
            <a:lvl3pPr marL="1143000" indent="-228600">
              <a:lnSpc>
                <a:spcPct val="90000"/>
              </a:lnSpc>
              <a:spcBef>
                <a:spcPct val="20000"/>
              </a:spcBef>
              <a:buFont typeface="Wingdings" panose="05000000000000000000" pitchFamily="2" charset="2"/>
              <a:buChar char="§"/>
              <a:defRPr sz="2000">
                <a:solidFill>
                  <a:srgbClr val="787878"/>
                </a:solidFill>
                <a:latin typeface="Arial" panose="020B0604020202020204" pitchFamily="34" charset="0"/>
              </a:defRPr>
            </a:lvl3pPr>
            <a:lvl4pPr marL="16002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4pPr>
            <a:lvl5pPr marL="20574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5pPr>
            <a:lvl6pPr marL="25146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6pPr>
            <a:lvl7pPr marL="29718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7pPr>
            <a:lvl8pPr marL="34290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8pPr>
            <a:lvl9pPr marL="38862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9pPr>
          </a:lstStyle>
          <a:p>
            <a:pPr eaLnBrk="1" hangingPunct="1">
              <a:lnSpc>
                <a:spcPct val="100000"/>
              </a:lnSpc>
              <a:buSzPct val="45000"/>
              <a:buFontTx/>
              <a:buBlip>
                <a:blip r:embed="rId3"/>
              </a:buBlip>
            </a:pPr>
            <a:r>
              <a:rPr lang="en-US" altLang="en-US" sz="2000" b="1" dirty="0">
                <a:solidFill>
                  <a:srgbClr val="000000"/>
                </a:solidFill>
                <a:latin typeface="Verdana" panose="020B0604030504040204" pitchFamily="34" charset="0"/>
              </a:rPr>
              <a:t>Analgesia</a:t>
            </a:r>
            <a:endParaRPr lang="en-US" altLang="en-US" sz="2000" b="1" dirty="0">
              <a:solidFill>
                <a:srgbClr val="000000"/>
              </a:solidFill>
              <a:latin typeface="Verdana" panose="020B0604030504040204" pitchFamily="34" charset="0"/>
              <a:cs typeface="Times New Roman" panose="02020603050405020304" pitchFamily="18" charset="0"/>
            </a:endParaRPr>
          </a:p>
          <a:p>
            <a:pPr lvl="1" eaLnBrk="1" hangingPunct="1">
              <a:lnSpc>
                <a:spcPct val="100000"/>
              </a:lnSpc>
              <a:buClr>
                <a:srgbClr val="3951CB"/>
              </a:buClr>
              <a:buSzPct val="60000"/>
              <a:buFontTx/>
              <a:buChar char="•"/>
            </a:pPr>
            <a:r>
              <a:rPr lang="en-US" altLang="en-US" sz="2000" dirty="0">
                <a:solidFill>
                  <a:srgbClr val="000000"/>
                </a:solidFill>
                <a:latin typeface="Verdana" panose="020B0604030504040204" pitchFamily="34" charset="0"/>
                <a:cs typeface="Times New Roman" panose="02020603050405020304" pitchFamily="18" charset="0"/>
              </a:rPr>
              <a:t>Fentanyl</a:t>
            </a:r>
          </a:p>
          <a:p>
            <a:pPr lvl="1" eaLnBrk="1" hangingPunct="1">
              <a:lnSpc>
                <a:spcPct val="100000"/>
              </a:lnSpc>
              <a:buClr>
                <a:srgbClr val="3951CB"/>
              </a:buClr>
              <a:buSzPct val="60000"/>
              <a:buFontTx/>
              <a:buChar char="•"/>
            </a:pPr>
            <a:r>
              <a:rPr lang="en-US" altLang="en-US" sz="2000" dirty="0">
                <a:solidFill>
                  <a:srgbClr val="000000"/>
                </a:solidFill>
                <a:latin typeface="Verdana" panose="020B0604030504040204" pitchFamily="34" charset="0"/>
                <a:cs typeface="Times New Roman" panose="02020603050405020304" pitchFamily="18" charset="0"/>
              </a:rPr>
              <a:t>Morphine</a:t>
            </a:r>
          </a:p>
          <a:p>
            <a:pPr lvl="1" eaLnBrk="1" hangingPunct="1">
              <a:lnSpc>
                <a:spcPct val="100000"/>
              </a:lnSpc>
              <a:buClr>
                <a:srgbClr val="3951CB"/>
              </a:buClr>
              <a:buSzPct val="60000"/>
              <a:buFontTx/>
              <a:buChar char="•"/>
            </a:pPr>
            <a:r>
              <a:rPr lang="en-US" altLang="en-US" sz="2000" dirty="0">
                <a:solidFill>
                  <a:srgbClr val="000000"/>
                </a:solidFill>
                <a:latin typeface="Verdana" panose="020B0604030504040204" pitchFamily="34" charset="0"/>
                <a:cs typeface="Times New Roman" panose="02020603050405020304" pitchFamily="18" charset="0"/>
              </a:rPr>
              <a:t>Meperidine</a:t>
            </a:r>
          </a:p>
        </p:txBody>
      </p:sp>
      <p:sp>
        <p:nvSpPr>
          <p:cNvPr id="55301" name="AutoShape 7"/>
          <p:cNvSpPr>
            <a:spLocks noChangeArrowheads="1"/>
          </p:cNvSpPr>
          <p:nvPr/>
        </p:nvSpPr>
        <p:spPr bwMode="auto">
          <a:xfrm>
            <a:off x="4724400" y="2286000"/>
            <a:ext cx="2951163" cy="1800225"/>
          </a:xfrm>
          <a:prstGeom prst="roundRect">
            <a:avLst>
              <a:gd name="adj" fmla="val 16667"/>
            </a:avLst>
          </a:prstGeom>
          <a:solidFill>
            <a:srgbClr val="C5ECFF"/>
          </a:solidFill>
          <a:ln w="38100" algn="ctr">
            <a:solidFill>
              <a:srgbClr val="336BD1"/>
            </a:solidFill>
            <a:round/>
            <a:headEnd/>
            <a:tailEnd/>
          </a:ln>
        </p:spPr>
        <p:txBody>
          <a:bodyPr/>
          <a:lstStyle>
            <a:lvl1pPr marL="342900" indent="-342900">
              <a:lnSpc>
                <a:spcPct val="90000"/>
              </a:lnSpc>
              <a:spcBef>
                <a:spcPct val="20000"/>
              </a:spcBef>
              <a:buFont typeface="Wingdings" panose="05000000000000000000" pitchFamily="2" charset="2"/>
              <a:buChar char="§"/>
              <a:defRPr sz="2800">
                <a:solidFill>
                  <a:srgbClr val="4B4B4B"/>
                </a:solidFill>
                <a:latin typeface="Arial" panose="020B0604020202020204" pitchFamily="34" charset="0"/>
              </a:defRPr>
            </a:lvl1pPr>
            <a:lvl2pPr marL="742950" indent="-285750">
              <a:lnSpc>
                <a:spcPct val="90000"/>
              </a:lnSpc>
              <a:spcBef>
                <a:spcPct val="20000"/>
              </a:spcBef>
              <a:buFont typeface="Wingdings" panose="05000000000000000000" pitchFamily="2" charset="2"/>
              <a:buChar char="§"/>
              <a:defRPr sz="2400">
                <a:solidFill>
                  <a:srgbClr val="787878"/>
                </a:solidFill>
                <a:latin typeface="Arial" panose="020B0604020202020204" pitchFamily="34" charset="0"/>
              </a:defRPr>
            </a:lvl2pPr>
            <a:lvl3pPr marL="1143000" indent="-228600">
              <a:lnSpc>
                <a:spcPct val="90000"/>
              </a:lnSpc>
              <a:spcBef>
                <a:spcPct val="20000"/>
              </a:spcBef>
              <a:buFont typeface="Wingdings" panose="05000000000000000000" pitchFamily="2" charset="2"/>
              <a:buChar char="§"/>
              <a:defRPr sz="2000">
                <a:solidFill>
                  <a:srgbClr val="787878"/>
                </a:solidFill>
                <a:latin typeface="Arial" panose="020B0604020202020204" pitchFamily="34" charset="0"/>
              </a:defRPr>
            </a:lvl3pPr>
            <a:lvl4pPr marL="16002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4pPr>
            <a:lvl5pPr marL="20574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5pPr>
            <a:lvl6pPr marL="25146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6pPr>
            <a:lvl7pPr marL="29718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7pPr>
            <a:lvl8pPr marL="34290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8pPr>
            <a:lvl9pPr marL="38862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9pPr>
          </a:lstStyle>
          <a:p>
            <a:pPr eaLnBrk="1" hangingPunct="1">
              <a:lnSpc>
                <a:spcPct val="100000"/>
              </a:lnSpc>
              <a:buSzPct val="45000"/>
              <a:buFontTx/>
              <a:buBlip>
                <a:blip r:embed="rId3"/>
              </a:buBlip>
            </a:pPr>
            <a:r>
              <a:rPr lang="en-US" altLang="en-US" sz="2000" b="1">
                <a:solidFill>
                  <a:srgbClr val="000000"/>
                </a:solidFill>
                <a:latin typeface="Verdana" panose="020B0604030504040204" pitchFamily="34" charset="0"/>
              </a:rPr>
              <a:t>Sedation</a:t>
            </a:r>
            <a:endParaRPr lang="en-US" altLang="en-US" sz="2000" b="1">
              <a:solidFill>
                <a:srgbClr val="000000"/>
              </a:solidFill>
              <a:latin typeface="Verdana" panose="020B0604030504040204" pitchFamily="34" charset="0"/>
              <a:cs typeface="Times New Roman" panose="02020603050405020304" pitchFamily="18" charset="0"/>
            </a:endParaRPr>
          </a:p>
          <a:p>
            <a:pPr lvl="1" eaLnBrk="1" hangingPunct="1">
              <a:lnSpc>
                <a:spcPct val="100000"/>
              </a:lnSpc>
              <a:buClr>
                <a:srgbClr val="3951CB"/>
              </a:buClr>
              <a:buSzPct val="60000"/>
              <a:buFontTx/>
              <a:buChar char="•"/>
            </a:pPr>
            <a:r>
              <a:rPr lang="en-US" altLang="en-US" sz="2000">
                <a:solidFill>
                  <a:srgbClr val="000000"/>
                </a:solidFill>
                <a:latin typeface="Verdana" panose="020B0604030504040204" pitchFamily="34" charset="0"/>
                <a:cs typeface="Times New Roman" panose="02020603050405020304" pitchFamily="18" charset="0"/>
              </a:rPr>
              <a:t>Diazepam</a:t>
            </a:r>
          </a:p>
          <a:p>
            <a:pPr lvl="1" eaLnBrk="1" hangingPunct="1">
              <a:lnSpc>
                <a:spcPct val="100000"/>
              </a:lnSpc>
              <a:buClr>
                <a:srgbClr val="3951CB"/>
              </a:buClr>
              <a:buSzPct val="60000"/>
              <a:buFontTx/>
              <a:buChar char="•"/>
            </a:pPr>
            <a:r>
              <a:rPr lang="en-US" altLang="en-US" sz="2000">
                <a:solidFill>
                  <a:srgbClr val="000000"/>
                </a:solidFill>
                <a:latin typeface="Verdana" panose="020B0604030504040204" pitchFamily="34" charset="0"/>
                <a:cs typeface="Times New Roman" panose="02020603050405020304" pitchFamily="18" charset="0"/>
              </a:rPr>
              <a:t>Lorazepam</a:t>
            </a:r>
          </a:p>
          <a:p>
            <a:pPr lvl="1" eaLnBrk="1" hangingPunct="1">
              <a:lnSpc>
                <a:spcPct val="100000"/>
              </a:lnSpc>
              <a:buClr>
                <a:srgbClr val="3951CB"/>
              </a:buClr>
              <a:buSzPct val="60000"/>
              <a:buFontTx/>
              <a:buChar char="•"/>
            </a:pPr>
            <a:r>
              <a:rPr lang="en-US" altLang="en-US" sz="2000">
                <a:solidFill>
                  <a:srgbClr val="000000"/>
                </a:solidFill>
                <a:latin typeface="Verdana" panose="020B0604030504040204" pitchFamily="34" charset="0"/>
                <a:cs typeface="Times New Roman" panose="02020603050405020304" pitchFamily="18" charset="0"/>
              </a:rPr>
              <a:t>Midazolam</a:t>
            </a:r>
          </a:p>
        </p:txBody>
      </p:sp>
      <p:sp>
        <p:nvSpPr>
          <p:cNvPr id="55302" name="AutoShape 8"/>
          <p:cNvSpPr>
            <a:spLocks noChangeArrowheads="1"/>
          </p:cNvSpPr>
          <p:nvPr/>
        </p:nvSpPr>
        <p:spPr bwMode="auto">
          <a:xfrm>
            <a:off x="1219200" y="4724400"/>
            <a:ext cx="6551613" cy="1295400"/>
          </a:xfrm>
          <a:prstGeom prst="roundRect">
            <a:avLst>
              <a:gd name="adj" fmla="val 16667"/>
            </a:avLst>
          </a:prstGeom>
          <a:solidFill>
            <a:srgbClr val="C5ECFF"/>
          </a:solidFill>
          <a:ln w="38100" algn="ctr">
            <a:solidFill>
              <a:srgbClr val="336BD1"/>
            </a:solidFill>
            <a:round/>
            <a:headEnd/>
            <a:tailEnd/>
          </a:ln>
        </p:spPr>
        <p:txBody>
          <a:bodyPr/>
          <a:lstStyle>
            <a:lvl1pPr marL="342900" indent="-342900">
              <a:lnSpc>
                <a:spcPct val="90000"/>
              </a:lnSpc>
              <a:spcBef>
                <a:spcPct val="20000"/>
              </a:spcBef>
              <a:buFont typeface="Wingdings" panose="05000000000000000000" pitchFamily="2" charset="2"/>
              <a:buChar char="§"/>
              <a:defRPr sz="2800">
                <a:solidFill>
                  <a:srgbClr val="4B4B4B"/>
                </a:solidFill>
                <a:latin typeface="Arial" panose="020B0604020202020204" pitchFamily="34" charset="0"/>
              </a:defRPr>
            </a:lvl1pPr>
            <a:lvl2pPr marL="742950" indent="-285750">
              <a:lnSpc>
                <a:spcPct val="90000"/>
              </a:lnSpc>
              <a:spcBef>
                <a:spcPct val="20000"/>
              </a:spcBef>
              <a:buFont typeface="Wingdings" panose="05000000000000000000" pitchFamily="2" charset="2"/>
              <a:buChar char="§"/>
              <a:defRPr sz="2400">
                <a:solidFill>
                  <a:srgbClr val="787878"/>
                </a:solidFill>
                <a:latin typeface="Arial" panose="020B0604020202020204" pitchFamily="34" charset="0"/>
              </a:defRPr>
            </a:lvl2pPr>
            <a:lvl3pPr marL="1143000" indent="-228600">
              <a:lnSpc>
                <a:spcPct val="90000"/>
              </a:lnSpc>
              <a:spcBef>
                <a:spcPct val="20000"/>
              </a:spcBef>
              <a:buFont typeface="Wingdings" panose="05000000000000000000" pitchFamily="2" charset="2"/>
              <a:buChar char="§"/>
              <a:defRPr sz="2000">
                <a:solidFill>
                  <a:srgbClr val="787878"/>
                </a:solidFill>
                <a:latin typeface="Arial" panose="020B0604020202020204" pitchFamily="34" charset="0"/>
              </a:defRPr>
            </a:lvl3pPr>
            <a:lvl4pPr marL="16002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4pPr>
            <a:lvl5pPr marL="20574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5pPr>
            <a:lvl6pPr marL="25146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6pPr>
            <a:lvl7pPr marL="29718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7pPr>
            <a:lvl8pPr marL="34290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8pPr>
            <a:lvl9pPr marL="38862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9pPr>
          </a:lstStyle>
          <a:p>
            <a:pPr eaLnBrk="1" hangingPunct="1">
              <a:lnSpc>
                <a:spcPct val="100000"/>
              </a:lnSpc>
              <a:buSzPct val="45000"/>
              <a:buFontTx/>
              <a:buBlip>
                <a:blip r:embed="rId3"/>
              </a:buBlip>
            </a:pPr>
            <a:r>
              <a:rPr lang="en-US" altLang="en-US" sz="2000" b="1">
                <a:solidFill>
                  <a:srgbClr val="000000"/>
                </a:solidFill>
                <a:latin typeface="Verdana" panose="020B0604030504040204" pitchFamily="34" charset="0"/>
              </a:rPr>
              <a:t>EtCO</a:t>
            </a:r>
            <a:r>
              <a:rPr lang="en-US" altLang="en-US" sz="2000" b="1" baseline="-25000">
                <a:solidFill>
                  <a:srgbClr val="000000"/>
                </a:solidFill>
                <a:latin typeface="Verdana" panose="020B0604030504040204" pitchFamily="34" charset="0"/>
              </a:rPr>
              <a:t>2</a:t>
            </a:r>
            <a:r>
              <a:rPr lang="en-US" altLang="en-US" sz="2000" b="1">
                <a:solidFill>
                  <a:srgbClr val="000000"/>
                </a:solidFill>
                <a:latin typeface="Verdana" panose="020B0604030504040204" pitchFamily="34" charset="0"/>
              </a:rPr>
              <a:t> trends</a:t>
            </a:r>
            <a:endParaRPr lang="en-US" altLang="en-US" sz="2000" b="1">
              <a:solidFill>
                <a:srgbClr val="000000"/>
              </a:solidFill>
              <a:latin typeface="Verdana" panose="020B0604030504040204" pitchFamily="34" charset="0"/>
              <a:cs typeface="Times New Roman" panose="02020603050405020304" pitchFamily="18" charset="0"/>
            </a:endParaRPr>
          </a:p>
          <a:p>
            <a:pPr lvl="1" eaLnBrk="1" hangingPunct="1">
              <a:lnSpc>
                <a:spcPct val="100000"/>
              </a:lnSpc>
              <a:buClr>
                <a:srgbClr val="3951CB"/>
              </a:buClr>
              <a:buSzPct val="60000"/>
              <a:buFontTx/>
              <a:buChar char="•"/>
            </a:pPr>
            <a:r>
              <a:rPr lang="en-US" altLang="en-US" sz="2000">
                <a:solidFill>
                  <a:srgbClr val="000000"/>
                </a:solidFill>
                <a:latin typeface="Verdana" panose="020B0604030504040204" pitchFamily="34" charset="0"/>
                <a:cs typeface="Times New Roman" panose="02020603050405020304" pitchFamily="18" charset="0"/>
              </a:rPr>
              <a:t>Determine degree of hypoventilation</a:t>
            </a:r>
          </a:p>
          <a:p>
            <a:pPr lvl="1" eaLnBrk="1" hangingPunct="1">
              <a:lnSpc>
                <a:spcPct val="100000"/>
              </a:lnSpc>
              <a:buClr>
                <a:srgbClr val="3951CB"/>
              </a:buClr>
              <a:buSzPct val="60000"/>
              <a:buFontTx/>
              <a:buChar char="•"/>
            </a:pPr>
            <a:r>
              <a:rPr lang="en-US" altLang="en-US" sz="2000">
                <a:solidFill>
                  <a:srgbClr val="333333"/>
                </a:solidFill>
                <a:latin typeface="Verdana" panose="020B0604030504040204" pitchFamily="34" charset="0"/>
                <a:cs typeface="Times New Roman" panose="02020603050405020304" pitchFamily="18" charset="0"/>
              </a:rPr>
              <a:t>Early indicator of</a:t>
            </a:r>
            <a:r>
              <a:rPr lang="en-US" altLang="en-US" sz="2000">
                <a:solidFill>
                  <a:srgbClr val="000000"/>
                </a:solidFill>
                <a:latin typeface="Verdana" panose="020B0604030504040204" pitchFamily="34" charset="0"/>
                <a:cs typeface="Times New Roman" panose="02020603050405020304" pitchFamily="18" charset="0"/>
              </a:rPr>
              <a:t> respiratory failure</a:t>
            </a:r>
          </a:p>
        </p:txBody>
      </p:sp>
    </p:spTree>
    <p:extLst>
      <p:ext uri="{BB962C8B-B14F-4D97-AF65-F5344CB8AC3E}">
        <p14:creationId xmlns:p14="http://schemas.microsoft.com/office/powerpoint/2010/main" val="2980888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02752" cy="990600"/>
          </a:xfrm>
        </p:spPr>
        <p:txBody>
          <a:bodyPr>
            <a:normAutofit fontScale="90000"/>
          </a:bodyPr>
          <a:lstStyle/>
          <a:p>
            <a:r>
              <a:rPr lang="en-US" b="1" dirty="0" smtClean="0"/>
              <a:t>Alcohol Intoxication or Drug Ingestion</a:t>
            </a:r>
            <a:endParaRPr lang="en-US" b="1" dirty="0"/>
          </a:p>
        </p:txBody>
      </p:sp>
      <p:sp>
        <p:nvSpPr>
          <p:cNvPr id="57347" name="Rectangle 5"/>
          <p:cNvSpPr>
            <a:spLocks noGrp="1" noChangeArrowheads="1"/>
          </p:cNvSpPr>
          <p:nvPr>
            <p:ph sz="quarter" idx="1"/>
          </p:nvPr>
        </p:nvSpPr>
        <p:spPr/>
        <p:txBody>
          <a:bodyPr/>
          <a:lstStyle/>
          <a:p>
            <a:pPr eaLnBrk="1" hangingPunct="1"/>
            <a:r>
              <a:rPr lang="en-US" altLang="en-US" b="1" dirty="0" smtClean="0"/>
              <a:t>Excessive alcohol alone or combined with sedative drugs can cause</a:t>
            </a:r>
            <a:r>
              <a:rPr lang="en-US" altLang="en-US" dirty="0" smtClean="0"/>
              <a:t> </a:t>
            </a:r>
          </a:p>
          <a:p>
            <a:pPr lvl="1" eaLnBrk="1" hangingPunct="1"/>
            <a:r>
              <a:rPr lang="en-US" altLang="en-US" dirty="0" smtClean="0"/>
              <a:t>Severe hypoventilation</a:t>
            </a:r>
          </a:p>
          <a:p>
            <a:pPr lvl="1" eaLnBrk="1" hangingPunct="1"/>
            <a:r>
              <a:rPr lang="en-US" altLang="en-US" dirty="0" smtClean="0"/>
              <a:t>Obtundation</a:t>
            </a:r>
          </a:p>
          <a:p>
            <a:pPr lvl="1" eaLnBrk="1" hangingPunct="1"/>
            <a:r>
              <a:rPr lang="en-US" altLang="en-US" dirty="0" smtClean="0"/>
              <a:t>Respiratory failure</a:t>
            </a:r>
          </a:p>
        </p:txBody>
      </p:sp>
      <p:sp>
        <p:nvSpPr>
          <p:cNvPr id="57348" name="AutoShape 6"/>
          <p:cNvSpPr>
            <a:spLocks noChangeArrowheads="1"/>
          </p:cNvSpPr>
          <p:nvPr/>
        </p:nvSpPr>
        <p:spPr bwMode="auto">
          <a:xfrm>
            <a:off x="1146048" y="4419600"/>
            <a:ext cx="7086600" cy="1584325"/>
          </a:xfrm>
          <a:prstGeom prst="roundRect">
            <a:avLst>
              <a:gd name="adj" fmla="val 16667"/>
            </a:avLst>
          </a:prstGeom>
          <a:solidFill>
            <a:srgbClr val="C5ECFF"/>
          </a:solidFill>
          <a:ln w="28575">
            <a:solidFill>
              <a:srgbClr val="336BD1"/>
            </a:solidFill>
            <a:round/>
            <a:headEnd/>
            <a:tailEnd/>
          </a:ln>
        </p:spPr>
        <p:txBody>
          <a:bodyPr wrap="none" anchor="ctr"/>
          <a:lstStyle>
            <a:lvl1pPr>
              <a:lnSpc>
                <a:spcPct val="90000"/>
              </a:lnSpc>
              <a:spcBef>
                <a:spcPct val="20000"/>
              </a:spcBef>
              <a:buFont typeface="Wingdings" panose="05000000000000000000" pitchFamily="2" charset="2"/>
              <a:buChar char="§"/>
              <a:defRPr sz="2800">
                <a:solidFill>
                  <a:srgbClr val="4B4B4B"/>
                </a:solidFill>
                <a:latin typeface="Arial" panose="020B0604020202020204" pitchFamily="34" charset="0"/>
              </a:defRPr>
            </a:lvl1pPr>
            <a:lvl2pPr marL="742950" indent="-285750">
              <a:lnSpc>
                <a:spcPct val="90000"/>
              </a:lnSpc>
              <a:spcBef>
                <a:spcPct val="20000"/>
              </a:spcBef>
              <a:buFont typeface="Wingdings" panose="05000000000000000000" pitchFamily="2" charset="2"/>
              <a:buChar char="§"/>
              <a:defRPr sz="2400">
                <a:solidFill>
                  <a:srgbClr val="787878"/>
                </a:solidFill>
                <a:latin typeface="Arial" panose="020B0604020202020204" pitchFamily="34" charset="0"/>
              </a:defRPr>
            </a:lvl2pPr>
            <a:lvl3pPr marL="1143000" indent="-228600">
              <a:lnSpc>
                <a:spcPct val="90000"/>
              </a:lnSpc>
              <a:spcBef>
                <a:spcPct val="20000"/>
              </a:spcBef>
              <a:buFont typeface="Wingdings" panose="05000000000000000000" pitchFamily="2" charset="2"/>
              <a:buChar char="§"/>
              <a:defRPr sz="2000">
                <a:solidFill>
                  <a:srgbClr val="787878"/>
                </a:solidFill>
                <a:latin typeface="Arial" panose="020B0604020202020204" pitchFamily="34" charset="0"/>
              </a:defRPr>
            </a:lvl3pPr>
            <a:lvl4pPr marL="16002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4pPr>
            <a:lvl5pPr marL="20574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5pPr>
            <a:lvl6pPr marL="25146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6pPr>
            <a:lvl7pPr marL="29718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7pPr>
            <a:lvl8pPr marL="34290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8pPr>
            <a:lvl9pPr marL="38862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9pPr>
          </a:lstStyle>
          <a:p>
            <a:pPr algn="ctr">
              <a:lnSpc>
                <a:spcPct val="100000"/>
              </a:lnSpc>
              <a:spcBef>
                <a:spcPct val="0"/>
              </a:spcBef>
              <a:buFontTx/>
              <a:buNone/>
            </a:pPr>
            <a:r>
              <a:rPr lang="en-US" altLang="en-US" sz="2400">
                <a:solidFill>
                  <a:srgbClr val="000000"/>
                </a:solidFill>
                <a:latin typeface="Verdana" panose="020B0604030504040204" pitchFamily="34" charset="0"/>
              </a:rPr>
              <a:t>Capnography provides an early indicator </a:t>
            </a:r>
          </a:p>
          <a:p>
            <a:pPr algn="ctr">
              <a:lnSpc>
                <a:spcPct val="100000"/>
              </a:lnSpc>
              <a:spcBef>
                <a:spcPct val="0"/>
              </a:spcBef>
              <a:buFontTx/>
              <a:buNone/>
            </a:pPr>
            <a:r>
              <a:rPr lang="en-US" altLang="en-US" sz="2400">
                <a:solidFill>
                  <a:srgbClr val="000000"/>
                </a:solidFill>
                <a:latin typeface="Verdana" panose="020B0604030504040204" pitchFamily="34" charset="0"/>
              </a:rPr>
              <a:t>of </a:t>
            </a:r>
            <a:r>
              <a:rPr lang="en-US" altLang="en-US" sz="2400">
                <a:solidFill>
                  <a:srgbClr val="333333"/>
                </a:solidFill>
                <a:latin typeface="Verdana" panose="020B0604030504040204" pitchFamily="34" charset="0"/>
              </a:rPr>
              <a:t>impending </a:t>
            </a:r>
            <a:r>
              <a:rPr lang="en-US" altLang="en-US" sz="2400">
                <a:solidFill>
                  <a:srgbClr val="000000"/>
                </a:solidFill>
                <a:latin typeface="Verdana" panose="020B0604030504040204" pitchFamily="34" charset="0"/>
              </a:rPr>
              <a:t>respiratory failure.</a:t>
            </a:r>
          </a:p>
        </p:txBody>
      </p:sp>
    </p:spTree>
    <p:extLst>
      <p:ext uri="{BB962C8B-B14F-4D97-AF65-F5344CB8AC3E}">
        <p14:creationId xmlns:p14="http://schemas.microsoft.com/office/powerpoint/2010/main" val="1173297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Autofit/>
          </a:bodyPr>
          <a:lstStyle/>
          <a:p>
            <a:pPr eaLnBrk="1" hangingPunct="1"/>
            <a:r>
              <a:rPr lang="en-US" altLang="en-US" sz="3600" b="1" dirty="0" smtClean="0"/>
              <a:t>Capnography Use Emergencies: </a:t>
            </a:r>
            <a:br>
              <a:rPr lang="en-US" altLang="en-US" sz="3600" b="1" dirty="0" smtClean="0"/>
            </a:br>
            <a:r>
              <a:rPr lang="en-US" altLang="en-US" sz="3600" b="1" dirty="0" smtClean="0"/>
              <a:t>The Non-intubated Patient</a:t>
            </a:r>
          </a:p>
        </p:txBody>
      </p:sp>
      <p:sp>
        <p:nvSpPr>
          <p:cNvPr id="61443" name="Content Placeholder 2"/>
          <p:cNvSpPr>
            <a:spLocks noGrp="1"/>
          </p:cNvSpPr>
          <p:nvPr>
            <p:ph sz="quarter" idx="2"/>
          </p:nvPr>
        </p:nvSpPr>
        <p:spPr>
          <a:xfrm>
            <a:off x="609600" y="2438400"/>
            <a:ext cx="4038600" cy="4343400"/>
          </a:xfrm>
        </p:spPr>
        <p:txBody>
          <a:bodyPr>
            <a:normAutofit/>
          </a:bodyPr>
          <a:lstStyle/>
          <a:p>
            <a:pPr lvl="1" eaLnBrk="1" hangingPunct="1"/>
            <a:r>
              <a:rPr lang="en-US" altLang="en-US" sz="3000" dirty="0" smtClean="0"/>
              <a:t>Diabetic emergencies/DKA</a:t>
            </a:r>
          </a:p>
          <a:p>
            <a:pPr lvl="1" eaLnBrk="1" hangingPunct="1"/>
            <a:r>
              <a:rPr lang="en-US" altLang="en-US" sz="3000" dirty="0" smtClean="0"/>
              <a:t>Sympathomimetic overdose</a:t>
            </a:r>
          </a:p>
          <a:p>
            <a:pPr lvl="1" eaLnBrk="1" hangingPunct="1"/>
            <a:r>
              <a:rPr lang="en-US" altLang="en-US" sz="3000" dirty="0" smtClean="0"/>
              <a:t>Seizures</a:t>
            </a:r>
          </a:p>
          <a:p>
            <a:pPr lvl="1" eaLnBrk="1" hangingPunct="1"/>
            <a:r>
              <a:rPr lang="en-US" altLang="en-US" sz="3000" dirty="0" smtClean="0"/>
              <a:t>Sepsis</a:t>
            </a:r>
          </a:p>
          <a:p>
            <a:pPr lvl="1" eaLnBrk="1" hangingPunct="1"/>
            <a:r>
              <a:rPr lang="en-US" altLang="en-US" sz="3000" dirty="0" smtClean="0"/>
              <a:t>Hyper/Hypothermia</a:t>
            </a:r>
          </a:p>
          <a:p>
            <a:pPr lvl="1" eaLnBrk="1" hangingPunct="1"/>
            <a:r>
              <a:rPr lang="en-US" altLang="en-US" sz="3000" dirty="0" smtClean="0"/>
              <a:t>Gastroenteritis</a:t>
            </a:r>
          </a:p>
          <a:p>
            <a:pPr marL="365760" lvl="1" indent="0" eaLnBrk="1" hangingPunct="1">
              <a:buNone/>
            </a:pPr>
            <a:endParaRPr lang="en-US" altLang="en-US" dirty="0" smtClean="0"/>
          </a:p>
          <a:p>
            <a:pPr eaLnBrk="1" hangingPunct="1"/>
            <a:endParaRPr lang="en-US" altLang="en-US" dirty="0" smtClean="0"/>
          </a:p>
        </p:txBody>
      </p:sp>
      <p:sp>
        <p:nvSpPr>
          <p:cNvPr id="4" name="Content Placeholder 3"/>
          <p:cNvSpPr>
            <a:spLocks noGrp="1"/>
          </p:cNvSpPr>
          <p:nvPr>
            <p:ph sz="quarter" idx="4"/>
          </p:nvPr>
        </p:nvSpPr>
        <p:spPr>
          <a:xfrm>
            <a:off x="4800600" y="2438400"/>
            <a:ext cx="3886200" cy="4343400"/>
          </a:xfrm>
        </p:spPr>
        <p:txBody>
          <a:bodyPr/>
          <a:lstStyle/>
          <a:p>
            <a:pPr lvl="1"/>
            <a:r>
              <a:rPr lang="en-US" altLang="en-US" sz="3000" dirty="0"/>
              <a:t>CHF</a:t>
            </a:r>
          </a:p>
          <a:p>
            <a:pPr lvl="1"/>
            <a:r>
              <a:rPr lang="en-US" altLang="en-US" sz="3000" dirty="0"/>
              <a:t>Acute Myocardial Infarction</a:t>
            </a:r>
          </a:p>
          <a:p>
            <a:pPr lvl="1"/>
            <a:r>
              <a:rPr lang="en-US" altLang="en-US" sz="3000" dirty="0"/>
              <a:t>Blood loss/Shock</a:t>
            </a:r>
          </a:p>
          <a:p>
            <a:pPr lvl="1"/>
            <a:r>
              <a:rPr lang="en-US" altLang="en-US" sz="3000" dirty="0"/>
              <a:t>Pulmonary </a:t>
            </a:r>
            <a:r>
              <a:rPr lang="en-US" altLang="en-US" sz="3000" dirty="0" smtClean="0"/>
              <a:t>embolism</a:t>
            </a:r>
            <a:endParaRPr lang="en-US" altLang="en-US" sz="3000" dirty="0"/>
          </a:p>
          <a:p>
            <a:endParaRPr lang="en-US" dirty="0"/>
          </a:p>
        </p:txBody>
      </p:sp>
      <p:sp>
        <p:nvSpPr>
          <p:cNvPr id="2" name="Text Placeholder 1"/>
          <p:cNvSpPr>
            <a:spLocks noGrp="1"/>
          </p:cNvSpPr>
          <p:nvPr>
            <p:ph type="body" sz="quarter" idx="1"/>
          </p:nvPr>
        </p:nvSpPr>
        <p:spPr/>
        <p:txBody>
          <a:bodyPr>
            <a:normAutofit/>
          </a:bodyPr>
          <a:lstStyle/>
          <a:p>
            <a:pPr algn="ctr"/>
            <a:r>
              <a:rPr lang="en-US" sz="2400" dirty="0" smtClean="0"/>
              <a:t>Metabolic Emergencies</a:t>
            </a:r>
            <a:endParaRPr lang="en-US" sz="2400" dirty="0"/>
          </a:p>
        </p:txBody>
      </p:sp>
      <p:sp>
        <p:nvSpPr>
          <p:cNvPr id="3" name="Text Placeholder 2"/>
          <p:cNvSpPr>
            <a:spLocks noGrp="1"/>
          </p:cNvSpPr>
          <p:nvPr>
            <p:ph type="body" sz="quarter" idx="3"/>
          </p:nvPr>
        </p:nvSpPr>
        <p:spPr/>
        <p:txBody>
          <a:bodyPr>
            <a:noAutofit/>
          </a:bodyPr>
          <a:lstStyle/>
          <a:p>
            <a:pPr algn="ctr"/>
            <a:r>
              <a:rPr lang="en-US" sz="2400" dirty="0" smtClean="0"/>
              <a:t>Cardiovascular Emergencies</a:t>
            </a:r>
            <a:endParaRPr lang="en-US" sz="2400" dirty="0"/>
          </a:p>
        </p:txBody>
      </p:sp>
    </p:spTree>
    <p:extLst>
      <p:ext uri="{BB962C8B-B14F-4D97-AF65-F5344CB8AC3E}">
        <p14:creationId xmlns:p14="http://schemas.microsoft.com/office/powerpoint/2010/main" val="3327929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2"/>
          <p:cNvSpPr>
            <a:spLocks noGrp="1" noChangeArrowheads="1"/>
          </p:cNvSpPr>
          <p:nvPr>
            <p:ph type="title"/>
          </p:nvPr>
        </p:nvSpPr>
        <p:spPr/>
        <p:txBody>
          <a:bodyPr/>
          <a:lstStyle/>
          <a:p>
            <a:r>
              <a:rPr lang="en-US" b="1" dirty="0" smtClean="0"/>
              <a:t>Capnography</a:t>
            </a:r>
          </a:p>
        </p:txBody>
      </p:sp>
      <p:sp>
        <p:nvSpPr>
          <p:cNvPr id="22531" name="Rectangle 13"/>
          <p:cNvSpPr>
            <a:spLocks noGrp="1" noChangeArrowheads="1"/>
          </p:cNvSpPr>
          <p:nvPr>
            <p:ph type="body" idx="4294967295"/>
          </p:nvPr>
        </p:nvSpPr>
        <p:spPr>
          <a:xfrm>
            <a:off x="552587" y="1711326"/>
            <a:ext cx="3368151" cy="2403474"/>
          </a:xfrm>
        </p:spPr>
        <p:txBody>
          <a:bodyPr>
            <a:normAutofit lnSpcReduction="10000"/>
          </a:bodyPr>
          <a:lstStyle/>
          <a:p>
            <a:pPr marL="0" indent="0">
              <a:buNone/>
            </a:pPr>
            <a:r>
              <a:rPr lang="en-US" sz="2800" dirty="0"/>
              <a:t>Can use with:</a:t>
            </a:r>
          </a:p>
          <a:p>
            <a:pPr lvl="1"/>
            <a:r>
              <a:rPr lang="en-US" dirty="0" smtClean="0"/>
              <a:t>Endotracheal tube</a:t>
            </a:r>
          </a:p>
          <a:p>
            <a:pPr lvl="1"/>
            <a:r>
              <a:rPr lang="en-US" dirty="0" smtClean="0"/>
              <a:t>Trach</a:t>
            </a:r>
          </a:p>
          <a:p>
            <a:pPr lvl="1"/>
            <a:r>
              <a:rPr lang="en-US" dirty="0" smtClean="0"/>
              <a:t>BVM</a:t>
            </a:r>
          </a:p>
          <a:p>
            <a:pPr lvl="1"/>
            <a:r>
              <a:rPr lang="en-US" dirty="0" smtClean="0"/>
              <a:t>Nasal cannula</a:t>
            </a:r>
          </a:p>
        </p:txBody>
      </p:sp>
      <p:sp>
        <p:nvSpPr>
          <p:cNvPr id="22532" name="Rectangle 4"/>
          <p:cNvSpPr>
            <a:spLocks noChangeArrowheads="1"/>
          </p:cNvSpPr>
          <p:nvPr/>
        </p:nvSpPr>
        <p:spPr bwMode="auto">
          <a:xfrm>
            <a:off x="1143000" y="3680222"/>
            <a:ext cx="6858000" cy="300082"/>
          </a:xfrm>
          <a:prstGeom prst="rect">
            <a:avLst/>
          </a:prstGeom>
          <a:noFill/>
          <a:ln w="9525">
            <a:noFill/>
            <a:miter lim="800000"/>
            <a:headEnd/>
            <a:tailEnd/>
          </a:ln>
        </p:spPr>
        <p:txBody>
          <a:bodyPr>
            <a:spAutoFit/>
          </a:bodyPr>
          <a:lstStyle/>
          <a:p>
            <a:endParaRPr lang="en-US" sz="1350" dirty="0"/>
          </a:p>
        </p:txBody>
      </p:sp>
      <p:pic>
        <p:nvPicPr>
          <p:cNvPr id="22536" name="Picture 10" descr="H:\Kip\Capno photos\PatientABaggingWS.jpg"/>
          <p:cNvPicPr>
            <a:picLocks noChangeAspect="1" noChangeArrowheads="1"/>
          </p:cNvPicPr>
          <p:nvPr/>
        </p:nvPicPr>
        <p:blipFill>
          <a:blip r:embed="rId3" cstate="screen"/>
          <a:srcRect/>
          <a:stretch>
            <a:fillRect/>
          </a:stretch>
        </p:blipFill>
        <p:spPr bwMode="auto">
          <a:xfrm>
            <a:off x="5710401" y="1913917"/>
            <a:ext cx="3023696" cy="4557420"/>
          </a:xfrm>
          <a:prstGeom prst="rect">
            <a:avLst/>
          </a:prstGeom>
          <a:noFill/>
          <a:ln w="9525">
            <a:solidFill>
              <a:srgbClr val="B88D02"/>
            </a:solidFill>
            <a:miter lim="800000"/>
            <a:headEnd/>
            <a:tailEnd/>
          </a:ln>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1729" b="21916"/>
          <a:stretch/>
        </p:blipFill>
        <p:spPr>
          <a:xfrm>
            <a:off x="586746" y="4114800"/>
            <a:ext cx="4209558" cy="2372303"/>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1643" t="9618" r="8090" b="12623"/>
          <a:stretch/>
        </p:blipFill>
        <p:spPr>
          <a:xfrm>
            <a:off x="3554886" y="2696294"/>
            <a:ext cx="1912529" cy="1852760"/>
          </a:xfrm>
          <a:prstGeom prst="rect">
            <a:avLst/>
          </a:prstGeom>
        </p:spPr>
      </p:pic>
    </p:spTree>
    <p:extLst>
      <p:ext uri="{BB962C8B-B14F-4D97-AF65-F5344CB8AC3E}">
        <p14:creationId xmlns:p14="http://schemas.microsoft.com/office/powerpoint/2010/main" val="55095333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custDataLst>
              <p:tags r:id="rId2"/>
            </p:custDataLst>
            <p:extLst>
              <p:ext uri="{D42A27DB-BD31-4B8C-83A1-F6EECF244321}">
                <p14:modId xmlns:p14="http://schemas.microsoft.com/office/powerpoint/2010/main" val="1883219587"/>
              </p:ext>
            </p:extLst>
          </p:nvPr>
        </p:nvGraphicFramePr>
        <p:xfrm>
          <a:off x="304800" y="3505200"/>
          <a:ext cx="8686800" cy="3200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Title 18"/>
          <p:cNvSpPr>
            <a:spLocks noGrp="1"/>
          </p:cNvSpPr>
          <p:nvPr>
            <p:ph type="title"/>
          </p:nvPr>
        </p:nvSpPr>
        <p:spPr>
          <a:xfrm>
            <a:off x="457200" y="228600"/>
            <a:ext cx="8534400" cy="990600"/>
          </a:xfrm>
        </p:spPr>
        <p:txBody>
          <a:bodyPr>
            <a:normAutofit fontScale="90000"/>
          </a:bodyPr>
          <a:lstStyle/>
          <a:p>
            <a:r>
              <a:rPr lang="en-US" b="1" dirty="0" smtClean="0"/>
              <a:t>About the normal PEtCO</a:t>
            </a:r>
            <a:r>
              <a:rPr lang="en-US" b="1" baseline="-25000" dirty="0" smtClean="0"/>
              <a:t>2</a:t>
            </a:r>
            <a:r>
              <a:rPr lang="en-US" b="1" dirty="0" smtClean="0"/>
              <a:t> waveform…</a:t>
            </a:r>
            <a:endParaRPr lang="en-US" b="1" dirty="0"/>
          </a:p>
        </p:txBody>
      </p:sp>
      <p:pic>
        <p:nvPicPr>
          <p:cNvPr id="14" name="Picture 3" descr="pic13"/>
          <p:cNvPicPr>
            <a:picLocks noChangeAspect="1" noChangeArrowheads="1"/>
          </p:cNvPicPr>
          <p:nvPr>
            <p:custDataLst>
              <p:tags r:id="rId3"/>
            </p:custDataLst>
          </p:nvPr>
        </p:nvPicPr>
        <p:blipFill>
          <a:blip r:embed="rId11" cstate="print"/>
          <a:srcRect/>
          <a:stretch>
            <a:fillRect/>
          </a:stretch>
        </p:blipFill>
        <p:spPr bwMode="auto">
          <a:xfrm>
            <a:off x="2104360" y="1600200"/>
            <a:ext cx="4935279" cy="1786750"/>
          </a:xfrm>
          <a:prstGeom prst="rect">
            <a:avLst/>
          </a:prstGeom>
          <a:noFill/>
        </p:spPr>
      </p:pic>
      <p:sp>
        <p:nvSpPr>
          <p:cNvPr id="10" name="Rectangle 9"/>
          <p:cNvSpPr/>
          <p:nvPr/>
        </p:nvSpPr>
        <p:spPr>
          <a:xfrm>
            <a:off x="2727250" y="1635271"/>
            <a:ext cx="4036829" cy="3894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Tree>
    <p:custDataLst>
      <p:tags r:id="rId1"/>
    </p:custDataLst>
    <p:extLst>
      <p:ext uri="{BB962C8B-B14F-4D97-AF65-F5344CB8AC3E}">
        <p14:creationId xmlns:p14="http://schemas.microsoft.com/office/powerpoint/2010/main" val="24409242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3B513BB-47A9-4E5D-8DD7-937E222A40E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D35D98B0-6861-41D7-9588-3D784DC1F28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3975614D-B8C8-4DEA-887A-0D73D2051F4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E73DB4C-333C-4285-BD94-AE7345BD9D8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DCB5932F-A74A-49E9-8DF4-DC802448879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28600"/>
            <a:ext cx="8839200" cy="990600"/>
          </a:xfrm>
        </p:spPr>
        <p:txBody>
          <a:bodyPr>
            <a:normAutofit fontScale="90000"/>
          </a:bodyPr>
          <a:lstStyle/>
          <a:p>
            <a:r>
              <a:rPr lang="en-US" b="1" dirty="0" smtClean="0"/>
              <a:t>Waveforms in different clinical situations – Increase in PEtCO</a:t>
            </a:r>
            <a:r>
              <a:rPr lang="en-US" b="1" baseline="-25000" dirty="0" smtClean="0"/>
              <a:t>2</a:t>
            </a:r>
            <a:endParaRPr lang="en-US" b="1" baseline="-25000" dirty="0"/>
          </a:p>
        </p:txBody>
      </p:sp>
      <p:sp>
        <p:nvSpPr>
          <p:cNvPr id="6" name="Content Placeholder 5"/>
          <p:cNvSpPr>
            <a:spLocks noGrp="1"/>
          </p:cNvSpPr>
          <p:nvPr>
            <p:ph sz="quarter" idx="2"/>
          </p:nvPr>
        </p:nvSpPr>
        <p:spPr>
          <a:xfrm>
            <a:off x="5205249" y="1828800"/>
            <a:ext cx="3886200" cy="4572000"/>
          </a:xfrm>
        </p:spPr>
        <p:txBody>
          <a:bodyPr/>
          <a:lstStyle/>
          <a:p>
            <a:r>
              <a:rPr lang="en-US" dirty="0" smtClean="0"/>
              <a:t>Hypermetabolic state</a:t>
            </a:r>
          </a:p>
          <a:p>
            <a:r>
              <a:rPr lang="en-US" dirty="0" smtClean="0"/>
              <a:t>NaHCO</a:t>
            </a:r>
            <a:r>
              <a:rPr lang="en-US" baseline="-25000" dirty="0" smtClean="0"/>
              <a:t>3</a:t>
            </a:r>
            <a:r>
              <a:rPr lang="en-US" dirty="0" smtClean="0"/>
              <a:t> administration</a:t>
            </a:r>
          </a:p>
          <a:p>
            <a:r>
              <a:rPr lang="en-US" dirty="0" smtClean="0"/>
              <a:t>Partial airway obstruction</a:t>
            </a:r>
          </a:p>
          <a:p>
            <a:r>
              <a:rPr lang="en-US" dirty="0" smtClean="0"/>
              <a:t>Sudden hypoventilation</a:t>
            </a:r>
          </a:p>
          <a:p>
            <a:r>
              <a:rPr lang="en-US" dirty="0" smtClean="0"/>
              <a:t>Sudden increase in temperature or BP</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4727" b="84556"/>
          <a:stretch/>
        </p:blipFill>
        <p:spPr>
          <a:xfrm>
            <a:off x="0" y="1928648"/>
            <a:ext cx="5029200" cy="1295400"/>
          </a:xfrm>
          <a:prstGeom prst="rect">
            <a:avLst/>
          </a:prstGeom>
        </p:spPr>
      </p:pic>
    </p:spTree>
    <p:extLst>
      <p:ext uri="{BB962C8B-B14F-4D97-AF65-F5344CB8AC3E}">
        <p14:creationId xmlns:p14="http://schemas.microsoft.com/office/powerpoint/2010/main" val="400383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normAutofit fontScale="90000"/>
          </a:bodyPr>
          <a:lstStyle/>
          <a:p>
            <a:r>
              <a:rPr lang="en-US" b="1" dirty="0"/>
              <a:t>Waveforms in different clinical situations – </a:t>
            </a:r>
            <a:r>
              <a:rPr lang="en-US" b="1" dirty="0" smtClean="0"/>
              <a:t>Loss of plateau</a:t>
            </a:r>
            <a:endParaRPr lang="en-US" dirty="0"/>
          </a:p>
        </p:txBody>
      </p:sp>
      <p:sp>
        <p:nvSpPr>
          <p:cNvPr id="4" name="Content Placeholder 3"/>
          <p:cNvSpPr>
            <a:spLocks noGrp="1"/>
          </p:cNvSpPr>
          <p:nvPr>
            <p:ph sz="quarter" idx="2"/>
          </p:nvPr>
        </p:nvSpPr>
        <p:spPr>
          <a:xfrm>
            <a:off x="5823099" y="1752600"/>
            <a:ext cx="2939901" cy="4572000"/>
          </a:xfrm>
        </p:spPr>
        <p:txBody>
          <a:bodyPr/>
          <a:lstStyle/>
          <a:p>
            <a:r>
              <a:rPr lang="en-US" dirty="0" smtClean="0"/>
              <a:t>Bronchospasm (asthma)</a:t>
            </a:r>
          </a:p>
          <a:p>
            <a:r>
              <a:rPr lang="en-US" dirty="0" smtClean="0"/>
              <a:t>COPD</a:t>
            </a:r>
          </a:p>
          <a:p>
            <a:r>
              <a:rPr lang="en-US" dirty="0" smtClean="0"/>
              <a:t>Cuff leak</a:t>
            </a:r>
          </a:p>
          <a:p>
            <a:r>
              <a:rPr lang="en-US" dirty="0" smtClean="0"/>
              <a:t>Kinked ET tube</a:t>
            </a:r>
          </a:p>
          <a:p>
            <a:r>
              <a:rPr lang="en-US" dirty="0" smtClean="0"/>
              <a:t>Partial airway obstruction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3961" r="4295" b="62139"/>
          <a:stretch/>
        </p:blipFill>
        <p:spPr>
          <a:xfrm>
            <a:off x="23648" y="1760483"/>
            <a:ext cx="5613400" cy="12954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1177" t="7627" b="28814"/>
          <a:stretch/>
        </p:blipFill>
        <p:spPr>
          <a:xfrm>
            <a:off x="277648" y="3810000"/>
            <a:ext cx="5105400" cy="2743200"/>
          </a:xfrm>
          <a:prstGeom prst="rect">
            <a:avLst/>
          </a:prstGeom>
        </p:spPr>
      </p:pic>
    </p:spTree>
    <p:extLst>
      <p:ext uri="{BB962C8B-B14F-4D97-AF65-F5344CB8AC3E}">
        <p14:creationId xmlns:p14="http://schemas.microsoft.com/office/powerpoint/2010/main" val="3321485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048" cy="990600"/>
          </a:xfrm>
        </p:spPr>
        <p:txBody>
          <a:bodyPr>
            <a:noAutofit/>
          </a:bodyPr>
          <a:lstStyle/>
          <a:p>
            <a:r>
              <a:rPr lang="en-US" sz="3200" b="1" dirty="0" smtClean="0"/>
              <a:t>Nicole Kupchik MN, RN, CCNS, CCRN, PCCN-CMC</a:t>
            </a:r>
            <a:endParaRPr lang="en-US" sz="3200" b="1" dirty="0"/>
          </a:p>
        </p:txBody>
      </p:sp>
      <p:sp>
        <p:nvSpPr>
          <p:cNvPr id="3" name="Content Placeholder 2"/>
          <p:cNvSpPr>
            <a:spLocks noGrp="1"/>
          </p:cNvSpPr>
          <p:nvPr>
            <p:ph idx="1"/>
          </p:nvPr>
        </p:nvSpPr>
        <p:spPr>
          <a:xfrm>
            <a:off x="609600" y="1646864"/>
            <a:ext cx="4876800" cy="5174066"/>
          </a:xfrm>
        </p:spPr>
        <p:txBody>
          <a:bodyPr>
            <a:normAutofit fontScale="77500" lnSpcReduction="20000"/>
          </a:bodyPr>
          <a:lstStyle/>
          <a:p>
            <a:r>
              <a:rPr lang="en-US" dirty="0" smtClean="0"/>
              <a:t>Clinical Nurse Specialist</a:t>
            </a:r>
          </a:p>
          <a:p>
            <a:r>
              <a:rPr lang="en-US" dirty="0" smtClean="0"/>
              <a:t>Former Code Blue Committee Co-Chair</a:t>
            </a:r>
          </a:p>
          <a:p>
            <a:r>
              <a:rPr lang="en-US" dirty="0" smtClean="0"/>
              <a:t>Currently consultant</a:t>
            </a:r>
          </a:p>
          <a:p>
            <a:r>
              <a:rPr lang="en-US" dirty="0" smtClean="0"/>
              <a:t>Staff Nurse</a:t>
            </a:r>
          </a:p>
          <a:p>
            <a:endParaRPr lang="en-US" dirty="0"/>
          </a:p>
          <a:p>
            <a:pPr marL="0" indent="0">
              <a:buNone/>
            </a:pPr>
            <a:r>
              <a:rPr lang="en-US" b="1" dirty="0" smtClean="0"/>
              <a:t>National resuscitation presentations:</a:t>
            </a:r>
          </a:p>
          <a:p>
            <a:r>
              <a:rPr lang="en-US" dirty="0" smtClean="0"/>
              <a:t>American Heart Association (AHA)</a:t>
            </a:r>
          </a:p>
          <a:p>
            <a:r>
              <a:rPr lang="en-US" dirty="0" smtClean="0"/>
              <a:t>Emergency Cardiovascular Care Updates (ECCU)</a:t>
            </a:r>
          </a:p>
          <a:p>
            <a:r>
              <a:rPr lang="en-US" dirty="0" smtClean="0"/>
              <a:t>Society of Critical Care Medicine (SCCM)</a:t>
            </a:r>
          </a:p>
          <a:p>
            <a:r>
              <a:rPr lang="en-US" dirty="0" smtClean="0"/>
              <a:t>National Teaching Institute (NTI)</a:t>
            </a:r>
          </a:p>
          <a:p>
            <a:r>
              <a:rPr lang="en-US" dirty="0" smtClean="0"/>
              <a:t>Emergency Nurses Association (ENA)</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80" r="6368" b="8158"/>
          <a:stretch/>
        </p:blipFill>
        <p:spPr>
          <a:xfrm>
            <a:off x="5562600" y="1646864"/>
            <a:ext cx="3031435" cy="4892996"/>
          </a:xfrm>
          <a:prstGeom prst="rect">
            <a:avLst/>
          </a:prstGeom>
        </p:spPr>
      </p:pic>
    </p:spTree>
    <p:extLst>
      <p:ext uri="{BB962C8B-B14F-4D97-AF65-F5344CB8AC3E}">
        <p14:creationId xmlns:p14="http://schemas.microsoft.com/office/powerpoint/2010/main" val="173284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normAutofit fontScale="90000"/>
          </a:bodyPr>
          <a:lstStyle/>
          <a:p>
            <a:r>
              <a:rPr lang="en-US" b="1" dirty="0"/>
              <a:t>Waveforms in different clinical situations – </a:t>
            </a:r>
            <a:r>
              <a:rPr lang="en-US" b="1" dirty="0" smtClean="0"/>
              <a:t>Downward plateau slope</a:t>
            </a:r>
            <a:endParaRPr lang="en-US" dirty="0"/>
          </a:p>
        </p:txBody>
      </p:sp>
      <p:sp>
        <p:nvSpPr>
          <p:cNvPr id="4" name="Content Placeholder 3"/>
          <p:cNvSpPr>
            <a:spLocks noGrp="1"/>
          </p:cNvSpPr>
          <p:nvPr>
            <p:ph sz="quarter" idx="2"/>
          </p:nvPr>
        </p:nvSpPr>
        <p:spPr>
          <a:xfrm>
            <a:off x="5823099" y="3276600"/>
            <a:ext cx="2939901" cy="3048000"/>
          </a:xfrm>
        </p:spPr>
        <p:txBody>
          <a:bodyPr/>
          <a:lstStyle/>
          <a:p>
            <a:r>
              <a:rPr lang="en-US" dirty="0" smtClean="0"/>
              <a:t>Severe emphysema</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77220" r="4295" b="5791"/>
          <a:stretch/>
        </p:blipFill>
        <p:spPr>
          <a:xfrm>
            <a:off x="152400" y="3276600"/>
            <a:ext cx="5403273" cy="1524000"/>
          </a:xfrm>
          <a:prstGeom prst="rect">
            <a:avLst/>
          </a:prstGeom>
        </p:spPr>
      </p:pic>
    </p:spTree>
    <p:extLst>
      <p:ext uri="{BB962C8B-B14F-4D97-AF65-F5344CB8AC3E}">
        <p14:creationId xmlns:p14="http://schemas.microsoft.com/office/powerpoint/2010/main" val="2643920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normAutofit fontScale="90000"/>
          </a:bodyPr>
          <a:lstStyle/>
          <a:p>
            <a:r>
              <a:rPr lang="en-US" b="1" dirty="0"/>
              <a:t>Waveforms in different clinical situations – </a:t>
            </a:r>
            <a:r>
              <a:rPr lang="en-US" b="1" dirty="0" smtClean="0"/>
              <a:t>Increase in baseline</a:t>
            </a:r>
            <a:endParaRPr lang="en-US" dirty="0"/>
          </a:p>
        </p:txBody>
      </p:sp>
      <p:sp>
        <p:nvSpPr>
          <p:cNvPr id="4" name="Content Placeholder 3"/>
          <p:cNvSpPr>
            <a:spLocks noGrp="1"/>
          </p:cNvSpPr>
          <p:nvPr>
            <p:ph sz="quarter" idx="2"/>
          </p:nvPr>
        </p:nvSpPr>
        <p:spPr>
          <a:xfrm>
            <a:off x="5823099" y="1752600"/>
            <a:ext cx="2939901" cy="4572000"/>
          </a:xfrm>
        </p:spPr>
        <p:txBody>
          <a:bodyPr/>
          <a:lstStyle/>
          <a:p>
            <a:r>
              <a:rPr lang="en-US" dirty="0" smtClean="0"/>
              <a:t>Rebreathing CO</a:t>
            </a:r>
            <a:r>
              <a:rPr lang="en-US" baseline="-25000" dirty="0" smtClean="0"/>
              <a:t>2</a:t>
            </a:r>
          </a:p>
          <a:p>
            <a:r>
              <a:rPr lang="en-US" dirty="0" smtClean="0"/>
              <a:t>Exhausted with hypoventilation</a:t>
            </a:r>
          </a:p>
          <a:p>
            <a:r>
              <a:rPr lang="en-US" dirty="0" smtClean="0"/>
              <a:t>Need for calibration</a:t>
            </a:r>
          </a:p>
          <a:p>
            <a:r>
              <a:rPr lang="en-US" dirty="0" smtClean="0"/>
              <a:t>Contaminated sensor</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2510" r="4295" b="28957"/>
          <a:stretch/>
        </p:blipFill>
        <p:spPr>
          <a:xfrm>
            <a:off x="228600" y="1981200"/>
            <a:ext cx="5448300" cy="1676400"/>
          </a:xfrm>
          <a:prstGeom prst="rect">
            <a:avLst/>
          </a:prstGeom>
        </p:spPr>
      </p:pic>
    </p:spTree>
    <p:extLst>
      <p:ext uri="{BB962C8B-B14F-4D97-AF65-F5344CB8AC3E}">
        <p14:creationId xmlns:p14="http://schemas.microsoft.com/office/powerpoint/2010/main" val="2623921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ET Tube dislodgement</a:t>
            </a:r>
            <a:endParaRPr lang="en-US" b="1" dirty="0"/>
          </a:p>
        </p:txBody>
      </p:sp>
      <p:sp>
        <p:nvSpPr>
          <p:cNvPr id="31747" name="Rectangle 5"/>
          <p:cNvSpPr>
            <a:spLocks noGrp="1" noChangeArrowheads="1"/>
          </p:cNvSpPr>
          <p:nvPr>
            <p:ph sz="quarter" idx="1"/>
          </p:nvPr>
        </p:nvSpPr>
        <p:spPr>
          <a:xfrm>
            <a:off x="228600" y="1757733"/>
            <a:ext cx="4114800" cy="4572000"/>
          </a:xfrm>
        </p:spPr>
        <p:txBody>
          <a:bodyPr>
            <a:normAutofit fontScale="92500"/>
          </a:bodyPr>
          <a:lstStyle/>
          <a:p>
            <a:pPr lvl="1"/>
            <a:r>
              <a:rPr lang="en-US" altLang="en-US" dirty="0" smtClean="0"/>
              <a:t>Detects ET tube dislodgement by an immediate change in the waveform </a:t>
            </a:r>
            <a:endParaRPr lang="en-US" altLang="en-US" dirty="0"/>
          </a:p>
          <a:p>
            <a:pPr marL="365760" lvl="1" indent="0" eaLnBrk="1" hangingPunct="1">
              <a:buNone/>
            </a:pPr>
            <a:endParaRPr lang="en-US" altLang="en-US" dirty="0" smtClean="0"/>
          </a:p>
          <a:p>
            <a:pPr lvl="1"/>
            <a:r>
              <a:rPr lang="en-US" altLang="en-US" dirty="0" smtClean="0"/>
              <a:t>Esophageal dislodgement produces a “flat line”      </a:t>
            </a:r>
          </a:p>
          <a:p>
            <a:pPr marL="365760" lvl="1" indent="0" eaLnBrk="1" hangingPunct="1">
              <a:buNone/>
            </a:pPr>
            <a:endParaRPr lang="en-US" altLang="en-US" dirty="0" smtClean="0"/>
          </a:p>
          <a:p>
            <a:pPr lvl="1"/>
            <a:r>
              <a:rPr lang="en-US" altLang="en-US" dirty="0" smtClean="0"/>
              <a:t>Hypopharynx will show low, irregular levels of                   CO</a:t>
            </a:r>
            <a:r>
              <a:rPr lang="en-US" altLang="en-US" baseline="-25000" dirty="0" smtClean="0"/>
              <a:t>2</a:t>
            </a:r>
          </a:p>
        </p:txBody>
      </p:sp>
      <p:pic>
        <p:nvPicPr>
          <p:cNvPr id="31748" name="Picture 6" descr="44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1281192"/>
            <a:ext cx="4267200" cy="293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hypopharyn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303435"/>
            <a:ext cx="4229100" cy="251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7"/>
          <p:cNvSpPr txBox="1">
            <a:spLocks noChangeArrowheads="1"/>
          </p:cNvSpPr>
          <p:nvPr/>
        </p:nvSpPr>
        <p:spPr bwMode="auto">
          <a:xfrm>
            <a:off x="3352800" y="6268228"/>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Font typeface="Wingdings" panose="05000000000000000000" pitchFamily="2" charset="2"/>
              <a:buChar char="§"/>
              <a:defRPr sz="2800">
                <a:solidFill>
                  <a:srgbClr val="4B4B4B"/>
                </a:solidFill>
                <a:latin typeface="Arial" panose="020B0604020202020204" pitchFamily="34" charset="0"/>
              </a:defRPr>
            </a:lvl1pPr>
            <a:lvl2pPr marL="742950" indent="-285750">
              <a:lnSpc>
                <a:spcPct val="90000"/>
              </a:lnSpc>
              <a:spcBef>
                <a:spcPct val="20000"/>
              </a:spcBef>
              <a:buFont typeface="Wingdings" panose="05000000000000000000" pitchFamily="2" charset="2"/>
              <a:buChar char="§"/>
              <a:defRPr sz="2400">
                <a:solidFill>
                  <a:srgbClr val="787878"/>
                </a:solidFill>
                <a:latin typeface="Arial" panose="020B0604020202020204" pitchFamily="34" charset="0"/>
              </a:defRPr>
            </a:lvl2pPr>
            <a:lvl3pPr marL="1143000" indent="-228600">
              <a:lnSpc>
                <a:spcPct val="90000"/>
              </a:lnSpc>
              <a:spcBef>
                <a:spcPct val="20000"/>
              </a:spcBef>
              <a:buFont typeface="Wingdings" panose="05000000000000000000" pitchFamily="2" charset="2"/>
              <a:buChar char="§"/>
              <a:defRPr sz="2000">
                <a:solidFill>
                  <a:srgbClr val="787878"/>
                </a:solidFill>
                <a:latin typeface="Arial" panose="020B0604020202020204" pitchFamily="34" charset="0"/>
              </a:defRPr>
            </a:lvl3pPr>
            <a:lvl4pPr marL="16002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4pPr>
            <a:lvl5pPr marL="20574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5pPr>
            <a:lvl6pPr marL="25146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6pPr>
            <a:lvl7pPr marL="29718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7pPr>
            <a:lvl8pPr marL="34290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8pPr>
            <a:lvl9pPr marL="38862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9pPr>
          </a:lstStyle>
          <a:p>
            <a:pPr eaLnBrk="1" hangingPunct="1">
              <a:lnSpc>
                <a:spcPct val="100000"/>
              </a:lnSpc>
              <a:spcBef>
                <a:spcPct val="50000"/>
              </a:spcBef>
              <a:buFontTx/>
              <a:buNone/>
            </a:pPr>
            <a:r>
              <a:rPr lang="en-US" altLang="en-US" sz="1400" dirty="0">
                <a:solidFill>
                  <a:schemeClr val="tx1"/>
                </a:solidFill>
              </a:rPr>
              <a:t>Hypopharynx</a:t>
            </a:r>
          </a:p>
        </p:txBody>
      </p:sp>
      <p:cxnSp>
        <p:nvCxnSpPr>
          <p:cNvPr id="6" name="Straight Arrow Connector 5"/>
          <p:cNvCxnSpPr/>
          <p:nvPr/>
        </p:nvCxnSpPr>
        <p:spPr>
          <a:xfrm flipV="1">
            <a:off x="4572000" y="6324600"/>
            <a:ext cx="1371600" cy="960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021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a:t>Quick stats lesson!</a:t>
            </a:r>
            <a:endParaRPr lang="en-US" sz="4000" dirty="0"/>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l="9375" t="14000" r="50000" b="23000"/>
          <a:stretch>
            <a:fillRect/>
          </a:stretch>
        </p:blipFill>
        <p:spPr bwMode="auto">
          <a:xfrm>
            <a:off x="76200" y="1524000"/>
            <a:ext cx="5486400" cy="531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Box 4"/>
          <p:cNvSpPr txBox="1">
            <a:spLocks noChangeArrowheads="1"/>
          </p:cNvSpPr>
          <p:nvPr/>
        </p:nvSpPr>
        <p:spPr bwMode="auto">
          <a:xfrm>
            <a:off x="5418788" y="1763633"/>
            <a:ext cx="3649012" cy="3539430"/>
          </a:xfrm>
          <a:prstGeom prst="rect">
            <a:avLst/>
          </a:prstGeom>
          <a:solidFill>
            <a:schemeClr val="bg2"/>
          </a:solidFill>
          <a:ln>
            <a:solidFill>
              <a:schemeClr val="tx2"/>
            </a:solidFill>
          </a:ln>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ea typeface="ＭＳ Ｐゴシック" panose="020B0600070205080204" pitchFamily="34" charset="-128"/>
              </a:defRPr>
            </a:lvl1pPr>
            <a:lvl2pPr marL="37931725" indent="-37474525">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ea typeface="ＭＳ Ｐゴシック" panose="020B0600070205080204" pitchFamily="34" charset="-128"/>
              </a:defRPr>
            </a:lvl2pPr>
            <a:lvl3pPr marL="995363"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ea typeface="ＭＳ Ｐゴシック" panose="020B0600070205080204" pitchFamily="34" charset="-128"/>
              </a:defRPr>
            </a:lvl3pPr>
            <a:lvl4pPr marL="1216025" indent="-182563">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ea typeface="ＭＳ Ｐゴシック" panose="020B0600070205080204" pitchFamily="34" charset="-128"/>
              </a:defRPr>
            </a:lvl4pPr>
            <a:lvl5pPr marL="1425575" indent="-182563">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1882775" indent="-182563"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339975" indent="-182563"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2797175" indent="-182563"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254375" indent="-182563"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lgn="ctr" eaLnBrk="1" hangingPunct="1">
              <a:buClrTx/>
              <a:buSzTx/>
              <a:buFontTx/>
              <a:buNone/>
            </a:pPr>
            <a:r>
              <a:rPr lang="en-US" sz="2000" b="1" dirty="0">
                <a:latin typeface="Arial" panose="020B0604020202020204" pitchFamily="34" charset="0"/>
              </a:rPr>
              <a:t>The ability of each parameter </a:t>
            </a:r>
          </a:p>
          <a:p>
            <a:pPr algn="ctr" eaLnBrk="1" hangingPunct="1">
              <a:buClrTx/>
              <a:buSzTx/>
              <a:buFontTx/>
              <a:buNone/>
            </a:pPr>
            <a:r>
              <a:rPr lang="en-US" sz="2000" b="1" dirty="0">
                <a:latin typeface="Arial" panose="020B0604020202020204" pitchFamily="34" charset="0"/>
              </a:rPr>
              <a:t>to predict fluid </a:t>
            </a:r>
            <a:r>
              <a:rPr lang="en-US" sz="2000" b="1" dirty="0" smtClean="0">
                <a:latin typeface="Arial" panose="020B0604020202020204" pitchFamily="34" charset="0"/>
              </a:rPr>
              <a:t>responsiveness:</a:t>
            </a:r>
          </a:p>
          <a:p>
            <a:pPr eaLnBrk="1" hangingPunct="1">
              <a:buClrTx/>
              <a:buSzTx/>
              <a:buFontTx/>
              <a:buNone/>
            </a:pPr>
            <a:endParaRPr lang="en-US" sz="1800" dirty="0" smtClean="0">
              <a:latin typeface="Arial" panose="020B0604020202020204" pitchFamily="34" charset="0"/>
            </a:endParaRPr>
          </a:p>
          <a:p>
            <a:pPr eaLnBrk="1" hangingPunct="1">
              <a:buClrTx/>
              <a:buSzTx/>
              <a:buFontTx/>
              <a:buNone/>
            </a:pPr>
            <a:r>
              <a:rPr lang="en-US" sz="1800" dirty="0" smtClean="0">
                <a:latin typeface="Arial" panose="020B0604020202020204" pitchFamily="34" charset="0"/>
              </a:rPr>
              <a:t>Area under the curve (AUC):</a:t>
            </a:r>
            <a:endParaRPr lang="en-US" sz="1800" dirty="0">
              <a:latin typeface="Arial" panose="020B0604020202020204" pitchFamily="34" charset="0"/>
            </a:endParaRPr>
          </a:p>
          <a:p>
            <a:pPr>
              <a:buClrTx/>
              <a:buSzTx/>
              <a:buNone/>
            </a:pPr>
            <a:r>
              <a:rPr lang="en-US" sz="1800" dirty="0" smtClean="0">
                <a:latin typeface="Arial" panose="020B0604020202020204" pitchFamily="34" charset="0"/>
              </a:rPr>
              <a:t>1.0 </a:t>
            </a:r>
            <a:r>
              <a:rPr lang="en-US" sz="1800" dirty="0">
                <a:latin typeface="Arial" panose="020B0604020202020204" pitchFamily="34" charset="0"/>
              </a:rPr>
              <a:t>= Perfect</a:t>
            </a:r>
            <a:r>
              <a:rPr lang="en-US" sz="1800" dirty="0" smtClean="0">
                <a:latin typeface="Arial" panose="020B0604020202020204" pitchFamily="34" charset="0"/>
              </a:rPr>
              <a:t>!</a:t>
            </a:r>
          </a:p>
          <a:p>
            <a:pPr>
              <a:buClrTx/>
              <a:buSzTx/>
              <a:buNone/>
            </a:pPr>
            <a:r>
              <a:rPr lang="en-US" sz="1800" dirty="0" smtClean="0">
                <a:latin typeface="Arial" panose="020B0604020202020204" pitchFamily="34" charset="0"/>
              </a:rPr>
              <a:t>0.99 </a:t>
            </a:r>
            <a:r>
              <a:rPr lang="en-US" sz="1800" dirty="0">
                <a:latin typeface="Arial" panose="020B0604020202020204" pitchFamily="34" charset="0"/>
              </a:rPr>
              <a:t>– 0.9 = Excellent!</a:t>
            </a:r>
          </a:p>
          <a:p>
            <a:pPr>
              <a:buClrTx/>
              <a:buSzTx/>
              <a:buNone/>
            </a:pPr>
            <a:r>
              <a:rPr lang="en-US" sz="1800" dirty="0" smtClean="0">
                <a:latin typeface="Arial" panose="020B0604020202020204" pitchFamily="34" charset="0"/>
              </a:rPr>
              <a:t>0.8 </a:t>
            </a:r>
            <a:r>
              <a:rPr lang="en-US" sz="1800" dirty="0">
                <a:latin typeface="Arial" panose="020B0604020202020204" pitchFamily="34" charset="0"/>
              </a:rPr>
              <a:t>– 0.9 = Good!</a:t>
            </a:r>
          </a:p>
          <a:p>
            <a:pPr>
              <a:buClrTx/>
              <a:buSzTx/>
              <a:buNone/>
            </a:pPr>
            <a:r>
              <a:rPr lang="en-US" sz="1800" dirty="0" smtClean="0">
                <a:latin typeface="Arial" panose="020B0604020202020204" pitchFamily="34" charset="0"/>
              </a:rPr>
              <a:t>0.7</a:t>
            </a:r>
            <a:r>
              <a:rPr lang="en-US" sz="1800" dirty="0">
                <a:latin typeface="Arial" panose="020B0604020202020204" pitchFamily="34" charset="0"/>
              </a:rPr>
              <a:t> – </a:t>
            </a:r>
            <a:r>
              <a:rPr lang="en-US" sz="1800" dirty="0" smtClean="0">
                <a:latin typeface="Arial" panose="020B0604020202020204" pitchFamily="34" charset="0"/>
              </a:rPr>
              <a:t>0.8 </a:t>
            </a:r>
            <a:r>
              <a:rPr lang="en-US" sz="1800" dirty="0">
                <a:latin typeface="Arial" panose="020B0604020202020204" pitchFamily="34" charset="0"/>
              </a:rPr>
              <a:t>= Fair</a:t>
            </a:r>
          </a:p>
          <a:p>
            <a:pPr>
              <a:buClrTx/>
              <a:buSzTx/>
              <a:buNone/>
            </a:pPr>
            <a:r>
              <a:rPr lang="en-US" sz="1800" dirty="0" smtClean="0">
                <a:latin typeface="Arial" panose="020B0604020202020204" pitchFamily="34" charset="0"/>
              </a:rPr>
              <a:t>0.6 </a:t>
            </a:r>
            <a:r>
              <a:rPr lang="en-US" sz="1800" dirty="0">
                <a:latin typeface="Arial" panose="020B0604020202020204" pitchFamily="34" charset="0"/>
              </a:rPr>
              <a:t>– 0.7 = </a:t>
            </a:r>
            <a:r>
              <a:rPr lang="en-US" sz="1800" dirty="0" smtClean="0">
                <a:latin typeface="Arial" panose="020B0604020202020204" pitchFamily="34" charset="0"/>
              </a:rPr>
              <a:t>Poor</a:t>
            </a:r>
            <a:endParaRPr lang="en-US" sz="1800" dirty="0">
              <a:latin typeface="Arial" panose="020B0604020202020204" pitchFamily="34" charset="0"/>
            </a:endParaRPr>
          </a:p>
          <a:p>
            <a:pPr eaLnBrk="1" hangingPunct="1">
              <a:buClrTx/>
              <a:buSzTx/>
              <a:buFontTx/>
              <a:buNone/>
            </a:pPr>
            <a:r>
              <a:rPr lang="en-US" sz="1800" dirty="0" smtClean="0">
                <a:latin typeface="Arial" panose="020B0604020202020204" pitchFamily="34" charset="0"/>
              </a:rPr>
              <a:t>0.5 – 0.6 = Fail</a:t>
            </a:r>
          </a:p>
        </p:txBody>
      </p:sp>
      <p:cxnSp>
        <p:nvCxnSpPr>
          <p:cNvPr id="4" name="Straight Arrow Connector 3"/>
          <p:cNvCxnSpPr/>
          <p:nvPr/>
        </p:nvCxnSpPr>
        <p:spPr>
          <a:xfrm flipV="1">
            <a:off x="1201285" y="1813298"/>
            <a:ext cx="4038600" cy="4081272"/>
          </a:xfrm>
          <a:prstGeom prst="straightConnector1">
            <a:avLst/>
          </a:prstGeom>
          <a:ln w="5715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142223" y="2760004"/>
            <a:ext cx="4156725" cy="3084901"/>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94988" y="6488668"/>
            <a:ext cx="3649012" cy="307777"/>
          </a:xfrm>
          <a:prstGeom prst="rect">
            <a:avLst/>
          </a:prstGeom>
          <a:noFill/>
        </p:spPr>
        <p:txBody>
          <a:bodyPr wrap="none" rtlCol="0">
            <a:spAutoFit/>
          </a:bodyPr>
          <a:lstStyle/>
          <a:p>
            <a:r>
              <a:rPr lang="en-US" sz="1400" dirty="0" err="1"/>
              <a:t>Michard</a:t>
            </a:r>
            <a:r>
              <a:rPr lang="en-US" sz="1400" dirty="0"/>
              <a:t> et. al  Am J </a:t>
            </a:r>
            <a:r>
              <a:rPr lang="en-US" sz="1400" dirty="0" err="1"/>
              <a:t>Resp</a:t>
            </a:r>
            <a:r>
              <a:rPr lang="en-US" sz="1400" dirty="0"/>
              <a:t> </a:t>
            </a:r>
            <a:r>
              <a:rPr lang="en-US" sz="1400" dirty="0" err="1"/>
              <a:t>Crit</a:t>
            </a:r>
            <a:r>
              <a:rPr lang="en-US" sz="1400" dirty="0"/>
              <a:t> Care Med, 2000 </a:t>
            </a:r>
          </a:p>
        </p:txBody>
      </p:sp>
      <p:sp>
        <p:nvSpPr>
          <p:cNvPr id="10" name="TextBox 9"/>
          <p:cNvSpPr txBox="1"/>
          <p:nvPr/>
        </p:nvSpPr>
        <p:spPr>
          <a:xfrm>
            <a:off x="422148" y="1622270"/>
            <a:ext cx="8534400" cy="1938992"/>
          </a:xfrm>
          <a:prstGeom prst="rect">
            <a:avLst/>
          </a:prstGeom>
          <a:solidFill>
            <a:schemeClr val="bg1"/>
          </a:solidFill>
          <a:ln w="57150">
            <a:solidFill>
              <a:srgbClr val="FF0000"/>
            </a:solidFill>
          </a:ln>
        </p:spPr>
        <p:txBody>
          <a:bodyPr wrap="square" rtlCol="0">
            <a:spAutoFit/>
          </a:bodyPr>
          <a:lstStyle/>
          <a:p>
            <a:pPr algn="ctr"/>
            <a:r>
              <a:rPr lang="en-US" sz="3000" b="1" dirty="0" smtClean="0"/>
              <a:t>CVP is a HUGE FAIL!!! </a:t>
            </a:r>
          </a:p>
          <a:p>
            <a:pPr algn="ctr"/>
            <a:r>
              <a:rPr lang="en-US" sz="3000" b="1" dirty="0" smtClean="0"/>
              <a:t>(plus useless &amp; stupid!!!!)</a:t>
            </a:r>
          </a:p>
          <a:p>
            <a:pPr algn="ctr"/>
            <a:endParaRPr lang="en-US" sz="3000" b="1" dirty="0"/>
          </a:p>
          <a:p>
            <a:pPr algn="ctr"/>
            <a:r>
              <a:rPr lang="en-US" sz="3000" b="1" dirty="0" smtClean="0"/>
              <a:t>So why are we still measuring it?!</a:t>
            </a:r>
            <a:endParaRPr lang="en-US" sz="3000" b="1" dirty="0"/>
          </a:p>
        </p:txBody>
      </p:sp>
      <p:sp>
        <p:nvSpPr>
          <p:cNvPr id="11" name="TextBox 10"/>
          <p:cNvSpPr txBox="1"/>
          <p:nvPr/>
        </p:nvSpPr>
        <p:spPr>
          <a:xfrm>
            <a:off x="6079612" y="5562600"/>
            <a:ext cx="2318776" cy="461665"/>
          </a:xfrm>
          <a:prstGeom prst="rect">
            <a:avLst/>
          </a:prstGeom>
          <a:noFill/>
          <a:ln w="38100">
            <a:solidFill>
              <a:srgbClr val="FF0000"/>
            </a:solidFill>
          </a:ln>
        </p:spPr>
        <p:txBody>
          <a:bodyPr wrap="none" rtlCol="0">
            <a:spAutoFit/>
          </a:bodyPr>
          <a:lstStyle/>
          <a:p>
            <a:r>
              <a:rPr lang="en-US" sz="2400" b="1" dirty="0" smtClean="0"/>
              <a:t>AUC CVP = 0.56</a:t>
            </a:r>
            <a:endParaRPr lang="en-US" sz="2400" b="1"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3643851"/>
            <a:ext cx="4194197" cy="2796946"/>
          </a:xfrm>
          <a:prstGeom prst="rect">
            <a:avLst/>
          </a:prstGeom>
        </p:spPr>
      </p:pic>
    </p:spTree>
    <p:extLst>
      <p:ext uri="{BB962C8B-B14F-4D97-AF65-F5344CB8AC3E}">
        <p14:creationId xmlns:p14="http://schemas.microsoft.com/office/powerpoint/2010/main" val="108892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Does Capnography predict sepsis? </a:t>
            </a:r>
            <a:endParaRPr lang="en-US" b="1" dirty="0"/>
          </a:p>
        </p:txBody>
      </p:sp>
      <p:pic>
        <p:nvPicPr>
          <p:cNvPr id="5" name="Content Placeholder 4"/>
          <p:cNvPicPr>
            <a:picLocks noGrp="1" noChangeAspect="1"/>
          </p:cNvPicPr>
          <p:nvPr>
            <p:ph sz="quarter" idx="2"/>
          </p:nvPr>
        </p:nvPicPr>
        <p:blipFill rotWithShape="1">
          <a:blip r:embed="rId2"/>
          <a:srcRect l="32273" t="17897" r="26808" b="4761"/>
          <a:stretch/>
        </p:blipFill>
        <p:spPr>
          <a:xfrm>
            <a:off x="76200" y="1600200"/>
            <a:ext cx="4572001" cy="4858604"/>
          </a:xfrm>
          <a:prstGeom prst="rect">
            <a:avLst/>
          </a:prstGeom>
        </p:spPr>
      </p:pic>
      <p:sp>
        <p:nvSpPr>
          <p:cNvPr id="6" name="TextBox 5"/>
          <p:cNvSpPr txBox="1"/>
          <p:nvPr/>
        </p:nvSpPr>
        <p:spPr>
          <a:xfrm>
            <a:off x="5257800" y="6488668"/>
            <a:ext cx="3845925" cy="369332"/>
          </a:xfrm>
          <a:prstGeom prst="rect">
            <a:avLst/>
          </a:prstGeom>
          <a:noFill/>
        </p:spPr>
        <p:txBody>
          <a:bodyPr wrap="none" rtlCol="0">
            <a:spAutoFit/>
          </a:bodyPr>
          <a:lstStyle/>
          <a:p>
            <a:r>
              <a:rPr lang="en-US" dirty="0" smtClean="0"/>
              <a:t>Hunter EL et al (2016) Am J </a:t>
            </a:r>
            <a:r>
              <a:rPr lang="en-US" dirty="0" err="1" smtClean="0"/>
              <a:t>Emerg</a:t>
            </a:r>
            <a:r>
              <a:rPr lang="en-US" dirty="0" smtClean="0"/>
              <a:t> Med</a:t>
            </a:r>
            <a:endParaRPr lang="en-US" dirty="0"/>
          </a:p>
        </p:txBody>
      </p:sp>
      <p:cxnSp>
        <p:nvCxnSpPr>
          <p:cNvPr id="9" name="Straight Connector 8"/>
          <p:cNvCxnSpPr/>
          <p:nvPr/>
        </p:nvCxnSpPr>
        <p:spPr>
          <a:xfrm flipV="1">
            <a:off x="609600" y="1752600"/>
            <a:ext cx="0" cy="3048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9600" y="1752600"/>
            <a:ext cx="33528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6200" y="5181600"/>
            <a:ext cx="4572001"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099874" y="1905000"/>
            <a:ext cx="3629007" cy="2246769"/>
          </a:xfrm>
          <a:prstGeom prst="rect">
            <a:avLst/>
          </a:prstGeom>
          <a:noFill/>
        </p:spPr>
        <p:txBody>
          <a:bodyPr wrap="none" rtlCol="0">
            <a:spAutoFit/>
          </a:bodyPr>
          <a:lstStyle/>
          <a:p>
            <a:pPr marL="457200" indent="-457200">
              <a:buFont typeface="Arial" panose="020B0604020202020204" pitchFamily="34" charset="0"/>
              <a:buChar char="•"/>
            </a:pPr>
            <a:r>
              <a:rPr lang="en-US" sz="2800" dirty="0" smtClean="0"/>
              <a:t>≥ 2 SIRS Criteria</a:t>
            </a:r>
          </a:p>
          <a:p>
            <a:pPr marL="457200" indent="-457200">
              <a:buFont typeface="Arial" panose="020B0604020202020204" pitchFamily="34" charset="0"/>
              <a:buChar char="•"/>
            </a:pPr>
            <a:r>
              <a:rPr lang="en-US" sz="2800" dirty="0" smtClean="0"/>
              <a:t>EtCO</a:t>
            </a:r>
            <a:r>
              <a:rPr lang="en-US" sz="2800" baseline="-25000" dirty="0" smtClean="0"/>
              <a:t>2</a:t>
            </a:r>
            <a:r>
              <a:rPr lang="en-US" sz="2800" dirty="0" smtClean="0"/>
              <a:t> &lt; 25 mmHg</a:t>
            </a:r>
          </a:p>
          <a:p>
            <a:pPr marL="457200" indent="-457200">
              <a:buFont typeface="Arial" panose="020B0604020202020204" pitchFamily="34" charset="0"/>
              <a:buChar char="•"/>
            </a:pPr>
            <a:r>
              <a:rPr lang="en-US" sz="2800" dirty="0" smtClean="0"/>
              <a:t>Suspicion of infection</a:t>
            </a:r>
          </a:p>
          <a:p>
            <a:endParaRPr lang="en-US" sz="2800" dirty="0"/>
          </a:p>
          <a:p>
            <a:r>
              <a:rPr lang="en-US" sz="2800" dirty="0" smtClean="0"/>
              <a:t>Sepsis Alert activation</a:t>
            </a:r>
          </a:p>
        </p:txBody>
      </p:sp>
      <p:sp>
        <p:nvSpPr>
          <p:cNvPr id="3" name="TextBox 2"/>
          <p:cNvSpPr txBox="1"/>
          <p:nvPr/>
        </p:nvSpPr>
        <p:spPr>
          <a:xfrm>
            <a:off x="5175914" y="4516026"/>
            <a:ext cx="3405228" cy="523220"/>
          </a:xfrm>
          <a:prstGeom prst="rect">
            <a:avLst/>
          </a:prstGeom>
          <a:solidFill>
            <a:schemeClr val="bg2"/>
          </a:solidFill>
          <a:ln w="38100">
            <a:solidFill>
              <a:schemeClr val="tx2"/>
            </a:solidFill>
          </a:ln>
        </p:spPr>
        <p:txBody>
          <a:bodyPr wrap="none" rtlCol="0">
            <a:spAutoFit/>
          </a:bodyPr>
          <a:lstStyle/>
          <a:p>
            <a:r>
              <a:rPr lang="en-US" sz="2800" b="1" dirty="0"/>
              <a:t>AUC 0.99!!!!  </a:t>
            </a:r>
            <a:r>
              <a:rPr lang="en-US" sz="2800" dirty="0"/>
              <a:t>WOW</a:t>
            </a:r>
            <a:r>
              <a:rPr lang="en-US" sz="2800" dirty="0" smtClean="0"/>
              <a:t>!!!!</a:t>
            </a:r>
            <a:endParaRPr lang="en-US" sz="2800" dirty="0"/>
          </a:p>
        </p:txBody>
      </p:sp>
    </p:spTree>
    <p:extLst>
      <p:ext uri="{BB962C8B-B14F-4D97-AF65-F5344CB8AC3E}">
        <p14:creationId xmlns:p14="http://schemas.microsoft.com/office/powerpoint/2010/main" val="13327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dirty="0" smtClean="0"/>
              <a:t>CO</a:t>
            </a:r>
            <a:r>
              <a:rPr lang="en-US" b="1" baseline="-25000" dirty="0" smtClean="0"/>
              <a:t>2 </a:t>
            </a:r>
            <a:r>
              <a:rPr lang="en-US" b="1" dirty="0" smtClean="0"/>
              <a:t>regulation</a:t>
            </a:r>
            <a:endParaRPr lang="en-US" b="1" dirty="0"/>
          </a:p>
        </p:txBody>
      </p:sp>
      <p:graphicFrame>
        <p:nvGraphicFramePr>
          <p:cNvPr id="5" name="Content Placeholder 4"/>
          <p:cNvGraphicFramePr>
            <a:graphicFrameLocks noGrp="1"/>
          </p:cNvGraphicFramePr>
          <p:nvPr>
            <p:ph idx="4294967295"/>
            <p:custDataLst>
              <p:tags r:id="rId2"/>
            </p:custDataLst>
            <p:extLst>
              <p:ext uri="{D42A27DB-BD31-4B8C-83A1-F6EECF244321}">
                <p14:modId xmlns:p14="http://schemas.microsoft.com/office/powerpoint/2010/main" val="2537068642"/>
              </p:ext>
            </p:extLst>
          </p:nvPr>
        </p:nvGraphicFramePr>
        <p:xfrm>
          <a:off x="304800" y="1752600"/>
          <a:ext cx="8763000" cy="502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Group 5"/>
          <p:cNvGrpSpPr/>
          <p:nvPr>
            <p:custDataLst>
              <p:tags r:id="rId3"/>
            </p:custDataLst>
          </p:nvPr>
        </p:nvGrpSpPr>
        <p:grpSpPr>
          <a:xfrm>
            <a:off x="5442257" y="3429000"/>
            <a:ext cx="3291840" cy="2743200"/>
            <a:chOff x="238118" y="1331765"/>
            <a:chExt cx="3361550" cy="2944157"/>
          </a:xfrm>
        </p:grpSpPr>
        <p:sp>
          <p:nvSpPr>
            <p:cNvPr id="7" name="Cube 6"/>
            <p:cNvSpPr/>
            <p:nvPr/>
          </p:nvSpPr>
          <p:spPr>
            <a:xfrm>
              <a:off x="238118" y="1331765"/>
              <a:ext cx="3361550" cy="2944157"/>
            </a:xfrm>
            <a:prstGeom prst="upArrow">
              <a:avLst/>
            </a:prstGeom>
            <a:solidFill>
              <a:schemeClr val="accent6">
                <a:lumMod val="75000"/>
              </a:schemeClr>
            </a:solidFill>
            <a:ln/>
          </p:spPr>
          <p:style>
            <a:lnRef idx="3">
              <a:schemeClr val="lt1"/>
            </a:lnRef>
            <a:fillRef idx="1">
              <a:schemeClr val="accent2"/>
            </a:fillRef>
            <a:effectRef idx="1">
              <a:schemeClr val="accent2"/>
            </a:effectRef>
            <a:fontRef idx="minor">
              <a:schemeClr val="dk1">
                <a:hueOff val="0"/>
                <a:satOff val="0"/>
                <a:lumOff val="0"/>
                <a:alphaOff val="0"/>
              </a:schemeClr>
            </a:fontRef>
          </p:style>
          <p:txBody>
            <a:bodyPr/>
            <a:lstStyle/>
            <a:p>
              <a:endParaRPr lang="en-US"/>
            </a:p>
          </p:txBody>
        </p:sp>
        <p:sp>
          <p:nvSpPr>
            <p:cNvPr id="9" name="Cube 4"/>
            <p:cNvSpPr/>
            <p:nvPr/>
          </p:nvSpPr>
          <p:spPr>
            <a:xfrm>
              <a:off x="578681" y="1500002"/>
              <a:ext cx="2625511" cy="2208118"/>
            </a:xfrm>
            <a:prstGeom prst="upArrow">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en-US" sz="2400" dirty="0" smtClean="0">
                  <a:solidFill>
                    <a:schemeClr val="bg1"/>
                  </a:solidFill>
                </a:rPr>
                <a:t>Blood</a:t>
              </a:r>
              <a:r>
                <a:rPr lang="en-US" sz="2400" b="1" dirty="0" smtClean="0">
                  <a:solidFill>
                    <a:schemeClr val="bg1"/>
                  </a:solidFill>
                </a:rPr>
                <a:t>  </a:t>
              </a:r>
            </a:p>
            <a:p>
              <a:pPr lvl="0" algn="ctr" defTabSz="1066800" rtl="0">
                <a:lnSpc>
                  <a:spcPct val="90000"/>
                </a:lnSpc>
                <a:spcBef>
                  <a:spcPct val="0"/>
                </a:spcBef>
                <a:spcAft>
                  <a:spcPct val="35000"/>
                </a:spcAft>
              </a:pPr>
              <a:r>
                <a:rPr lang="en-US" sz="2400" kern="1200" dirty="0" smtClean="0">
                  <a:solidFill>
                    <a:schemeClr val="bg1"/>
                  </a:solidFill>
                </a:rPr>
                <a:t>CO</a:t>
              </a:r>
              <a:r>
                <a:rPr lang="en-US" sz="2400" kern="1200" baseline="-25000" dirty="0" smtClean="0">
                  <a:solidFill>
                    <a:schemeClr val="bg1"/>
                  </a:solidFill>
                </a:rPr>
                <a:t>2</a:t>
              </a:r>
              <a:endParaRPr lang="en-US" sz="2400" kern="1200" dirty="0" smtClean="0">
                <a:solidFill>
                  <a:schemeClr val="bg1"/>
                </a:solidFill>
              </a:endParaRPr>
            </a:p>
            <a:p>
              <a:pPr lvl="0" algn="ctr" defTabSz="1066800" rtl="0">
                <a:lnSpc>
                  <a:spcPct val="90000"/>
                </a:lnSpc>
                <a:spcBef>
                  <a:spcPct val="0"/>
                </a:spcBef>
                <a:spcAft>
                  <a:spcPct val="35000"/>
                </a:spcAft>
              </a:pPr>
              <a:r>
                <a:rPr lang="en-US" sz="2400" kern="1200" dirty="0" smtClean="0">
                  <a:solidFill>
                    <a:schemeClr val="bg1"/>
                  </a:solidFill>
                </a:rPr>
                <a:t>increases</a:t>
              </a:r>
              <a:endParaRPr lang="en-US" sz="2400" kern="1200" dirty="0">
                <a:solidFill>
                  <a:schemeClr val="bg1"/>
                </a:solidFill>
              </a:endParaRPr>
            </a:p>
          </p:txBody>
        </p:sp>
      </p:grpSp>
      <p:sp>
        <p:nvSpPr>
          <p:cNvPr id="13" name="Cube 12"/>
          <p:cNvSpPr/>
          <p:nvPr>
            <p:custDataLst>
              <p:tags r:id="rId4"/>
            </p:custDataLst>
          </p:nvPr>
        </p:nvSpPr>
        <p:spPr>
          <a:xfrm>
            <a:off x="790345" y="3638729"/>
            <a:ext cx="3201476" cy="2743200"/>
          </a:xfrm>
          <a:prstGeom prst="downArrow">
            <a:avLst/>
          </a:prstGeom>
          <a:solidFill>
            <a:schemeClr val="accent6">
              <a:lumMod val="75000"/>
            </a:schemeClr>
          </a:solidFill>
          <a:ln/>
        </p:spPr>
        <p:style>
          <a:lnRef idx="3">
            <a:schemeClr val="lt1"/>
          </a:lnRef>
          <a:fillRef idx="1">
            <a:schemeClr val="accent2"/>
          </a:fillRef>
          <a:effectRef idx="1">
            <a:schemeClr val="accent2"/>
          </a:effectRef>
          <a:fontRef idx="minor">
            <a:schemeClr val="dk1">
              <a:hueOff val="0"/>
              <a:satOff val="0"/>
              <a:lumOff val="0"/>
              <a:alphaOff val="0"/>
            </a:schemeClr>
          </a:fontRef>
        </p:style>
        <p:txBody>
          <a:bodyPr/>
          <a:lstStyle/>
          <a:p>
            <a:endParaRPr lang="en-US" dirty="0"/>
          </a:p>
        </p:txBody>
      </p:sp>
      <p:sp>
        <p:nvSpPr>
          <p:cNvPr id="14" name="TextBox 13"/>
          <p:cNvSpPr txBox="1"/>
          <p:nvPr/>
        </p:nvSpPr>
        <p:spPr>
          <a:xfrm>
            <a:off x="1587818" y="3810000"/>
            <a:ext cx="1606530" cy="1200329"/>
          </a:xfrm>
          <a:prstGeom prst="rect">
            <a:avLst/>
          </a:prstGeom>
          <a:noFill/>
        </p:spPr>
        <p:txBody>
          <a:bodyPr wrap="none" rtlCol="0">
            <a:spAutoFit/>
          </a:bodyPr>
          <a:lstStyle/>
          <a:p>
            <a:pPr algn="ctr"/>
            <a:r>
              <a:rPr lang="en-US" sz="2400" dirty="0" smtClean="0">
                <a:solidFill>
                  <a:schemeClr val="bg1"/>
                </a:solidFill>
              </a:rPr>
              <a:t>Blood </a:t>
            </a:r>
          </a:p>
          <a:p>
            <a:pPr algn="ctr"/>
            <a:r>
              <a:rPr lang="en-US" sz="2400" dirty="0" smtClean="0">
                <a:solidFill>
                  <a:schemeClr val="bg1"/>
                </a:solidFill>
              </a:rPr>
              <a:t>CO</a:t>
            </a:r>
            <a:r>
              <a:rPr lang="en-US" sz="2400" baseline="-25000" dirty="0" smtClean="0">
                <a:solidFill>
                  <a:schemeClr val="bg1"/>
                </a:solidFill>
              </a:rPr>
              <a:t>2 </a:t>
            </a:r>
          </a:p>
          <a:p>
            <a:pPr algn="ctr"/>
            <a:r>
              <a:rPr lang="en-US" sz="2400" dirty="0" smtClean="0">
                <a:solidFill>
                  <a:schemeClr val="bg1"/>
                </a:solidFill>
              </a:rPr>
              <a:t>decreases</a:t>
            </a:r>
            <a:endParaRPr lang="en-US" sz="2400" dirty="0">
              <a:solidFill>
                <a:schemeClr val="bg1"/>
              </a:solidFill>
            </a:endParaRPr>
          </a:p>
        </p:txBody>
      </p:sp>
    </p:spTree>
    <p:custDataLst>
      <p:tags r:id="rId1"/>
    </p:custDataLst>
    <p:extLst>
      <p:ext uri="{BB962C8B-B14F-4D97-AF65-F5344CB8AC3E}">
        <p14:creationId xmlns:p14="http://schemas.microsoft.com/office/powerpoint/2010/main" val="3582723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57BD8AA-07A6-489C-B546-197B3E57BC2C}"/>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C0ADF68C-7291-493F-AA50-324E2E161917}"/>
                                            </p:graphic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normAutofit/>
          </a:bodyPr>
          <a:lstStyle/>
          <a:p>
            <a:r>
              <a:rPr lang="en-US" b="1" dirty="0" smtClean="0"/>
              <a:t>Measuring respiratory rates… </a:t>
            </a:r>
          </a:p>
        </p:txBody>
      </p:sp>
      <p:graphicFrame>
        <p:nvGraphicFramePr>
          <p:cNvPr id="9" name="Content Placeholder 17"/>
          <p:cNvGraphicFramePr>
            <a:graphicFrameLocks/>
          </p:cNvGraphicFramePr>
          <p:nvPr>
            <p:custDataLst>
              <p:tags r:id="rId2"/>
            </p:custDataLst>
            <p:extLst>
              <p:ext uri="{D42A27DB-BD31-4B8C-83A1-F6EECF244321}">
                <p14:modId xmlns:p14="http://schemas.microsoft.com/office/powerpoint/2010/main" val="2773470882"/>
              </p:ext>
            </p:extLst>
          </p:nvPr>
        </p:nvGraphicFramePr>
        <p:xfrm>
          <a:off x="723900" y="1676400"/>
          <a:ext cx="7924800" cy="4851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Multiply 1"/>
          <p:cNvSpPr/>
          <p:nvPr/>
        </p:nvSpPr>
        <p:spPr>
          <a:xfrm>
            <a:off x="838200" y="2819400"/>
            <a:ext cx="2438400" cy="2057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y 4"/>
          <p:cNvSpPr/>
          <p:nvPr/>
        </p:nvSpPr>
        <p:spPr>
          <a:xfrm>
            <a:off x="3524250" y="2817125"/>
            <a:ext cx="2438400" cy="2057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71072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6BCE1513-DA91-464E-BCE6-0911C147BD2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780D3ED4-DA97-40DE-8B8E-57D6DD43947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dgm id="{341B3735-1350-42F9-B8F2-6DCF6DD0717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dgm id="{15A1F318-5013-49C8-AFB9-A15DC1A501E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dgm id="{C3C5EC1E-4270-4A9B-A11E-F8DCF8B70A8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2A99A763-276F-4726-B4AB-3CD01853924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graphicEl>
                                              <a:dgm id="{64F821A2-8AE7-4BF7-93B9-B73DEE7113B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P spid="2"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Case </a:t>
            </a:r>
            <a:r>
              <a:rPr lang="en-US" b="1" dirty="0" smtClean="0"/>
              <a:t>#1</a:t>
            </a:r>
            <a:endParaRPr lang="en-US" b="1" dirty="0"/>
          </a:p>
        </p:txBody>
      </p:sp>
      <p:sp>
        <p:nvSpPr>
          <p:cNvPr id="3" name="Content Placeholder 2"/>
          <p:cNvSpPr>
            <a:spLocks noGrp="1"/>
          </p:cNvSpPr>
          <p:nvPr>
            <p:ph sz="quarter" idx="1"/>
          </p:nvPr>
        </p:nvSpPr>
        <p:spPr>
          <a:xfrm>
            <a:off x="228600" y="1524000"/>
            <a:ext cx="5029200" cy="3048000"/>
          </a:xfrm>
        </p:spPr>
        <p:txBody>
          <a:bodyPr>
            <a:noAutofit/>
          </a:bodyPr>
          <a:lstStyle/>
          <a:p>
            <a:r>
              <a:rPr lang="en-US" sz="3000" dirty="0" smtClean="0"/>
              <a:t>63 </a:t>
            </a:r>
            <a:r>
              <a:rPr lang="en-US" sz="3000" dirty="0" smtClean="0"/>
              <a:t>year old patient with </a:t>
            </a:r>
            <a:r>
              <a:rPr lang="en-US" sz="3000" dirty="0" smtClean="0"/>
              <a:t>sepsis</a:t>
            </a:r>
            <a:endParaRPr lang="en-US" sz="3000" dirty="0"/>
          </a:p>
          <a:p>
            <a:r>
              <a:rPr lang="en-US" sz="3000" dirty="0" smtClean="0"/>
              <a:t>Intubated &amp; now hypotensive:</a:t>
            </a:r>
          </a:p>
          <a:p>
            <a:r>
              <a:rPr lang="en-US" sz="3000" dirty="0" smtClean="0"/>
              <a:t>HR </a:t>
            </a:r>
            <a:r>
              <a:rPr lang="en-US" sz="3000" dirty="0" smtClean="0"/>
              <a:t>89, </a:t>
            </a:r>
            <a:r>
              <a:rPr lang="en-US" sz="3000" dirty="0" smtClean="0"/>
              <a:t>BP </a:t>
            </a:r>
            <a:r>
              <a:rPr lang="en-US" sz="3000" dirty="0" smtClean="0"/>
              <a:t>89/42 (61), </a:t>
            </a:r>
            <a:r>
              <a:rPr lang="en-US" sz="3000" dirty="0" smtClean="0"/>
              <a:t>vented rate </a:t>
            </a:r>
            <a:r>
              <a:rPr lang="en-US" sz="3000" dirty="0" smtClean="0"/>
              <a:t>20, </a:t>
            </a:r>
            <a:r>
              <a:rPr lang="en-US" sz="3000" dirty="0" smtClean="0"/>
              <a:t>breathing </a:t>
            </a:r>
            <a:r>
              <a:rPr lang="en-US" sz="3000" dirty="0" smtClean="0"/>
              <a:t>21, </a:t>
            </a:r>
            <a:r>
              <a:rPr lang="en-US" sz="3000" dirty="0" smtClean="0"/>
              <a:t>O</a:t>
            </a:r>
            <a:r>
              <a:rPr lang="en-US" sz="3000" baseline="-25000" dirty="0" smtClean="0"/>
              <a:t>2</a:t>
            </a:r>
            <a:r>
              <a:rPr lang="en-US" sz="3000" dirty="0" smtClean="0"/>
              <a:t> sat </a:t>
            </a:r>
            <a:r>
              <a:rPr lang="en-US" sz="3000" dirty="0" smtClean="0"/>
              <a:t>100%</a:t>
            </a:r>
            <a:endParaRPr lang="en-US" sz="3000" dirty="0" smtClean="0"/>
          </a:p>
          <a:p>
            <a:r>
              <a:rPr lang="en-US" sz="3000" dirty="0" smtClean="0"/>
              <a:t>Has a central line in place </a:t>
            </a:r>
          </a:p>
          <a:p>
            <a:r>
              <a:rPr lang="en-US" sz="3000" dirty="0" smtClean="0"/>
              <a:t>CVP </a:t>
            </a:r>
            <a:r>
              <a:rPr lang="en-US" sz="3000" dirty="0" smtClean="0"/>
              <a:t>10 mm Hg</a:t>
            </a:r>
            <a:endParaRPr lang="en-US" sz="3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167" t="16667" r="10000" b="11111"/>
          <a:stretch/>
        </p:blipFill>
        <p:spPr>
          <a:xfrm>
            <a:off x="5270938" y="2819400"/>
            <a:ext cx="3743178" cy="2362200"/>
          </a:xfrm>
          <a:prstGeom prst="rect">
            <a:avLst/>
          </a:prstGeom>
        </p:spPr>
      </p:pic>
      <p:sp>
        <p:nvSpPr>
          <p:cNvPr id="5" name="TextBox 4"/>
          <p:cNvSpPr txBox="1"/>
          <p:nvPr/>
        </p:nvSpPr>
        <p:spPr>
          <a:xfrm>
            <a:off x="1263218" y="6248400"/>
            <a:ext cx="6852260" cy="553998"/>
          </a:xfrm>
          <a:prstGeom prst="rect">
            <a:avLst/>
          </a:prstGeom>
          <a:noFill/>
        </p:spPr>
        <p:txBody>
          <a:bodyPr wrap="none" rtlCol="0">
            <a:spAutoFit/>
          </a:bodyPr>
          <a:lstStyle/>
          <a:p>
            <a:r>
              <a:rPr lang="en-US" sz="3000" b="1" dirty="0"/>
              <a:t>Treatment:  Fluids, pressors or </a:t>
            </a:r>
            <a:r>
              <a:rPr lang="en-US" sz="3000" b="1" dirty="0" smtClean="0"/>
              <a:t>inotropes? </a:t>
            </a:r>
            <a:endParaRPr lang="en-US" sz="3000" b="1" dirty="0"/>
          </a:p>
        </p:txBody>
      </p:sp>
    </p:spTree>
    <p:extLst>
      <p:ext uri="{BB962C8B-B14F-4D97-AF65-F5344CB8AC3E}">
        <p14:creationId xmlns:p14="http://schemas.microsoft.com/office/powerpoint/2010/main" val="3613976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Passive leg raise test (PLR)</a:t>
            </a:r>
            <a:endParaRPr lang="en-US" b="1"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3400" y="2830369"/>
            <a:ext cx="8153400" cy="2656031"/>
          </a:xfrm>
        </p:spPr>
      </p:pic>
      <p:sp>
        <p:nvSpPr>
          <p:cNvPr id="5" name="TextBox 4"/>
          <p:cNvSpPr txBox="1"/>
          <p:nvPr/>
        </p:nvSpPr>
        <p:spPr>
          <a:xfrm>
            <a:off x="635129" y="5575789"/>
            <a:ext cx="8108438" cy="1077218"/>
          </a:xfrm>
          <a:prstGeom prst="rect">
            <a:avLst/>
          </a:prstGeom>
          <a:noFill/>
        </p:spPr>
        <p:txBody>
          <a:bodyPr wrap="none" rtlCol="0">
            <a:spAutoFit/>
          </a:bodyPr>
          <a:lstStyle/>
          <a:p>
            <a:pPr algn="ctr"/>
            <a:r>
              <a:rPr lang="en-US" sz="3200" b="1" dirty="0" smtClean="0"/>
              <a:t>Legs elevated for 1 - 2 minutes</a:t>
            </a:r>
          </a:p>
          <a:p>
            <a:pPr algn="ctr"/>
            <a:r>
              <a:rPr lang="en-US" sz="3200" b="1" dirty="0" smtClean="0"/>
              <a:t>Re-evaluate – requires stroke volume measure</a:t>
            </a:r>
            <a:endParaRPr lang="en-US" sz="3200" b="1" dirty="0"/>
          </a:p>
        </p:txBody>
      </p:sp>
      <p:sp>
        <p:nvSpPr>
          <p:cNvPr id="6" name="TextBox 5"/>
          <p:cNvSpPr txBox="1"/>
          <p:nvPr/>
        </p:nvSpPr>
        <p:spPr>
          <a:xfrm>
            <a:off x="422148" y="1581801"/>
            <a:ext cx="8534400" cy="1077218"/>
          </a:xfrm>
          <a:prstGeom prst="rect">
            <a:avLst/>
          </a:prstGeom>
          <a:noFill/>
        </p:spPr>
        <p:txBody>
          <a:bodyPr wrap="square" rtlCol="0">
            <a:spAutoFit/>
          </a:bodyPr>
          <a:lstStyle/>
          <a:p>
            <a:pPr algn="ctr"/>
            <a:r>
              <a:rPr lang="en-US" sz="3200" b="1" dirty="0" smtClean="0">
                <a:solidFill>
                  <a:srgbClr val="FF0000"/>
                </a:solidFill>
              </a:rPr>
              <a:t>Transfer of blood from legs &amp; abdominal compartment toward the heart</a:t>
            </a:r>
            <a:endParaRPr lang="en-US" sz="3200" b="1" dirty="0">
              <a:solidFill>
                <a:srgbClr val="FF0000"/>
              </a:solidFill>
            </a:endParaRPr>
          </a:p>
        </p:txBody>
      </p:sp>
      <p:cxnSp>
        <p:nvCxnSpPr>
          <p:cNvPr id="8" name="Straight Arrow Connector 7"/>
          <p:cNvCxnSpPr/>
          <p:nvPr/>
        </p:nvCxnSpPr>
        <p:spPr>
          <a:xfrm flipH="1">
            <a:off x="6019800" y="2972494"/>
            <a:ext cx="1066800" cy="914400"/>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352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EtCO</a:t>
            </a:r>
            <a:r>
              <a:rPr lang="en-US" b="1" baseline="-25000" dirty="0" smtClean="0"/>
              <a:t>2</a:t>
            </a:r>
            <a:r>
              <a:rPr lang="en-US" b="1" dirty="0" smtClean="0"/>
              <a:t> predicts fluid responsiveness with PLR</a:t>
            </a:r>
            <a:endParaRPr lang="en-US" b="1" dirty="0"/>
          </a:p>
        </p:txBody>
      </p:sp>
      <p:sp>
        <p:nvSpPr>
          <p:cNvPr id="3" name="Content Placeholder 2"/>
          <p:cNvSpPr>
            <a:spLocks noGrp="1"/>
          </p:cNvSpPr>
          <p:nvPr>
            <p:ph sz="quarter" idx="1"/>
          </p:nvPr>
        </p:nvSpPr>
        <p:spPr>
          <a:xfrm>
            <a:off x="380999" y="1676400"/>
            <a:ext cx="8600319" cy="5005873"/>
          </a:xfrm>
        </p:spPr>
        <p:txBody>
          <a:bodyPr>
            <a:normAutofit/>
          </a:bodyPr>
          <a:lstStyle/>
          <a:p>
            <a:r>
              <a:rPr lang="en-US" dirty="0" smtClean="0"/>
              <a:t>65 ventilated patients needing volume expansion </a:t>
            </a:r>
          </a:p>
          <a:p>
            <a:r>
              <a:rPr lang="en-US" dirty="0" smtClean="0"/>
              <a:t>Compared changes in EtCO</a:t>
            </a:r>
            <a:r>
              <a:rPr lang="en-US" baseline="-25000" dirty="0" smtClean="0"/>
              <a:t>2</a:t>
            </a:r>
            <a:r>
              <a:rPr lang="en-US" dirty="0" smtClean="0"/>
              <a:t> with arterial pressure to reflect changes in CO/CI</a:t>
            </a:r>
          </a:p>
          <a:p>
            <a:r>
              <a:rPr lang="en-US" b="1" dirty="0" smtClean="0"/>
              <a:t>EtCO</a:t>
            </a:r>
            <a:r>
              <a:rPr lang="en-US" b="1" baseline="-25000" dirty="0" smtClean="0"/>
              <a:t>2</a:t>
            </a:r>
            <a:r>
              <a:rPr lang="en-US" b="1" dirty="0" smtClean="0"/>
              <a:t> increase ≥ 5% predicted fluid responsiveness (p=0.0001)</a:t>
            </a:r>
            <a:endParaRPr lang="en-US" b="1" dirty="0"/>
          </a:p>
          <a:p>
            <a:pPr lvl="1"/>
            <a:r>
              <a:rPr lang="en-US" dirty="0" smtClean="0"/>
              <a:t>Increase reflected CI </a:t>
            </a:r>
            <a:r>
              <a:rPr lang="en-US" dirty="0"/>
              <a:t>≥ </a:t>
            </a:r>
            <a:r>
              <a:rPr lang="en-US" dirty="0" smtClean="0"/>
              <a:t>15%</a:t>
            </a:r>
          </a:p>
          <a:p>
            <a:r>
              <a:rPr lang="en-US" dirty="0" smtClean="0"/>
              <a:t>The </a:t>
            </a:r>
            <a:r>
              <a:rPr lang="en-US" dirty="0"/>
              <a:t>changes in </a:t>
            </a:r>
            <a:r>
              <a:rPr lang="en-US" dirty="0" smtClean="0"/>
              <a:t>EtCO</a:t>
            </a:r>
            <a:r>
              <a:rPr lang="en-US" baseline="-25000" dirty="0" smtClean="0"/>
              <a:t>2</a:t>
            </a:r>
            <a:r>
              <a:rPr lang="en-US" dirty="0" smtClean="0"/>
              <a:t> </a:t>
            </a:r>
            <a:r>
              <a:rPr lang="en-US" dirty="0"/>
              <a:t>induced </a:t>
            </a:r>
            <a:r>
              <a:rPr lang="en-US" dirty="0" smtClean="0"/>
              <a:t>                                  by </a:t>
            </a:r>
            <a:r>
              <a:rPr lang="en-US" dirty="0"/>
              <a:t>a PLR test predicted fluid </a:t>
            </a:r>
            <a:r>
              <a:rPr lang="en-US" dirty="0" smtClean="0"/>
              <a:t>                      responsiveness </a:t>
            </a:r>
            <a:r>
              <a:rPr lang="en-US" dirty="0"/>
              <a:t>with reliability, </a:t>
            </a:r>
            <a:r>
              <a:rPr lang="en-US" dirty="0" smtClean="0"/>
              <a:t>                             while </a:t>
            </a:r>
            <a:r>
              <a:rPr lang="en-US" dirty="0"/>
              <a:t>the </a:t>
            </a:r>
            <a:r>
              <a:rPr lang="en-US" b="1" i="1" dirty="0"/>
              <a:t>changes in arterial pulse pressure did </a:t>
            </a:r>
            <a:r>
              <a:rPr lang="en-US" b="1" i="1" dirty="0" smtClean="0"/>
              <a:t>not.</a:t>
            </a:r>
          </a:p>
        </p:txBody>
      </p:sp>
      <p:sp>
        <p:nvSpPr>
          <p:cNvPr id="4" name="TextBox 3"/>
          <p:cNvSpPr txBox="1"/>
          <p:nvPr/>
        </p:nvSpPr>
        <p:spPr>
          <a:xfrm>
            <a:off x="6229291" y="6438225"/>
            <a:ext cx="2914709" cy="276999"/>
          </a:xfrm>
          <a:prstGeom prst="rect">
            <a:avLst/>
          </a:prstGeom>
          <a:noFill/>
        </p:spPr>
        <p:txBody>
          <a:bodyPr wrap="none" rtlCol="0">
            <a:spAutoFit/>
          </a:bodyPr>
          <a:lstStyle/>
          <a:p>
            <a:r>
              <a:rPr lang="en-US" sz="1200" dirty="0"/>
              <a:t>Monnet et al (2013) Intensive Care Medicine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0082" y="3962400"/>
            <a:ext cx="3269118" cy="1474933"/>
          </a:xfrm>
          <a:prstGeom prst="rect">
            <a:avLst/>
          </a:prstGeom>
        </p:spPr>
      </p:pic>
    </p:spTree>
    <p:extLst>
      <p:ext uri="{BB962C8B-B14F-4D97-AF65-F5344CB8AC3E}">
        <p14:creationId xmlns:p14="http://schemas.microsoft.com/office/powerpoint/2010/main" val="196407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p:txBody>
          <a:bodyPr>
            <a:normAutofit/>
          </a:bodyPr>
          <a:lstStyle/>
          <a:p>
            <a:r>
              <a:rPr lang="en-US" b="1" dirty="0" smtClean="0"/>
              <a:t>HealthTrust Resuscitation Webinar Series</a:t>
            </a:r>
            <a:endParaRPr lang="en-US" b="1" dirty="0"/>
          </a:p>
        </p:txBody>
      </p:sp>
      <p:sp>
        <p:nvSpPr>
          <p:cNvPr id="5" name="Rectangle 1"/>
          <p:cNvSpPr txBox="1">
            <a:spLocks/>
          </p:cNvSpPr>
          <p:nvPr/>
        </p:nvSpPr>
        <p:spPr>
          <a:xfrm>
            <a:off x="304800" y="4065478"/>
            <a:ext cx="8763000" cy="1828800"/>
          </a:xfrm>
          <a:prstGeom prst="rect">
            <a:avLst/>
          </a:prstGeom>
        </p:spPr>
        <p:txBody>
          <a:bodyPr vert="horz" anchor="b">
            <a:norm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endParaRPr lang="en-US" sz="3000" dirty="0"/>
          </a:p>
        </p:txBody>
      </p:sp>
      <p:sp>
        <p:nvSpPr>
          <p:cNvPr id="6" name="Rectangle 1"/>
          <p:cNvSpPr txBox="1">
            <a:spLocks/>
          </p:cNvSpPr>
          <p:nvPr/>
        </p:nvSpPr>
        <p:spPr>
          <a:xfrm>
            <a:off x="228600" y="3505200"/>
            <a:ext cx="8763000" cy="1828800"/>
          </a:xfrm>
          <a:prstGeom prst="rect">
            <a:avLst/>
          </a:prstGeom>
        </p:spPr>
        <p:txBody>
          <a:bodyPr vert="horz" anchor="b">
            <a:norm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endParaRPr lang="en-US" sz="38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0" y="10510"/>
            <a:ext cx="9135883" cy="5943600"/>
          </a:xfrm>
          <a:prstGeom prst="rect">
            <a:avLst/>
          </a:prstGeom>
        </p:spPr>
      </p:pic>
      <p:sp>
        <p:nvSpPr>
          <p:cNvPr id="10" name="Rectangle 1"/>
          <p:cNvSpPr txBox="1">
            <a:spLocks/>
          </p:cNvSpPr>
          <p:nvPr/>
        </p:nvSpPr>
        <p:spPr>
          <a:xfrm>
            <a:off x="8117" y="76200"/>
            <a:ext cx="9135883" cy="1066800"/>
          </a:xfrm>
          <a:prstGeom prst="rect">
            <a:avLst/>
          </a:prstGeom>
          <a:solidFill>
            <a:schemeClr val="tx1">
              <a:alpha val="80000"/>
            </a:schemeClr>
          </a:solidFill>
        </p:spPr>
        <p:txBody>
          <a:bodyPr vert="horz" anchor="ctr">
            <a:normAutofit fontScale="75000" lnSpcReduction="20000"/>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a:r>
              <a:rPr lang="en-US" sz="6000" b="1" dirty="0">
                <a:solidFill>
                  <a:schemeClr val="bg2"/>
                </a:solidFill>
              </a:rPr>
              <a:t>Capnography:</a:t>
            </a:r>
            <a:br>
              <a:rPr lang="en-US" sz="6000" b="1" dirty="0">
                <a:solidFill>
                  <a:schemeClr val="bg2"/>
                </a:solidFill>
              </a:rPr>
            </a:br>
            <a:r>
              <a:rPr lang="en-US" b="1" dirty="0" smtClean="0">
                <a:solidFill>
                  <a:schemeClr val="bg2"/>
                </a:solidFill>
              </a:rPr>
              <a:t>It’s about </a:t>
            </a:r>
            <a:r>
              <a:rPr lang="en-US" b="1" dirty="0">
                <a:solidFill>
                  <a:schemeClr val="bg2"/>
                </a:solidFill>
              </a:rPr>
              <a:t>more than ventilation</a:t>
            </a:r>
            <a:r>
              <a:rPr lang="en-US" b="1" dirty="0" smtClean="0">
                <a:solidFill>
                  <a:schemeClr val="bg2"/>
                </a:solidFill>
              </a:rPr>
              <a:t>!</a:t>
            </a:r>
            <a:endParaRPr lang="en-US" b="1" dirty="0">
              <a:solidFill>
                <a:schemeClr val="bg2"/>
              </a:solidFill>
            </a:endParaRPr>
          </a:p>
        </p:txBody>
      </p:sp>
    </p:spTree>
    <p:extLst>
      <p:ext uri="{BB962C8B-B14F-4D97-AF65-F5344CB8AC3E}">
        <p14:creationId xmlns:p14="http://schemas.microsoft.com/office/powerpoint/2010/main" val="1124832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PEtCO</a:t>
            </a:r>
            <a:r>
              <a:rPr lang="en-US" b="1" baseline="-25000" dirty="0" smtClean="0"/>
              <a:t>2</a:t>
            </a:r>
            <a:r>
              <a:rPr lang="en-US" b="1" dirty="0" smtClean="0"/>
              <a:t> &amp; fluid responsiveness</a:t>
            </a:r>
            <a:endParaRPr lang="en-US" b="1" dirty="0"/>
          </a:p>
        </p:txBody>
      </p:sp>
      <p:pic>
        <p:nvPicPr>
          <p:cNvPr id="5" name="Picture 4"/>
          <p:cNvPicPr>
            <a:picLocks noChangeAspect="1"/>
          </p:cNvPicPr>
          <p:nvPr/>
        </p:nvPicPr>
        <p:blipFill rotWithShape="1">
          <a:blip r:embed="rId2"/>
          <a:srcRect l="41177" t="14641" r="3529" b="33071"/>
          <a:stretch/>
        </p:blipFill>
        <p:spPr>
          <a:xfrm>
            <a:off x="103632" y="1752600"/>
            <a:ext cx="8881876" cy="4724400"/>
          </a:xfrm>
          <a:prstGeom prst="rect">
            <a:avLst/>
          </a:prstGeom>
        </p:spPr>
      </p:pic>
      <p:sp>
        <p:nvSpPr>
          <p:cNvPr id="6" name="TextBox 5"/>
          <p:cNvSpPr txBox="1"/>
          <p:nvPr/>
        </p:nvSpPr>
        <p:spPr>
          <a:xfrm>
            <a:off x="6070799" y="6521669"/>
            <a:ext cx="2914709" cy="276999"/>
          </a:xfrm>
          <a:prstGeom prst="rect">
            <a:avLst/>
          </a:prstGeom>
          <a:noFill/>
        </p:spPr>
        <p:txBody>
          <a:bodyPr wrap="none" rtlCol="0">
            <a:spAutoFit/>
          </a:bodyPr>
          <a:lstStyle/>
          <a:p>
            <a:r>
              <a:rPr lang="en-US" sz="1200" dirty="0"/>
              <a:t>Monnet et al (2013) Intensive Care Medicine</a:t>
            </a:r>
          </a:p>
        </p:txBody>
      </p:sp>
      <p:cxnSp>
        <p:nvCxnSpPr>
          <p:cNvPr id="3" name="Straight Arrow Connector 2"/>
          <p:cNvCxnSpPr/>
          <p:nvPr/>
        </p:nvCxnSpPr>
        <p:spPr>
          <a:xfrm flipV="1">
            <a:off x="6553200" y="3124200"/>
            <a:ext cx="1905000" cy="381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70799" y="1521767"/>
            <a:ext cx="2896690" cy="461665"/>
          </a:xfrm>
          <a:prstGeom prst="rect">
            <a:avLst/>
          </a:prstGeom>
          <a:solidFill>
            <a:schemeClr val="bg2"/>
          </a:solidFill>
          <a:ln>
            <a:solidFill>
              <a:schemeClr val="bg2">
                <a:lumMod val="25000"/>
              </a:schemeClr>
            </a:solidFill>
          </a:ln>
        </p:spPr>
        <p:txBody>
          <a:bodyPr wrap="none" rtlCol="0">
            <a:spAutoFit/>
          </a:bodyPr>
          <a:lstStyle/>
          <a:p>
            <a:r>
              <a:rPr lang="en-US" sz="2400" b="1" dirty="0" smtClean="0"/>
              <a:t>≥ 5% increase EtCO</a:t>
            </a:r>
            <a:r>
              <a:rPr lang="en-US" sz="2400" b="1" baseline="-25000" dirty="0" smtClean="0"/>
              <a:t>2</a:t>
            </a:r>
            <a:endParaRPr lang="en-US" sz="2400" b="1" baseline="-25000" dirty="0"/>
          </a:p>
        </p:txBody>
      </p:sp>
      <p:sp>
        <p:nvSpPr>
          <p:cNvPr id="8" name="TextBox 7"/>
          <p:cNvSpPr txBox="1"/>
          <p:nvPr/>
        </p:nvSpPr>
        <p:spPr>
          <a:xfrm>
            <a:off x="3886200" y="4276636"/>
            <a:ext cx="4074192" cy="461665"/>
          </a:xfrm>
          <a:prstGeom prst="rect">
            <a:avLst/>
          </a:prstGeom>
          <a:solidFill>
            <a:schemeClr val="bg2"/>
          </a:solidFill>
          <a:ln>
            <a:solidFill>
              <a:schemeClr val="tx2"/>
            </a:solidFill>
          </a:ln>
        </p:spPr>
        <p:txBody>
          <a:bodyPr wrap="none" rtlCol="0">
            <a:spAutoFit/>
          </a:bodyPr>
          <a:lstStyle/>
          <a:p>
            <a:r>
              <a:rPr lang="en-US" sz="2400" b="1" dirty="0" smtClean="0"/>
              <a:t>500 cc fluid bolus over 30 min</a:t>
            </a:r>
            <a:endParaRPr lang="en-US" sz="2400" b="1" dirty="0"/>
          </a:p>
        </p:txBody>
      </p:sp>
    </p:spTree>
    <p:extLst>
      <p:ext uri="{BB962C8B-B14F-4D97-AF65-F5344CB8AC3E}">
        <p14:creationId xmlns:p14="http://schemas.microsoft.com/office/powerpoint/2010/main" val="213466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Passive Leg </a:t>
            </a:r>
            <a:r>
              <a:rPr lang="en-US" b="1" dirty="0" smtClean="0"/>
              <a:t>Raising (PLR)</a:t>
            </a:r>
            <a:endParaRPr lang="en-US" b="1" dirty="0"/>
          </a:p>
        </p:txBody>
      </p:sp>
      <p:sp>
        <p:nvSpPr>
          <p:cNvPr id="2" name="Content Placeholder 1"/>
          <p:cNvSpPr>
            <a:spLocks noGrp="1"/>
          </p:cNvSpPr>
          <p:nvPr>
            <p:ph sz="quarter" idx="1"/>
          </p:nvPr>
        </p:nvSpPr>
        <p:spPr>
          <a:xfrm>
            <a:off x="80006" y="1617009"/>
            <a:ext cx="4949194" cy="1659592"/>
          </a:xfrm>
          <a:ln>
            <a:solidFill>
              <a:srgbClr val="7030A0"/>
            </a:solidFill>
          </a:ln>
        </p:spPr>
        <p:txBody>
          <a:bodyPr>
            <a:normAutofit/>
          </a:bodyPr>
          <a:lstStyle/>
          <a:p>
            <a:r>
              <a:rPr lang="en-US" dirty="0" smtClean="0"/>
              <a:t>Patient – HOB </a:t>
            </a:r>
            <a:r>
              <a:rPr lang="en-US" dirty="0" smtClean="0"/>
              <a:t>45˚ </a:t>
            </a:r>
          </a:p>
          <a:p>
            <a:r>
              <a:rPr lang="en-US" dirty="0" smtClean="0"/>
              <a:t>Obtain </a:t>
            </a:r>
            <a:r>
              <a:rPr lang="en-US" dirty="0" smtClean="0"/>
              <a:t>Capnography reading</a:t>
            </a:r>
          </a:p>
          <a:p>
            <a:r>
              <a:rPr lang="en-US" dirty="0" smtClean="0"/>
              <a:t>Baseline </a:t>
            </a:r>
            <a:r>
              <a:rPr lang="en-US" dirty="0" err="1" smtClean="0"/>
              <a:t>Capno</a:t>
            </a:r>
            <a:r>
              <a:rPr lang="en-US" dirty="0" smtClean="0"/>
              <a:t>:  </a:t>
            </a:r>
            <a:r>
              <a:rPr lang="en-US" b="1" dirty="0" smtClean="0">
                <a:solidFill>
                  <a:srgbClr val="7030A0"/>
                </a:solidFill>
              </a:rPr>
              <a:t>29 </a:t>
            </a:r>
            <a:r>
              <a:rPr lang="en-US" b="1" dirty="0" smtClean="0">
                <a:solidFill>
                  <a:srgbClr val="7030A0"/>
                </a:solidFill>
              </a:rPr>
              <a:t>mm </a:t>
            </a:r>
            <a:r>
              <a:rPr lang="en-US" b="1" dirty="0" smtClean="0">
                <a:solidFill>
                  <a:srgbClr val="7030A0"/>
                </a:solidFill>
              </a:rPr>
              <a:t>Hg</a:t>
            </a:r>
            <a:endParaRPr lang="en-US" b="1" dirty="0" smtClean="0">
              <a:solidFill>
                <a:srgbClr val="7030A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1465" y="4800600"/>
            <a:ext cx="4284355" cy="1932980"/>
          </a:xfrm>
          <a:prstGeom prst="rect">
            <a:avLst/>
          </a:prstGeom>
        </p:spPr>
      </p:pic>
      <p:grpSp>
        <p:nvGrpSpPr>
          <p:cNvPr id="10" name="Group 9"/>
          <p:cNvGrpSpPr/>
          <p:nvPr/>
        </p:nvGrpSpPr>
        <p:grpSpPr>
          <a:xfrm>
            <a:off x="549890" y="3968023"/>
            <a:ext cx="3708431" cy="2781323"/>
            <a:chOff x="632851" y="3846605"/>
            <a:chExt cx="3708431" cy="2781323"/>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851" y="3846605"/>
              <a:ext cx="3708431" cy="2781323"/>
            </a:xfrm>
            <a:prstGeom prst="rect">
              <a:avLst/>
            </a:prstGeom>
          </p:spPr>
        </p:pic>
        <p:sp>
          <p:nvSpPr>
            <p:cNvPr id="7" name="Rectangle 6"/>
            <p:cNvSpPr/>
            <p:nvPr/>
          </p:nvSpPr>
          <p:spPr>
            <a:xfrm>
              <a:off x="1295400" y="4074844"/>
              <a:ext cx="609600" cy="878155"/>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3043" t="20000" r="19130" b="20870"/>
          <a:stretch/>
        </p:blipFill>
        <p:spPr>
          <a:xfrm rot="5400000">
            <a:off x="5621145" y="2085932"/>
            <a:ext cx="3052482" cy="1995854"/>
          </a:xfrm>
          <a:prstGeom prst="rect">
            <a:avLst/>
          </a:prstGeom>
        </p:spPr>
      </p:pic>
    </p:spTree>
    <p:extLst>
      <p:ext uri="{BB962C8B-B14F-4D97-AF65-F5344CB8AC3E}">
        <p14:creationId xmlns:p14="http://schemas.microsoft.com/office/powerpoint/2010/main" val="950244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Post PLR</a:t>
            </a:r>
            <a:endParaRPr lang="en-US" b="1" dirty="0"/>
          </a:p>
        </p:txBody>
      </p:sp>
      <p:sp>
        <p:nvSpPr>
          <p:cNvPr id="5" name="Content Placeholder 4"/>
          <p:cNvSpPr>
            <a:spLocks noGrp="1"/>
          </p:cNvSpPr>
          <p:nvPr>
            <p:ph sz="quarter" idx="1"/>
          </p:nvPr>
        </p:nvSpPr>
        <p:spPr>
          <a:xfrm>
            <a:off x="495300" y="1752600"/>
            <a:ext cx="4191000" cy="4572000"/>
          </a:xfrm>
        </p:spPr>
        <p:txBody>
          <a:bodyPr/>
          <a:lstStyle/>
          <a:p>
            <a:r>
              <a:rPr lang="en-US" dirty="0"/>
              <a:t>Lift legs for 1 – 2 minutes</a:t>
            </a:r>
          </a:p>
          <a:p>
            <a:r>
              <a:rPr lang="en-US" dirty="0" err="1"/>
              <a:t>Capno</a:t>
            </a:r>
            <a:r>
              <a:rPr lang="en-US" dirty="0"/>
              <a:t> reads </a:t>
            </a:r>
            <a:r>
              <a:rPr lang="en-US" b="1" dirty="0" smtClean="0">
                <a:solidFill>
                  <a:srgbClr val="7030A0"/>
                </a:solidFill>
              </a:rPr>
              <a:t>36 </a:t>
            </a:r>
            <a:r>
              <a:rPr lang="en-US" b="1" dirty="0">
                <a:solidFill>
                  <a:srgbClr val="7030A0"/>
                </a:solidFill>
              </a:rPr>
              <a:t>mm Hg </a:t>
            </a:r>
            <a:r>
              <a:rPr lang="en-US" dirty="0"/>
              <a:t>after 90 sec</a:t>
            </a:r>
          </a:p>
          <a:p>
            <a:endParaRPr lang="en-US" dirty="0"/>
          </a:p>
          <a:p>
            <a:r>
              <a:rPr lang="en-US" dirty="0"/>
              <a:t>What does the patient need?</a:t>
            </a:r>
          </a:p>
          <a:p>
            <a:endParaRPr lang="en-US" dirty="0"/>
          </a:p>
          <a:p>
            <a:r>
              <a:rPr lang="en-US" b="1" dirty="0">
                <a:solidFill>
                  <a:srgbClr val="FF0000"/>
                </a:solidFill>
              </a:rPr>
              <a:t>Fluids!!!!!</a:t>
            </a:r>
          </a:p>
          <a:p>
            <a:endParaRPr lang="en-US"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333" t="11482" r="15555" b="5555"/>
          <a:stretch/>
        </p:blipFill>
        <p:spPr>
          <a:xfrm rot="5400000">
            <a:off x="4319392" y="2196180"/>
            <a:ext cx="5029200" cy="3858016"/>
          </a:xfrm>
          <a:prstGeom prst="rect">
            <a:avLst/>
          </a:prstGeom>
        </p:spPr>
      </p:pic>
    </p:spTree>
    <p:extLst>
      <p:ext uri="{BB962C8B-B14F-4D97-AF65-F5344CB8AC3E}">
        <p14:creationId xmlns:p14="http://schemas.microsoft.com/office/powerpoint/2010/main" val="2936947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t>PLR &amp; Prediction of Fluid Responsiveness</a:t>
            </a:r>
            <a:endParaRPr lang="en-US" sz="3600" b="1" dirty="0"/>
          </a:p>
        </p:txBody>
      </p:sp>
      <p:pic>
        <p:nvPicPr>
          <p:cNvPr id="5" name="Picture 4"/>
          <p:cNvPicPr>
            <a:picLocks noChangeAspect="1"/>
          </p:cNvPicPr>
          <p:nvPr/>
        </p:nvPicPr>
        <p:blipFill rotWithShape="1">
          <a:blip r:embed="rId2"/>
          <a:srcRect l="17952" t="25532" r="44947" b="23404"/>
          <a:stretch/>
        </p:blipFill>
        <p:spPr>
          <a:xfrm>
            <a:off x="0" y="1524000"/>
            <a:ext cx="6705600" cy="5191430"/>
          </a:xfrm>
          <a:prstGeom prst="rect">
            <a:avLst/>
          </a:prstGeom>
        </p:spPr>
      </p:pic>
      <p:sp>
        <p:nvSpPr>
          <p:cNvPr id="6" name="TextBox 5"/>
          <p:cNvSpPr txBox="1"/>
          <p:nvPr/>
        </p:nvSpPr>
        <p:spPr>
          <a:xfrm>
            <a:off x="6229291" y="6576930"/>
            <a:ext cx="2914709" cy="276999"/>
          </a:xfrm>
          <a:prstGeom prst="rect">
            <a:avLst/>
          </a:prstGeom>
          <a:noFill/>
        </p:spPr>
        <p:txBody>
          <a:bodyPr wrap="none" rtlCol="0">
            <a:spAutoFit/>
          </a:bodyPr>
          <a:lstStyle/>
          <a:p>
            <a:r>
              <a:rPr lang="en-US" sz="1200" dirty="0"/>
              <a:t>Monnet et al (2013) Intensive Care Medicine</a:t>
            </a:r>
          </a:p>
        </p:txBody>
      </p:sp>
      <p:sp>
        <p:nvSpPr>
          <p:cNvPr id="2" name="TextBox 1"/>
          <p:cNvSpPr txBox="1"/>
          <p:nvPr/>
        </p:nvSpPr>
        <p:spPr>
          <a:xfrm>
            <a:off x="5123670" y="2216085"/>
            <a:ext cx="3917034" cy="1292662"/>
          </a:xfrm>
          <a:prstGeom prst="rect">
            <a:avLst/>
          </a:prstGeom>
          <a:noFill/>
          <a:ln w="57150">
            <a:solidFill>
              <a:schemeClr val="accent1"/>
            </a:solidFill>
          </a:ln>
        </p:spPr>
        <p:txBody>
          <a:bodyPr wrap="none" rtlCol="0">
            <a:spAutoFit/>
          </a:bodyPr>
          <a:lstStyle/>
          <a:p>
            <a:r>
              <a:rPr lang="en-US" sz="2600" b="1" dirty="0" smtClean="0"/>
              <a:t>Arterial pressure </a:t>
            </a:r>
            <a:r>
              <a:rPr lang="en-US" sz="2600" b="1" dirty="0" smtClean="0">
                <a:solidFill>
                  <a:srgbClr val="FF0000"/>
                </a:solidFill>
              </a:rPr>
              <a:t>AUC 0.65</a:t>
            </a:r>
          </a:p>
          <a:p>
            <a:r>
              <a:rPr lang="en-US" sz="2600" b="1" dirty="0" smtClean="0"/>
              <a:t>EtCO</a:t>
            </a:r>
            <a:r>
              <a:rPr lang="en-US" sz="2600" b="1" baseline="-25000" dirty="0" smtClean="0"/>
              <a:t>2</a:t>
            </a:r>
            <a:r>
              <a:rPr lang="en-US" sz="2600" dirty="0" smtClean="0"/>
              <a:t> 		      </a:t>
            </a:r>
            <a:r>
              <a:rPr lang="en-US" sz="2600" b="1" dirty="0" smtClean="0">
                <a:solidFill>
                  <a:srgbClr val="00B050"/>
                </a:solidFill>
              </a:rPr>
              <a:t>AUC 0.93</a:t>
            </a:r>
          </a:p>
          <a:p>
            <a:r>
              <a:rPr lang="en-US" sz="2600" b="1" dirty="0" smtClean="0"/>
              <a:t>Cardiac Index</a:t>
            </a:r>
            <a:r>
              <a:rPr lang="en-US" sz="2600" dirty="0" smtClean="0"/>
              <a:t>     </a:t>
            </a:r>
            <a:r>
              <a:rPr lang="en-US" sz="2600" b="1" dirty="0" smtClean="0">
                <a:solidFill>
                  <a:srgbClr val="00B050"/>
                </a:solidFill>
              </a:rPr>
              <a:t>AUC 0.98</a:t>
            </a:r>
            <a:endParaRPr lang="en-US" sz="2600" b="1" dirty="0">
              <a:solidFill>
                <a:srgbClr val="00B050"/>
              </a:solidFill>
            </a:endParaRPr>
          </a:p>
        </p:txBody>
      </p:sp>
      <p:sp>
        <p:nvSpPr>
          <p:cNvPr id="3" name="TextBox 2"/>
          <p:cNvSpPr txBox="1"/>
          <p:nvPr/>
        </p:nvSpPr>
        <p:spPr>
          <a:xfrm>
            <a:off x="2566916" y="3049369"/>
            <a:ext cx="998607" cy="646331"/>
          </a:xfrm>
          <a:prstGeom prst="rect">
            <a:avLst/>
          </a:prstGeom>
          <a:noFill/>
        </p:spPr>
        <p:txBody>
          <a:bodyPr wrap="none" rtlCol="0">
            <a:spAutoFit/>
          </a:bodyPr>
          <a:lstStyle/>
          <a:p>
            <a:r>
              <a:rPr lang="en-US" b="1" dirty="0" smtClean="0"/>
              <a:t>Arterial </a:t>
            </a:r>
          </a:p>
          <a:p>
            <a:r>
              <a:rPr lang="en-US" b="1" dirty="0" smtClean="0"/>
              <a:t>pressure</a:t>
            </a:r>
            <a:endParaRPr lang="en-US" b="1" dirty="0"/>
          </a:p>
        </p:txBody>
      </p:sp>
      <p:sp>
        <p:nvSpPr>
          <p:cNvPr id="7" name="TextBox 6"/>
          <p:cNvSpPr txBox="1"/>
          <p:nvPr/>
        </p:nvSpPr>
        <p:spPr>
          <a:xfrm>
            <a:off x="2381043" y="2323013"/>
            <a:ext cx="742511" cy="369332"/>
          </a:xfrm>
          <a:prstGeom prst="rect">
            <a:avLst/>
          </a:prstGeom>
          <a:noFill/>
        </p:spPr>
        <p:txBody>
          <a:bodyPr wrap="none" rtlCol="0">
            <a:spAutoFit/>
          </a:bodyPr>
          <a:lstStyle/>
          <a:p>
            <a:r>
              <a:rPr lang="en-US" b="1" dirty="0" smtClean="0"/>
              <a:t>EtCO</a:t>
            </a:r>
            <a:r>
              <a:rPr lang="en-US" b="1" baseline="-25000" dirty="0" smtClean="0"/>
              <a:t>2</a:t>
            </a:r>
            <a:endParaRPr lang="en-US" b="1" baseline="-25000" dirty="0"/>
          </a:p>
        </p:txBody>
      </p:sp>
      <p:sp>
        <p:nvSpPr>
          <p:cNvPr id="8" name="TextBox 7"/>
          <p:cNvSpPr txBox="1"/>
          <p:nvPr/>
        </p:nvSpPr>
        <p:spPr>
          <a:xfrm>
            <a:off x="1103342" y="1828800"/>
            <a:ext cx="1487458" cy="369332"/>
          </a:xfrm>
          <a:prstGeom prst="rect">
            <a:avLst/>
          </a:prstGeom>
          <a:noFill/>
        </p:spPr>
        <p:txBody>
          <a:bodyPr wrap="none" rtlCol="0">
            <a:spAutoFit/>
          </a:bodyPr>
          <a:lstStyle/>
          <a:p>
            <a:r>
              <a:rPr lang="en-US" b="1" dirty="0" smtClean="0"/>
              <a:t>Cardiac Index</a:t>
            </a:r>
            <a:endParaRPr lang="en-US" b="1" dirty="0"/>
          </a:p>
        </p:txBody>
      </p:sp>
      <p:cxnSp>
        <p:nvCxnSpPr>
          <p:cNvPr id="10" name="Straight Arrow Connector 9"/>
          <p:cNvCxnSpPr/>
          <p:nvPr/>
        </p:nvCxnSpPr>
        <p:spPr>
          <a:xfrm flipV="1">
            <a:off x="838200" y="1676400"/>
            <a:ext cx="0" cy="4343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38200" y="1828800"/>
            <a:ext cx="46482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238500" y="3848100"/>
            <a:ext cx="3771900" cy="8001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21862" y="4463534"/>
            <a:ext cx="1337226" cy="830997"/>
          </a:xfrm>
          <a:prstGeom prst="rect">
            <a:avLst/>
          </a:prstGeom>
          <a:noFill/>
        </p:spPr>
        <p:txBody>
          <a:bodyPr wrap="none" rtlCol="0">
            <a:spAutoFit/>
          </a:bodyPr>
          <a:lstStyle/>
          <a:p>
            <a:pPr algn="ctr"/>
            <a:r>
              <a:rPr lang="en-US" sz="2400" b="1" dirty="0" smtClean="0"/>
              <a:t>Coin flip!</a:t>
            </a:r>
          </a:p>
          <a:p>
            <a:pPr algn="ctr"/>
            <a:r>
              <a:rPr lang="en-US" sz="2400" b="1" dirty="0" smtClean="0"/>
              <a:t>(CVP)</a:t>
            </a:r>
            <a:endParaRPr lang="en-US" sz="2400" b="1" dirty="0"/>
          </a:p>
        </p:txBody>
      </p:sp>
      <p:cxnSp>
        <p:nvCxnSpPr>
          <p:cNvPr id="21" name="Straight Connector 20"/>
          <p:cNvCxnSpPr/>
          <p:nvPr/>
        </p:nvCxnSpPr>
        <p:spPr>
          <a:xfrm flipV="1">
            <a:off x="1085071" y="2198133"/>
            <a:ext cx="3791729" cy="38216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2470" y="5299786"/>
            <a:ext cx="1716397" cy="1144598"/>
          </a:xfrm>
          <a:prstGeom prst="rect">
            <a:avLst/>
          </a:prstGeom>
        </p:spPr>
      </p:pic>
    </p:spTree>
    <p:extLst>
      <p:ext uri="{BB962C8B-B14F-4D97-AF65-F5344CB8AC3E}">
        <p14:creationId xmlns:p14="http://schemas.microsoft.com/office/powerpoint/2010/main" val="292813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Contraindications to the </a:t>
            </a:r>
            <a:br>
              <a:rPr lang="en-US" b="1" dirty="0" smtClean="0"/>
            </a:br>
            <a:r>
              <a:rPr lang="en-US" b="1" dirty="0" smtClean="0"/>
              <a:t>passive leg raise test (PLR):</a:t>
            </a:r>
            <a:endParaRPr lang="en-US" b="1"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93314" y="4125769"/>
            <a:ext cx="8153400" cy="2656031"/>
          </a:xfrm>
        </p:spPr>
      </p:pic>
      <p:sp>
        <p:nvSpPr>
          <p:cNvPr id="6" name="TextBox 5"/>
          <p:cNvSpPr txBox="1"/>
          <p:nvPr/>
        </p:nvSpPr>
        <p:spPr>
          <a:xfrm>
            <a:off x="422148" y="1581801"/>
            <a:ext cx="8534400" cy="2554545"/>
          </a:xfrm>
          <a:prstGeom prst="rect">
            <a:avLst/>
          </a:prstGeom>
          <a:noFill/>
        </p:spPr>
        <p:txBody>
          <a:bodyPr wrap="square" rtlCol="0">
            <a:spAutoFit/>
          </a:bodyPr>
          <a:lstStyle/>
          <a:p>
            <a:pPr marL="457200" indent="-457200">
              <a:buFont typeface="Arial" panose="020B0604020202020204" pitchFamily="34" charset="0"/>
              <a:buChar char="•"/>
            </a:pPr>
            <a:r>
              <a:rPr lang="en-US" sz="3200" b="1" dirty="0" smtClean="0">
                <a:solidFill>
                  <a:srgbClr val="FF0000"/>
                </a:solidFill>
              </a:rPr>
              <a:t>Intra-abdominal hypertension</a:t>
            </a:r>
          </a:p>
          <a:p>
            <a:pPr marL="457200" indent="-457200">
              <a:buFont typeface="Arial" panose="020B0604020202020204" pitchFamily="34" charset="0"/>
              <a:buChar char="•"/>
            </a:pPr>
            <a:r>
              <a:rPr lang="en-US" sz="3200" b="1" dirty="0" smtClean="0">
                <a:solidFill>
                  <a:srgbClr val="FF0000"/>
                </a:solidFill>
              </a:rPr>
              <a:t>Head trauma/ICP issues</a:t>
            </a:r>
          </a:p>
          <a:p>
            <a:pPr marL="457200" indent="-457200">
              <a:buFont typeface="Arial" panose="020B0604020202020204" pitchFamily="34" charset="0"/>
              <a:buChar char="•"/>
            </a:pPr>
            <a:r>
              <a:rPr lang="en-US" sz="3200" b="1" dirty="0" smtClean="0">
                <a:solidFill>
                  <a:srgbClr val="FF0000"/>
                </a:solidFill>
              </a:rPr>
              <a:t>LE DVT</a:t>
            </a:r>
          </a:p>
          <a:p>
            <a:pPr marL="457200" indent="-457200">
              <a:buFont typeface="Arial" panose="020B0604020202020204" pitchFamily="34" charset="0"/>
              <a:buChar char="•"/>
            </a:pPr>
            <a:r>
              <a:rPr lang="en-US" sz="3200" b="1" dirty="0" smtClean="0">
                <a:solidFill>
                  <a:srgbClr val="FF0000"/>
                </a:solidFill>
              </a:rPr>
              <a:t>Venous compression stockings</a:t>
            </a:r>
          </a:p>
          <a:p>
            <a:pPr marL="457200" indent="-457200">
              <a:buFont typeface="Arial" panose="020B0604020202020204" pitchFamily="34" charset="0"/>
              <a:buChar char="•"/>
            </a:pPr>
            <a:r>
              <a:rPr lang="en-US" sz="3200" b="1" dirty="0" smtClean="0">
                <a:solidFill>
                  <a:srgbClr val="FF0000"/>
                </a:solidFill>
              </a:rPr>
              <a:t>Amputated leg</a:t>
            </a:r>
            <a:endParaRPr lang="en-US" sz="3200" b="1" dirty="0">
              <a:solidFill>
                <a:srgbClr val="FF0000"/>
              </a:solidFill>
            </a:endParaRPr>
          </a:p>
        </p:txBody>
      </p:sp>
    </p:spTree>
    <p:extLst>
      <p:ext uri="{BB962C8B-B14F-4D97-AF65-F5344CB8AC3E}">
        <p14:creationId xmlns:p14="http://schemas.microsoft.com/office/powerpoint/2010/main" val="2158366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dirty="0"/>
              <a:t>Waveform Capnography</a:t>
            </a:r>
          </a:p>
        </p:txBody>
      </p:sp>
      <p:sp>
        <p:nvSpPr>
          <p:cNvPr id="10243" name="Rectangle 3"/>
          <p:cNvSpPr>
            <a:spLocks noGrp="1" noChangeArrowheads="1"/>
          </p:cNvSpPr>
          <p:nvPr>
            <p:ph sz="quarter" idx="1"/>
          </p:nvPr>
        </p:nvSpPr>
        <p:spPr/>
        <p:txBody>
          <a:bodyPr/>
          <a:lstStyle/>
          <a:p>
            <a:r>
              <a:rPr lang="en-US" dirty="0" smtClean="0"/>
              <a:t>Gold standard for confirming endotracheal tube placement</a:t>
            </a:r>
          </a:p>
          <a:p>
            <a:r>
              <a:rPr lang="en-US" dirty="0" smtClean="0"/>
              <a:t>Used </a:t>
            </a:r>
            <a:r>
              <a:rPr lang="en-US" dirty="0"/>
              <a:t>as a marker of </a:t>
            </a:r>
            <a:r>
              <a:rPr lang="en-US" dirty="0" smtClean="0"/>
              <a:t>perfusion</a:t>
            </a:r>
          </a:p>
          <a:p>
            <a:r>
              <a:rPr lang="en-US" dirty="0" smtClean="0"/>
              <a:t>Normal is 35 – 45 mm Hg</a:t>
            </a:r>
            <a:endParaRPr lang="en-US" dirty="0"/>
          </a:p>
          <a:p>
            <a:r>
              <a:rPr lang="en-US" dirty="0"/>
              <a:t>Goal with compressions is at least </a:t>
            </a:r>
            <a:r>
              <a:rPr lang="en-US" b="1" u="sng" dirty="0" smtClean="0">
                <a:solidFill>
                  <a:srgbClr val="FF0000"/>
                </a:solidFill>
              </a:rPr>
              <a:t>10 mm Hg</a:t>
            </a:r>
            <a:endParaRPr lang="en-US" b="1" u="sng" dirty="0">
              <a:solidFill>
                <a:srgbClr val="FF0000"/>
              </a:solidFill>
            </a:endParaRPr>
          </a:p>
          <a:p>
            <a:r>
              <a:rPr lang="en-US" dirty="0"/>
              <a:t>Will see increase with ROSC</a:t>
            </a:r>
          </a:p>
        </p:txBody>
      </p:sp>
      <p:pic>
        <p:nvPicPr>
          <p:cNvPr id="10245" name="Picture 2"/>
          <p:cNvPicPr>
            <a:picLocks noChangeAspect="1" noChangeArrowheads="1"/>
          </p:cNvPicPr>
          <p:nvPr/>
        </p:nvPicPr>
        <p:blipFill rotWithShape="1">
          <a:blip r:embed="rId3" cstate="print"/>
          <a:srcRect b="42667"/>
          <a:stretch/>
        </p:blipFill>
        <p:spPr bwMode="auto">
          <a:xfrm>
            <a:off x="32748" y="4296522"/>
            <a:ext cx="9074150" cy="2047875"/>
          </a:xfrm>
          <a:prstGeom prst="rect">
            <a:avLst/>
          </a:prstGeom>
          <a:noFill/>
          <a:ln w="9525">
            <a:noFill/>
            <a:miter lim="800000"/>
            <a:headEnd/>
            <a:tailEnd/>
          </a:ln>
        </p:spPr>
      </p:pic>
      <p:cxnSp>
        <p:nvCxnSpPr>
          <p:cNvPr id="3" name="Straight Arrow Connector 2"/>
          <p:cNvCxnSpPr/>
          <p:nvPr/>
        </p:nvCxnSpPr>
        <p:spPr>
          <a:xfrm flipV="1">
            <a:off x="5791200" y="5105400"/>
            <a:ext cx="1219200" cy="609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348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2015 </a:t>
            </a:r>
            <a:r>
              <a:rPr lang="en-US" b="1" dirty="0" smtClean="0"/>
              <a:t>Capnography &amp; Ventilation</a:t>
            </a:r>
            <a:r>
              <a:rPr lang="en-US" b="1" dirty="0"/>
              <a:t/>
            </a:r>
            <a:br>
              <a:rPr lang="en-US" b="1" dirty="0"/>
            </a:br>
            <a:r>
              <a:rPr lang="en-US" b="1" dirty="0"/>
              <a:t>Levels of Evidence – ILCOR/AHA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214183338"/>
              </p:ext>
            </p:extLst>
          </p:nvPr>
        </p:nvGraphicFramePr>
        <p:xfrm>
          <a:off x="152399" y="1676396"/>
          <a:ext cx="8802585" cy="5085041"/>
        </p:xfrm>
        <a:graphic>
          <a:graphicData uri="http://schemas.openxmlformats.org/drawingml/2006/table">
            <a:tbl>
              <a:tblPr firstRow="1" bandRow="1">
                <a:tableStyleId>{5C22544A-7EE6-4342-B048-85BDC9FD1C3A}</a:tableStyleId>
              </a:tblPr>
              <a:tblGrid>
                <a:gridCol w="7009465"/>
                <a:gridCol w="896560"/>
                <a:gridCol w="896560"/>
              </a:tblGrid>
              <a:tr h="450623">
                <a:tc>
                  <a:txBody>
                    <a:bodyPr/>
                    <a:lstStyle/>
                    <a:p>
                      <a:r>
                        <a:rPr lang="en-US" dirty="0" smtClean="0"/>
                        <a:t>Recommendation</a:t>
                      </a:r>
                      <a:endParaRPr lang="en-US" dirty="0"/>
                    </a:p>
                  </a:txBody>
                  <a:tcPr/>
                </a:tc>
                <a:tc>
                  <a:txBody>
                    <a:bodyPr/>
                    <a:lstStyle/>
                    <a:p>
                      <a:r>
                        <a:rPr lang="en-US" dirty="0" smtClean="0"/>
                        <a:t>Class</a:t>
                      </a:r>
                      <a:endParaRPr lang="en-US" dirty="0"/>
                    </a:p>
                  </a:txBody>
                  <a:tcPr/>
                </a:tc>
                <a:tc>
                  <a:txBody>
                    <a:bodyPr/>
                    <a:lstStyle/>
                    <a:p>
                      <a:r>
                        <a:rPr lang="en-US" dirty="0" smtClean="0"/>
                        <a:t>LOE</a:t>
                      </a:r>
                      <a:endParaRPr lang="en-US" dirty="0"/>
                    </a:p>
                  </a:txBody>
                  <a:tcPr/>
                </a:tc>
              </a:tr>
              <a:tr h="444449">
                <a:tc>
                  <a:txBody>
                    <a:bodyPr/>
                    <a:lstStyle/>
                    <a:p>
                      <a:r>
                        <a:rPr lang="en-US" sz="2400" b="0" dirty="0" smtClean="0"/>
                        <a:t>Continuous</a:t>
                      </a:r>
                      <a:r>
                        <a:rPr lang="en-US" sz="2400" b="0" baseline="0" dirty="0" smtClean="0"/>
                        <a:t> Waveform </a:t>
                      </a:r>
                      <a:r>
                        <a:rPr lang="en-US" sz="2400" b="0" dirty="0" smtClean="0"/>
                        <a:t>Capnography to</a:t>
                      </a:r>
                      <a:r>
                        <a:rPr lang="en-US" sz="2400" b="0" baseline="0" dirty="0" smtClean="0"/>
                        <a:t> verify </a:t>
                      </a:r>
                      <a:r>
                        <a:rPr lang="en-US" sz="2400" b="0" dirty="0" smtClean="0"/>
                        <a:t>ETT placement</a:t>
                      </a:r>
                      <a:endParaRPr lang="en-US" sz="2400" b="0" dirty="0"/>
                    </a:p>
                  </a:txBody>
                  <a:tcPr/>
                </a:tc>
                <a:tc>
                  <a:txBody>
                    <a:bodyPr/>
                    <a:lstStyle/>
                    <a:p>
                      <a:r>
                        <a:rPr lang="en-US" sz="2400" dirty="0" smtClean="0"/>
                        <a:t>I</a:t>
                      </a:r>
                      <a:endParaRPr lang="en-US" sz="2400" dirty="0"/>
                    </a:p>
                  </a:txBody>
                  <a:tcPr/>
                </a:tc>
                <a:tc>
                  <a:txBody>
                    <a:bodyPr/>
                    <a:lstStyle/>
                    <a:p>
                      <a:r>
                        <a:rPr lang="en-US" sz="2400" dirty="0" smtClean="0"/>
                        <a:t>C-LD</a:t>
                      </a:r>
                      <a:endParaRPr lang="en-US" sz="2400" dirty="0"/>
                    </a:p>
                  </a:txBody>
                  <a:tcPr/>
                </a:tc>
              </a:tr>
              <a:tr h="450623">
                <a:tc>
                  <a:txBody>
                    <a:bodyPr/>
                    <a:lstStyle/>
                    <a:p>
                      <a:r>
                        <a:rPr lang="en-US" sz="2400" b="0" dirty="0" smtClean="0"/>
                        <a:t>Capnography as a measure of CPR quality</a:t>
                      </a:r>
                      <a:endParaRPr lang="en-US" sz="2400" b="0" dirty="0"/>
                    </a:p>
                  </a:txBody>
                  <a:tcPr/>
                </a:tc>
                <a:tc>
                  <a:txBody>
                    <a:bodyPr/>
                    <a:lstStyle/>
                    <a:p>
                      <a:endParaRPr lang="en-US" sz="2400" dirty="0"/>
                    </a:p>
                  </a:txBody>
                  <a:tcPr/>
                </a:tc>
                <a:tc>
                  <a:txBody>
                    <a:bodyPr/>
                    <a:lstStyle/>
                    <a:p>
                      <a:endParaRPr lang="en-US" sz="2400" dirty="0"/>
                    </a:p>
                  </a:txBody>
                  <a:tcPr/>
                </a:tc>
              </a:tr>
              <a:tr h="450623">
                <a:tc>
                  <a:txBody>
                    <a:bodyPr/>
                    <a:lstStyle/>
                    <a:p>
                      <a:r>
                        <a:rPr lang="en-US" sz="2400" b="0" dirty="0" smtClean="0"/>
                        <a:t>Capnography as an indicator of ROSC</a:t>
                      </a:r>
                      <a:endParaRPr lang="en-US" sz="2400" b="0" dirty="0"/>
                    </a:p>
                  </a:txBody>
                  <a:tcPr/>
                </a:tc>
                <a:tc>
                  <a:txBody>
                    <a:bodyPr/>
                    <a:lstStyle/>
                    <a:p>
                      <a:endParaRPr lang="en-US" sz="2400" dirty="0"/>
                    </a:p>
                  </a:txBody>
                  <a:tcPr/>
                </a:tc>
                <a:tc>
                  <a:txBody>
                    <a:bodyPr/>
                    <a:lstStyle/>
                    <a:p>
                      <a:endParaRPr lang="en-US" sz="2400" dirty="0"/>
                    </a:p>
                  </a:txBody>
                  <a:tcPr/>
                </a:tc>
              </a:tr>
              <a:tr h="1222236">
                <a:tc>
                  <a:txBody>
                    <a:bodyPr/>
                    <a:lstStyle/>
                    <a:p>
                      <a:r>
                        <a:rPr lang="en-US" sz="2400" b="0" dirty="0" smtClean="0"/>
                        <a:t>Low PEtCO</a:t>
                      </a:r>
                      <a:r>
                        <a:rPr lang="en-US" sz="2400" b="0" baseline="-25000" dirty="0" smtClean="0"/>
                        <a:t>2</a:t>
                      </a:r>
                      <a:r>
                        <a:rPr lang="en-US" sz="2400" b="0" dirty="0" smtClean="0"/>
                        <a:t> (&lt; 10 mmHg) after 20 minutes in intubated patients is strongly associated with failure of resuscitation</a:t>
                      </a:r>
                    </a:p>
                  </a:txBody>
                  <a:tcPr/>
                </a:tc>
                <a:tc>
                  <a:txBody>
                    <a:bodyPr/>
                    <a:lstStyle/>
                    <a:p>
                      <a:r>
                        <a:rPr lang="en-US" sz="2400" dirty="0" err="1" smtClean="0"/>
                        <a:t>IIb</a:t>
                      </a:r>
                      <a:endParaRPr lang="en-US" sz="2400" dirty="0"/>
                    </a:p>
                  </a:txBody>
                  <a:tcPr/>
                </a:tc>
                <a:tc>
                  <a:txBody>
                    <a:bodyPr/>
                    <a:lstStyle/>
                    <a:p>
                      <a:r>
                        <a:rPr lang="en-US" sz="2400" dirty="0" smtClean="0"/>
                        <a:t>C-LD</a:t>
                      </a:r>
                      <a:endParaRPr lang="en-US" sz="2400" dirty="0"/>
                    </a:p>
                  </a:txBody>
                  <a:tcPr/>
                </a:tc>
              </a:tr>
              <a:tr h="851862">
                <a:tc>
                  <a:txBody>
                    <a:bodyPr/>
                    <a:lstStyle/>
                    <a:p>
                      <a:r>
                        <a:rPr lang="en-US" sz="2400" dirty="0" smtClean="0"/>
                        <a:t>Should not be used in isolation or in non-intubated patients as</a:t>
                      </a:r>
                      <a:r>
                        <a:rPr lang="en-US" sz="2400" baseline="0" dirty="0" smtClean="0"/>
                        <a:t> a marker to terminate resuscitation</a:t>
                      </a:r>
                      <a:endParaRPr lang="en-US" sz="2400" dirty="0" smtClean="0"/>
                    </a:p>
                  </a:txBody>
                  <a:tcPr/>
                </a:tc>
                <a:tc>
                  <a:txBody>
                    <a:bodyPr/>
                    <a:lstStyle/>
                    <a:p>
                      <a:r>
                        <a:rPr lang="en-US" sz="2400" dirty="0" smtClean="0"/>
                        <a:t>II</a:t>
                      </a:r>
                      <a:r>
                        <a:rPr lang="en-US" sz="2400" i="0" dirty="0" smtClean="0"/>
                        <a:t>I</a:t>
                      </a:r>
                      <a:endParaRPr lang="en-US" sz="2400" dirty="0"/>
                    </a:p>
                  </a:txBody>
                  <a:tcPr/>
                </a:tc>
                <a:tc>
                  <a:txBody>
                    <a:bodyPr/>
                    <a:lstStyle/>
                    <a:p>
                      <a:endParaRPr lang="en-US" sz="2400" dirty="0"/>
                    </a:p>
                  </a:txBody>
                  <a:tcPr/>
                </a:tc>
              </a:tr>
              <a:tr h="777787">
                <a:tc>
                  <a:txBody>
                    <a:bodyPr/>
                    <a:lstStyle/>
                    <a:p>
                      <a:r>
                        <a:rPr lang="en-US" sz="2400" dirty="0" smtClean="0"/>
                        <a:t>Ventilation rate 10 breaths per minute with an advanced airway</a:t>
                      </a:r>
                      <a:endParaRPr lang="en-US" sz="2400" dirty="0"/>
                    </a:p>
                  </a:txBody>
                  <a:tcPr/>
                </a:tc>
                <a:tc>
                  <a:txBody>
                    <a:bodyPr/>
                    <a:lstStyle/>
                    <a:p>
                      <a:r>
                        <a:rPr lang="en-US" sz="2400" dirty="0" err="1" smtClean="0"/>
                        <a:t>IIb</a:t>
                      </a:r>
                      <a:endParaRPr lang="en-US" sz="2400" dirty="0"/>
                    </a:p>
                  </a:txBody>
                  <a:tcPr/>
                </a:tc>
                <a:tc>
                  <a:txBody>
                    <a:bodyPr/>
                    <a:lstStyle/>
                    <a:p>
                      <a:r>
                        <a:rPr lang="en-US" sz="2400" dirty="0" smtClean="0"/>
                        <a:t>C-LD</a:t>
                      </a:r>
                      <a:endParaRPr lang="en-US" sz="2400" dirty="0"/>
                    </a:p>
                  </a:txBody>
                  <a:tcPr/>
                </a:tc>
              </a:tr>
            </a:tbl>
          </a:graphicData>
        </a:graphic>
      </p:graphicFrame>
      <p:sp>
        <p:nvSpPr>
          <p:cNvPr id="6" name="Rectangle 5"/>
          <p:cNvSpPr/>
          <p:nvPr/>
        </p:nvSpPr>
        <p:spPr>
          <a:xfrm>
            <a:off x="5181600" y="6550969"/>
            <a:ext cx="3773384" cy="230832"/>
          </a:xfrm>
          <a:prstGeom prst="rect">
            <a:avLst/>
          </a:prstGeom>
        </p:spPr>
        <p:txBody>
          <a:bodyPr wrap="square" lIns="0" tIns="0">
            <a:spAutoFit/>
          </a:bodyPr>
          <a:lstStyle/>
          <a:p>
            <a:pPr marL="0" lvl="4"/>
            <a:r>
              <a:rPr lang="fr-FR" sz="1200" b="1" dirty="0" err="1" smtClean="0">
                <a:latin typeface="+mn-lt"/>
              </a:rPr>
              <a:t>Neumar</a:t>
            </a:r>
            <a:r>
              <a:rPr lang="fr-FR" sz="1200" b="1" dirty="0" smtClean="0">
                <a:latin typeface="+mn-lt"/>
              </a:rPr>
              <a:t> et al (2015). Circulation;132[</a:t>
            </a:r>
            <a:r>
              <a:rPr lang="fr-FR" sz="1200" b="1" dirty="0" err="1" smtClean="0">
                <a:latin typeface="+mn-lt"/>
              </a:rPr>
              <a:t>suppl</a:t>
            </a:r>
            <a:r>
              <a:rPr lang="fr-FR" sz="1200" b="1" dirty="0" smtClean="0">
                <a:latin typeface="+mn-lt"/>
              </a:rPr>
              <a:t> 2]:S315-S367</a:t>
            </a:r>
            <a:endParaRPr lang="fr-FR" sz="1200" b="1" dirty="0">
              <a:latin typeface="+mn-lt"/>
            </a:endParaRPr>
          </a:p>
        </p:txBody>
      </p:sp>
      <p:sp>
        <p:nvSpPr>
          <p:cNvPr id="2" name="Rectangle 1"/>
          <p:cNvSpPr/>
          <p:nvPr/>
        </p:nvSpPr>
        <p:spPr>
          <a:xfrm>
            <a:off x="76200" y="5943600"/>
            <a:ext cx="8991600"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2931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984" t="17708" r="26208" b="9375"/>
          <a:stretch/>
        </p:blipFill>
        <p:spPr>
          <a:xfrm>
            <a:off x="228600" y="363894"/>
            <a:ext cx="8552906" cy="6172200"/>
          </a:xfrm>
          <a:prstGeom prst="rect">
            <a:avLst/>
          </a:prstGeom>
        </p:spPr>
      </p:pic>
      <p:sp>
        <p:nvSpPr>
          <p:cNvPr id="6" name="Rectangle 5"/>
          <p:cNvSpPr/>
          <p:nvPr/>
        </p:nvSpPr>
        <p:spPr>
          <a:xfrm>
            <a:off x="7315199" y="3107090"/>
            <a:ext cx="1435599" cy="3429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4546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itle 1"/>
          <p:cNvSpPr>
            <a:spLocks noGrp="1"/>
          </p:cNvSpPr>
          <p:nvPr>
            <p:ph type="title"/>
          </p:nvPr>
        </p:nvSpPr>
        <p:spPr/>
        <p:txBody>
          <a:bodyPr/>
          <a:lstStyle/>
          <a:p>
            <a:r>
              <a:rPr lang="en-US" b="1" dirty="0" smtClean="0"/>
              <a:t>Capnography Case </a:t>
            </a:r>
            <a:r>
              <a:rPr lang="en-US" b="1" dirty="0" smtClean="0"/>
              <a:t>#2</a:t>
            </a:r>
            <a:endParaRPr lang="en-US" b="1" dirty="0" smtClean="0"/>
          </a:p>
        </p:txBody>
      </p:sp>
      <p:sp>
        <p:nvSpPr>
          <p:cNvPr id="5" name="Content Placeholder 4"/>
          <p:cNvSpPr>
            <a:spLocks noGrp="1"/>
          </p:cNvSpPr>
          <p:nvPr>
            <p:ph idx="4294967295"/>
          </p:nvPr>
        </p:nvSpPr>
        <p:spPr>
          <a:xfrm>
            <a:off x="304800" y="1600200"/>
            <a:ext cx="4518025" cy="4164013"/>
          </a:xfrm>
        </p:spPr>
        <p:txBody>
          <a:bodyPr>
            <a:noAutofit/>
          </a:bodyPr>
          <a:lstStyle/>
          <a:p>
            <a:pPr indent="-205740">
              <a:spcBef>
                <a:spcPts val="900"/>
              </a:spcBef>
              <a:buClr>
                <a:schemeClr val="tx2"/>
              </a:buClr>
              <a:defRPr/>
            </a:pPr>
            <a:r>
              <a:rPr lang="en-US" sz="2400" dirty="0"/>
              <a:t>54-years old, collapsed Jan 5, 2011 outside Don’s Foods in Goodhue, MN (pop. 900)</a:t>
            </a:r>
          </a:p>
          <a:p>
            <a:pPr indent="-205740">
              <a:spcBef>
                <a:spcPts val="900"/>
              </a:spcBef>
              <a:buClr>
                <a:schemeClr val="tx2"/>
              </a:buClr>
              <a:defRPr/>
            </a:pPr>
            <a:r>
              <a:rPr lang="en-US" sz="2400" dirty="0"/>
              <a:t>2 dozen rescuers took turns providing CPR for </a:t>
            </a:r>
            <a:r>
              <a:rPr lang="en-US" sz="2400" b="1" dirty="0">
                <a:solidFill>
                  <a:srgbClr val="FF0000"/>
                </a:solidFill>
              </a:rPr>
              <a:t>96 minutes</a:t>
            </a:r>
          </a:p>
          <a:p>
            <a:pPr indent="-205740">
              <a:spcBef>
                <a:spcPts val="900"/>
              </a:spcBef>
              <a:buClr>
                <a:schemeClr val="tx2"/>
              </a:buClr>
              <a:defRPr/>
            </a:pPr>
            <a:r>
              <a:rPr lang="en-US" sz="2400" dirty="0"/>
              <a:t>6 shocks with first responder AED, 6 more shocks by Mayo Clinic Air Flight Medics</a:t>
            </a:r>
          </a:p>
          <a:p>
            <a:pPr indent="-205740">
              <a:spcBef>
                <a:spcPts val="900"/>
              </a:spcBef>
              <a:buClr>
                <a:schemeClr val="tx2"/>
              </a:buClr>
              <a:defRPr/>
            </a:pPr>
            <a:r>
              <a:rPr lang="en-US" sz="2400" dirty="0"/>
              <a:t>Transported to Mayo Clinic Cardiac Cath Lab</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5690222"/>
            <a:ext cx="5865737" cy="10872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356" y="2397611"/>
            <a:ext cx="3732137" cy="2495200"/>
          </a:xfrm>
          <a:prstGeom prst="rect">
            <a:avLst/>
          </a:prstGeom>
        </p:spPr>
      </p:pic>
    </p:spTree>
    <p:extLst>
      <p:ext uri="{BB962C8B-B14F-4D97-AF65-F5344CB8AC3E}">
        <p14:creationId xmlns:p14="http://schemas.microsoft.com/office/powerpoint/2010/main" val="3935734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4713514" cy="4068762"/>
          </a:xfrm>
        </p:spPr>
        <p:txBody>
          <a:bodyPr>
            <a:normAutofit/>
          </a:bodyPr>
          <a:lstStyle/>
          <a:p>
            <a:r>
              <a:rPr lang="en-US" sz="2400" dirty="0"/>
              <a:t>Ongoing CPR with transport</a:t>
            </a:r>
          </a:p>
          <a:p>
            <a:r>
              <a:rPr lang="en-US" sz="2400" dirty="0"/>
              <a:t>Defibrillation every 2 min</a:t>
            </a:r>
          </a:p>
          <a:p>
            <a:r>
              <a:rPr lang="en-US" sz="2400" dirty="0"/>
              <a:t>Epinephrine every 3 – 5 min</a:t>
            </a:r>
          </a:p>
          <a:p>
            <a:r>
              <a:rPr lang="en-US" sz="2400" dirty="0"/>
              <a:t>Amiodorone 300 mg </a:t>
            </a:r>
          </a:p>
          <a:p>
            <a:r>
              <a:rPr lang="en-US" sz="2400" dirty="0"/>
              <a:t>PetCO</a:t>
            </a:r>
            <a:r>
              <a:rPr lang="en-US" sz="2400" baseline="-25000" dirty="0"/>
              <a:t>2</a:t>
            </a:r>
            <a:r>
              <a:rPr lang="en-US" sz="2400" dirty="0"/>
              <a:t> reads 32 – 37 mmHg</a:t>
            </a:r>
          </a:p>
          <a:p>
            <a:endParaRPr lang="en-US" sz="2100" dirty="0"/>
          </a:p>
          <a:p>
            <a:r>
              <a:rPr lang="en-US" sz="2100" b="1" dirty="0"/>
              <a:t>What should you do</a:t>
            </a:r>
            <a:r>
              <a:rPr lang="en-US" sz="2100" b="1" dirty="0" smtClean="0"/>
              <a:t>?</a:t>
            </a:r>
            <a:endParaRPr lang="en-US" sz="2100" dirty="0"/>
          </a:p>
          <a:p>
            <a:r>
              <a:rPr lang="en-US" sz="2100" b="1" dirty="0">
                <a:solidFill>
                  <a:srgbClr val="FF0000"/>
                </a:solidFill>
              </a:rPr>
              <a:t>Keep going!!!  Get the patient to the </a:t>
            </a:r>
            <a:r>
              <a:rPr lang="en-US" sz="2100" b="1" dirty="0" err="1">
                <a:solidFill>
                  <a:srgbClr val="FF0000"/>
                </a:solidFill>
              </a:rPr>
              <a:t>cath</a:t>
            </a:r>
            <a:r>
              <a:rPr lang="en-US" sz="2100" b="1" dirty="0">
                <a:solidFill>
                  <a:srgbClr val="FF0000"/>
                </a:solidFill>
              </a:rPr>
              <a:t> lab!!!</a:t>
            </a:r>
          </a:p>
        </p:txBody>
      </p:sp>
      <p:sp>
        <p:nvSpPr>
          <p:cNvPr id="2" name="Title 1"/>
          <p:cNvSpPr>
            <a:spLocks noGrp="1"/>
          </p:cNvSpPr>
          <p:nvPr>
            <p:ph type="title"/>
          </p:nvPr>
        </p:nvSpPr>
        <p:spPr/>
        <p:txBody>
          <a:bodyPr/>
          <a:lstStyle/>
          <a:p>
            <a:r>
              <a:rPr lang="en-US" b="1" dirty="0" smtClean="0"/>
              <a:t>Ventricular fibrillation continues…</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779" y="5656101"/>
            <a:ext cx="6399137" cy="11861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244" y="2057400"/>
            <a:ext cx="3732137" cy="2495200"/>
          </a:xfrm>
          <a:prstGeom prst="rect">
            <a:avLst/>
          </a:prstGeom>
        </p:spPr>
      </p:pic>
    </p:spTree>
    <p:extLst>
      <p:ext uri="{BB962C8B-B14F-4D97-AF65-F5344CB8AC3E}">
        <p14:creationId xmlns:p14="http://schemas.microsoft.com/office/powerpoint/2010/main" val="266958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4-Part Resuscitation Webinar Series</a:t>
            </a:r>
            <a:endParaRPr lang="en-US" b="1" dirty="0"/>
          </a:p>
        </p:txBody>
      </p:sp>
      <p:sp>
        <p:nvSpPr>
          <p:cNvPr id="3" name="Content Placeholder 2"/>
          <p:cNvSpPr>
            <a:spLocks noGrp="1"/>
          </p:cNvSpPr>
          <p:nvPr>
            <p:ph sz="quarter" idx="1"/>
          </p:nvPr>
        </p:nvSpPr>
        <p:spPr>
          <a:xfrm>
            <a:off x="612648" y="1600200"/>
            <a:ext cx="8153400" cy="5181600"/>
          </a:xfrm>
        </p:spPr>
        <p:txBody>
          <a:bodyPr>
            <a:normAutofit/>
          </a:bodyPr>
          <a:lstStyle/>
          <a:p>
            <a:pPr marL="0" indent="0">
              <a:buNone/>
            </a:pPr>
            <a:r>
              <a:rPr lang="en-US" dirty="0" smtClean="0"/>
              <a:t>September 28</a:t>
            </a:r>
            <a:r>
              <a:rPr lang="en-US" baseline="30000" dirty="0" smtClean="0"/>
              <a:t>th</a:t>
            </a:r>
            <a:r>
              <a:rPr lang="en-US" dirty="0" smtClean="0"/>
              <a:t> – What’s New with the ACLS &amp; BLS Guidelines?</a:t>
            </a:r>
          </a:p>
          <a:p>
            <a:pPr marL="0" indent="0">
              <a:buNone/>
            </a:pPr>
            <a:endParaRPr lang="en-US" dirty="0" smtClean="0"/>
          </a:p>
          <a:p>
            <a:pPr marL="0" indent="0">
              <a:buNone/>
            </a:pPr>
            <a:r>
              <a:rPr lang="en-US" dirty="0" smtClean="0"/>
              <a:t>December 20</a:t>
            </a:r>
            <a:r>
              <a:rPr lang="en-US" baseline="30000" dirty="0" smtClean="0"/>
              <a:t>th</a:t>
            </a:r>
            <a:r>
              <a:rPr lang="en-US" dirty="0" smtClean="0"/>
              <a:t> – High Quality CPR &amp; Why It Matters!</a:t>
            </a:r>
          </a:p>
          <a:p>
            <a:pPr marL="0" indent="0">
              <a:buNone/>
            </a:pPr>
            <a:endParaRPr lang="en-US" dirty="0" smtClean="0"/>
          </a:p>
          <a:p>
            <a:pPr marL="0" indent="0">
              <a:buNone/>
            </a:pPr>
            <a:r>
              <a:rPr lang="en-US" b="1" dirty="0" smtClean="0"/>
              <a:t>February 1</a:t>
            </a:r>
            <a:r>
              <a:rPr lang="en-US" b="1" baseline="30000" dirty="0" smtClean="0"/>
              <a:t>st</a:t>
            </a:r>
            <a:r>
              <a:rPr lang="en-US" b="1" dirty="0" smtClean="0"/>
              <a:t> – Capnography:  It’s about more than ventilation!</a:t>
            </a:r>
          </a:p>
          <a:p>
            <a:pPr marL="0" indent="0">
              <a:buNone/>
            </a:pPr>
            <a:endParaRPr lang="en-US" dirty="0"/>
          </a:p>
          <a:p>
            <a:pPr marL="0" indent="0">
              <a:buNone/>
            </a:pPr>
            <a:r>
              <a:rPr lang="en-US" dirty="0" smtClean="0"/>
              <a:t>March 1</a:t>
            </a:r>
            <a:r>
              <a:rPr lang="en-US" baseline="30000" dirty="0" smtClean="0"/>
              <a:t>st</a:t>
            </a:r>
            <a:r>
              <a:rPr lang="en-US" dirty="0"/>
              <a:t> </a:t>
            </a:r>
            <a:r>
              <a:rPr lang="en-US" dirty="0" smtClean="0"/>
              <a:t>– My Patient was Resuscitated, Now What?</a:t>
            </a:r>
            <a:endParaRPr lang="en-US" dirty="0"/>
          </a:p>
        </p:txBody>
      </p:sp>
    </p:spTree>
    <p:extLst>
      <p:ext uri="{BB962C8B-B14F-4D97-AF65-F5344CB8AC3E}">
        <p14:creationId xmlns:p14="http://schemas.microsoft.com/office/powerpoint/2010/main" val="36643677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p:nvPr>
        </p:nvSpPr>
        <p:spPr/>
        <p:txBody>
          <a:bodyPr/>
          <a:lstStyle/>
          <a:p>
            <a:r>
              <a:rPr lang="en-US" b="1" dirty="0" smtClean="0"/>
              <a:t>Why Not Quit?</a:t>
            </a:r>
          </a:p>
        </p:txBody>
      </p:sp>
      <p:sp>
        <p:nvSpPr>
          <p:cNvPr id="3" name="Content Placeholder 2"/>
          <p:cNvSpPr>
            <a:spLocks noGrp="1"/>
          </p:cNvSpPr>
          <p:nvPr>
            <p:ph sz="quarter" idx="1"/>
          </p:nvPr>
        </p:nvSpPr>
        <p:spPr/>
        <p:txBody>
          <a:bodyPr>
            <a:normAutofit/>
          </a:bodyPr>
          <a:lstStyle/>
          <a:p>
            <a:pPr>
              <a:buClr>
                <a:schemeClr val="tx2"/>
              </a:buClr>
              <a:defRPr/>
            </a:pPr>
            <a:r>
              <a:rPr lang="en-US" sz="3000" dirty="0"/>
              <a:t>Thrombectomy, stent to LAD</a:t>
            </a:r>
          </a:p>
          <a:p>
            <a:pPr>
              <a:buClr>
                <a:schemeClr val="tx2"/>
              </a:buClr>
              <a:defRPr/>
            </a:pPr>
            <a:r>
              <a:rPr lang="en-US" sz="3000" dirty="0"/>
              <a:t>10 days in hospital</a:t>
            </a:r>
          </a:p>
          <a:p>
            <a:pPr>
              <a:buClr>
                <a:schemeClr val="tx2"/>
              </a:buClr>
              <a:defRPr/>
            </a:pPr>
            <a:r>
              <a:rPr lang="en-US" sz="3000" b="1" i="1" dirty="0">
                <a:solidFill>
                  <a:srgbClr val="FF0000"/>
                </a:solidFill>
              </a:rPr>
              <a:t>“The capnography told us not to give up!”</a:t>
            </a:r>
          </a:p>
          <a:p>
            <a:pPr>
              <a:buClr>
                <a:schemeClr val="tx2"/>
              </a:buClr>
              <a:defRPr/>
            </a:pPr>
            <a:r>
              <a:rPr lang="en-US" sz="3000" dirty="0"/>
              <a:t>EtCO</a:t>
            </a:r>
            <a:r>
              <a:rPr lang="en-US" sz="3000" baseline="-25000" dirty="0"/>
              <a:t>2</a:t>
            </a:r>
            <a:r>
              <a:rPr lang="en-US" sz="3000" dirty="0"/>
              <a:t> averaged 35 mmHg (range 32 – 37) </a:t>
            </a:r>
          </a:p>
        </p:txBody>
      </p:sp>
      <p:pic>
        <p:nvPicPr>
          <p:cNvPr id="254979" name="Picture 3" descr="howardsnitzerrescuers.jpg"/>
          <p:cNvPicPr>
            <a:picLocks noChangeAspect="1"/>
          </p:cNvPicPr>
          <p:nvPr/>
        </p:nvPicPr>
        <p:blipFill>
          <a:blip r:embed="rId3" cstate="screen"/>
          <a:srcRect/>
          <a:stretch>
            <a:fillRect/>
          </a:stretch>
        </p:blipFill>
        <p:spPr bwMode="auto">
          <a:xfrm>
            <a:off x="2365248" y="3964083"/>
            <a:ext cx="4648200" cy="2515545"/>
          </a:xfrm>
          <a:prstGeom prst="rect">
            <a:avLst/>
          </a:prstGeom>
          <a:noFill/>
          <a:ln w="9525">
            <a:noFill/>
            <a:miter lim="800000"/>
            <a:headEnd/>
            <a:tailEnd/>
          </a:ln>
        </p:spPr>
      </p:pic>
    </p:spTree>
    <p:extLst>
      <p:ext uri="{BB962C8B-B14F-4D97-AF65-F5344CB8AC3E}">
        <p14:creationId xmlns:p14="http://schemas.microsoft.com/office/powerpoint/2010/main" val="4771446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PEtCO</a:t>
            </a:r>
            <a:r>
              <a:rPr lang="en-US" b="1" baseline="-25000" dirty="0" smtClean="0"/>
              <a:t>2</a:t>
            </a:r>
            <a:r>
              <a:rPr lang="en-US" b="1" dirty="0" smtClean="0"/>
              <a:t> as a predictor of ROSC</a:t>
            </a:r>
            <a:endParaRPr lang="en-US" b="1" dirty="0"/>
          </a:p>
        </p:txBody>
      </p:sp>
      <p:sp>
        <p:nvSpPr>
          <p:cNvPr id="47107" name="Rectangle 5"/>
          <p:cNvSpPr>
            <a:spLocks noGrp="1" noChangeArrowheads="1"/>
          </p:cNvSpPr>
          <p:nvPr>
            <p:ph sz="quarter" idx="1"/>
          </p:nvPr>
        </p:nvSpPr>
        <p:spPr>
          <a:xfrm>
            <a:off x="612648" y="1600200"/>
            <a:ext cx="8153400" cy="4953000"/>
          </a:xfrm>
        </p:spPr>
        <p:txBody>
          <a:bodyPr/>
          <a:lstStyle/>
          <a:p>
            <a:pPr eaLnBrk="1" hangingPunct="1"/>
            <a:r>
              <a:rPr lang="en-US" altLang="en-US" dirty="0" smtClean="0"/>
              <a:t>90 pre-hospital patients intubated in the field</a:t>
            </a:r>
          </a:p>
          <a:p>
            <a:pPr eaLnBrk="1" hangingPunct="1"/>
            <a:r>
              <a:rPr lang="en-US" altLang="en-US" dirty="0" smtClean="0"/>
              <a:t>16 survivors</a:t>
            </a:r>
          </a:p>
          <a:p>
            <a:pPr eaLnBrk="1" hangingPunct="1"/>
            <a:r>
              <a:rPr lang="en-US" altLang="en-US" dirty="0" smtClean="0"/>
              <a:t>In 13 survivors, a rapid rise in measured exhaled CO</a:t>
            </a:r>
            <a:r>
              <a:rPr lang="en-US" altLang="en-US" sz="2400" baseline="-25000" dirty="0" smtClean="0"/>
              <a:t>2</a:t>
            </a:r>
            <a:r>
              <a:rPr lang="en-US" altLang="en-US" dirty="0" smtClean="0"/>
              <a:t> was the earliest indicator of ROSC</a:t>
            </a:r>
          </a:p>
          <a:p>
            <a:pPr lvl="2" eaLnBrk="1" hangingPunct="1"/>
            <a:r>
              <a:rPr lang="en-US" altLang="en-US" dirty="0"/>
              <a:t>B</a:t>
            </a:r>
            <a:r>
              <a:rPr lang="en-US" altLang="en-US" dirty="0" smtClean="0"/>
              <a:t>efore a pulse or blood pressure were palpable</a:t>
            </a:r>
          </a:p>
          <a:p>
            <a:pPr eaLnBrk="1" hangingPunct="1"/>
            <a:endParaRPr lang="en-US" altLang="en-US" dirty="0" smtClean="0"/>
          </a:p>
          <a:p>
            <a:pPr lvl="1" eaLnBrk="1" hangingPunct="1">
              <a:buFont typeface="Arial" panose="020B0604020202020204" pitchFamily="34" charset="0"/>
              <a:buNone/>
            </a:pPr>
            <a:endParaRPr lang="en-US" altLang="en-US" sz="3200" dirty="0" smtClean="0"/>
          </a:p>
        </p:txBody>
      </p:sp>
      <p:sp>
        <p:nvSpPr>
          <p:cNvPr id="47108" name="Text Box 6"/>
          <p:cNvSpPr txBox="1">
            <a:spLocks noChangeArrowheads="1"/>
          </p:cNvSpPr>
          <p:nvPr/>
        </p:nvSpPr>
        <p:spPr bwMode="auto">
          <a:xfrm>
            <a:off x="228600" y="6248400"/>
            <a:ext cx="883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20000"/>
              </a:spcBef>
              <a:buFont typeface="Wingdings" panose="05000000000000000000" pitchFamily="2" charset="2"/>
              <a:buChar char="§"/>
              <a:defRPr sz="2800">
                <a:solidFill>
                  <a:srgbClr val="4B4B4B"/>
                </a:solidFill>
                <a:latin typeface="Arial" panose="020B0604020202020204" pitchFamily="34" charset="0"/>
              </a:defRPr>
            </a:lvl1pPr>
            <a:lvl2pPr marL="742950" indent="-285750">
              <a:lnSpc>
                <a:spcPct val="90000"/>
              </a:lnSpc>
              <a:spcBef>
                <a:spcPct val="20000"/>
              </a:spcBef>
              <a:buFont typeface="Wingdings" panose="05000000000000000000" pitchFamily="2" charset="2"/>
              <a:buChar char="§"/>
              <a:defRPr sz="2400">
                <a:solidFill>
                  <a:srgbClr val="787878"/>
                </a:solidFill>
                <a:latin typeface="Arial" panose="020B0604020202020204" pitchFamily="34" charset="0"/>
              </a:defRPr>
            </a:lvl2pPr>
            <a:lvl3pPr marL="1143000" indent="-228600">
              <a:lnSpc>
                <a:spcPct val="90000"/>
              </a:lnSpc>
              <a:spcBef>
                <a:spcPct val="20000"/>
              </a:spcBef>
              <a:buFont typeface="Wingdings" panose="05000000000000000000" pitchFamily="2" charset="2"/>
              <a:buChar char="§"/>
              <a:defRPr sz="2000">
                <a:solidFill>
                  <a:srgbClr val="787878"/>
                </a:solidFill>
                <a:latin typeface="Arial" panose="020B0604020202020204" pitchFamily="34" charset="0"/>
              </a:defRPr>
            </a:lvl3pPr>
            <a:lvl4pPr marL="16002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4pPr>
            <a:lvl5pPr marL="20574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5pPr>
            <a:lvl6pPr marL="25146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6pPr>
            <a:lvl7pPr marL="29718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7pPr>
            <a:lvl8pPr marL="34290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8pPr>
            <a:lvl9pPr marL="38862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9pPr>
          </a:lstStyle>
          <a:p>
            <a:pPr>
              <a:lnSpc>
                <a:spcPct val="100000"/>
              </a:lnSpc>
              <a:spcBef>
                <a:spcPct val="0"/>
              </a:spcBef>
              <a:buFontTx/>
              <a:buNone/>
            </a:pPr>
            <a:r>
              <a:rPr lang="en-US" altLang="en-US" sz="1400" dirty="0" smtClean="0">
                <a:solidFill>
                  <a:srgbClr val="000000"/>
                </a:solidFill>
                <a:latin typeface="+mn-lt"/>
              </a:rPr>
              <a:t>Wayne </a:t>
            </a:r>
            <a:r>
              <a:rPr lang="en-US" altLang="en-US" sz="1400" dirty="0">
                <a:solidFill>
                  <a:srgbClr val="000000"/>
                </a:solidFill>
                <a:latin typeface="+mn-lt"/>
              </a:rPr>
              <a:t>MA, Levine RL, Miller CC. “Use of End-tidal Carbon Dioxide to Predict Outcome in Prehospital Cardiac Arrest</a:t>
            </a:r>
            <a:r>
              <a:rPr lang="en-US" altLang="en-US" sz="1400" dirty="0" smtClean="0">
                <a:solidFill>
                  <a:srgbClr val="000000"/>
                </a:solidFill>
                <a:latin typeface="+mn-lt"/>
              </a:rPr>
              <a:t>”. </a:t>
            </a:r>
            <a:r>
              <a:rPr lang="en-US" altLang="en-US" sz="1400" dirty="0">
                <a:solidFill>
                  <a:srgbClr val="000000"/>
                </a:solidFill>
                <a:latin typeface="+mn-lt"/>
              </a:rPr>
              <a:t>Annals of Emergency Medicine. 1995; 25(6):762-767.</a:t>
            </a:r>
          </a:p>
        </p:txBody>
      </p:sp>
      <p:pic>
        <p:nvPicPr>
          <p:cNvPr id="5" name="Picture 2"/>
          <p:cNvPicPr>
            <a:picLocks noChangeAspect="1" noChangeArrowheads="1"/>
          </p:cNvPicPr>
          <p:nvPr/>
        </p:nvPicPr>
        <p:blipFill rotWithShape="1">
          <a:blip r:embed="rId3" cstate="print"/>
          <a:srcRect b="42667"/>
          <a:stretch/>
        </p:blipFill>
        <p:spPr bwMode="auto">
          <a:xfrm>
            <a:off x="34925" y="4048125"/>
            <a:ext cx="9074150" cy="2047875"/>
          </a:xfrm>
          <a:prstGeom prst="rect">
            <a:avLst/>
          </a:prstGeom>
          <a:noFill/>
          <a:ln w="38100">
            <a:solidFill>
              <a:schemeClr val="accent2"/>
            </a:solidFill>
            <a:miter lim="800000"/>
            <a:headEnd/>
            <a:tailEnd/>
          </a:ln>
        </p:spPr>
      </p:pic>
    </p:spTree>
    <p:extLst>
      <p:ext uri="{BB962C8B-B14F-4D97-AF65-F5344CB8AC3E}">
        <p14:creationId xmlns:p14="http://schemas.microsoft.com/office/powerpoint/2010/main" val="105959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Capnography Case </a:t>
            </a:r>
            <a:r>
              <a:rPr lang="en-US" b="1" dirty="0" smtClean="0"/>
              <a:t>#3</a:t>
            </a:r>
            <a:endParaRPr lang="en-US" b="1" dirty="0"/>
          </a:p>
        </p:txBody>
      </p:sp>
      <p:sp>
        <p:nvSpPr>
          <p:cNvPr id="3" name="Content Placeholder 2"/>
          <p:cNvSpPr>
            <a:spLocks noGrp="1"/>
          </p:cNvSpPr>
          <p:nvPr>
            <p:ph sz="quarter" idx="1"/>
          </p:nvPr>
        </p:nvSpPr>
        <p:spPr/>
        <p:txBody>
          <a:bodyPr>
            <a:normAutofit fontScale="85000" lnSpcReduction="20000"/>
          </a:bodyPr>
          <a:lstStyle/>
          <a:p>
            <a:r>
              <a:rPr lang="en-US" sz="3900" dirty="0" smtClean="0"/>
              <a:t>58 y/o male admitted to the ortho unit post laminectomy</a:t>
            </a:r>
          </a:p>
          <a:p>
            <a:r>
              <a:rPr lang="en-US" sz="3900" dirty="0" smtClean="0"/>
              <a:t>8 hours post-op he suffered </a:t>
            </a:r>
            <a:r>
              <a:rPr lang="en-US" sz="3900" b="1" u="sng" dirty="0" smtClean="0"/>
              <a:t>70 min </a:t>
            </a:r>
            <a:r>
              <a:rPr lang="en-US" sz="3900" b="1" u="sng" dirty="0" err="1" smtClean="0"/>
              <a:t>Vfib</a:t>
            </a:r>
            <a:r>
              <a:rPr lang="en-US" sz="3900" b="1" u="sng" dirty="0" smtClean="0"/>
              <a:t> </a:t>
            </a:r>
            <a:r>
              <a:rPr lang="en-US" sz="3900" dirty="0" smtClean="0"/>
              <a:t>arrest</a:t>
            </a:r>
          </a:p>
          <a:p>
            <a:r>
              <a:rPr lang="en-US" sz="3900" dirty="0" smtClean="0"/>
              <a:t>EtCO</a:t>
            </a:r>
            <a:r>
              <a:rPr lang="en-US" sz="3900" baseline="-25000" dirty="0" smtClean="0"/>
              <a:t>2</a:t>
            </a:r>
            <a:r>
              <a:rPr lang="en-US" sz="3900" dirty="0" smtClean="0"/>
              <a:t> remained in the 30 - 40s during the code</a:t>
            </a:r>
          </a:p>
          <a:p>
            <a:r>
              <a:rPr lang="en-US" sz="3900" dirty="0" smtClean="0"/>
              <a:t>The next day he was awake and alert but remained intubated</a:t>
            </a:r>
          </a:p>
          <a:p>
            <a:r>
              <a:rPr lang="en-US" sz="3900" dirty="0" smtClean="0"/>
              <a:t>Discharged to home on day 7 fully intact  </a:t>
            </a:r>
          </a:p>
          <a:p>
            <a:endParaRPr lang="en-US" dirty="0"/>
          </a:p>
        </p:txBody>
      </p:sp>
    </p:spTree>
    <p:extLst>
      <p:ext uri="{BB962C8B-B14F-4D97-AF65-F5344CB8AC3E}">
        <p14:creationId xmlns:p14="http://schemas.microsoft.com/office/powerpoint/2010/main" val="1515970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err="1" smtClean="0"/>
              <a:t>Vfib</a:t>
            </a:r>
            <a:r>
              <a:rPr lang="en-US" b="1" dirty="0" smtClean="0"/>
              <a:t> arrest, shocked 8 times</a:t>
            </a:r>
            <a:endParaRPr lang="en-US" b="1" dirty="0"/>
          </a:p>
        </p:txBody>
      </p:sp>
      <p:pic>
        <p:nvPicPr>
          <p:cNvPr id="6" name="Picture 5"/>
          <p:cNvPicPr>
            <a:picLocks noChangeAspect="1"/>
          </p:cNvPicPr>
          <p:nvPr/>
        </p:nvPicPr>
        <p:blipFill rotWithShape="1">
          <a:blip r:embed="rId2"/>
          <a:srcRect l="1119" t="19003" r="9045" b="9374"/>
          <a:stretch/>
        </p:blipFill>
        <p:spPr>
          <a:xfrm>
            <a:off x="544669" y="1524000"/>
            <a:ext cx="8142131" cy="3649639"/>
          </a:xfrm>
          <a:prstGeom prst="rect">
            <a:avLst/>
          </a:prstGeom>
        </p:spPr>
      </p:pic>
      <p:sp>
        <p:nvSpPr>
          <p:cNvPr id="7" name="TextBox 6"/>
          <p:cNvSpPr txBox="1"/>
          <p:nvPr/>
        </p:nvSpPr>
        <p:spPr>
          <a:xfrm>
            <a:off x="691434" y="5196293"/>
            <a:ext cx="7848599" cy="1477328"/>
          </a:xfrm>
          <a:prstGeom prst="rect">
            <a:avLst/>
          </a:prstGeom>
          <a:solidFill>
            <a:schemeClr val="accent1"/>
          </a:solidFill>
          <a:ln>
            <a:solidFill>
              <a:schemeClr val="tx1"/>
            </a:solidFill>
          </a:ln>
        </p:spPr>
        <p:txBody>
          <a:bodyPr wrap="square" rtlCol="0">
            <a:spAutoFit/>
          </a:bodyPr>
          <a:lstStyle/>
          <a:p>
            <a:pPr algn="ctr"/>
            <a:r>
              <a:rPr lang="en-US" sz="3000" b="1" dirty="0" smtClean="0"/>
              <a:t>Short pre &amp; post shock pauses!!!!</a:t>
            </a:r>
          </a:p>
          <a:p>
            <a:pPr algn="ctr"/>
            <a:r>
              <a:rPr lang="en-US" sz="3000" b="1" dirty="0" smtClean="0"/>
              <a:t>CCF was 81%</a:t>
            </a:r>
          </a:p>
          <a:p>
            <a:pPr algn="ctr"/>
            <a:r>
              <a:rPr lang="en-US" sz="3000" b="1" dirty="0" smtClean="0"/>
              <a:t>CC rates were a bit fast, 120s – 130s</a:t>
            </a:r>
            <a:endParaRPr lang="en-US" sz="3000" b="1" dirty="0"/>
          </a:p>
        </p:txBody>
      </p:sp>
    </p:spTree>
    <p:extLst>
      <p:ext uri="{BB962C8B-B14F-4D97-AF65-F5344CB8AC3E}">
        <p14:creationId xmlns:p14="http://schemas.microsoft.com/office/powerpoint/2010/main" val="2314154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t>Capnography Case </a:t>
            </a:r>
            <a:r>
              <a:rPr lang="en-US" b="1" dirty="0" smtClean="0"/>
              <a:t>#4</a:t>
            </a:r>
            <a:endParaRPr lang="en-US" b="1" dirty="0"/>
          </a:p>
        </p:txBody>
      </p:sp>
      <p:sp>
        <p:nvSpPr>
          <p:cNvPr id="6" name="Content Placeholder 5"/>
          <p:cNvSpPr>
            <a:spLocks noGrp="1"/>
          </p:cNvSpPr>
          <p:nvPr>
            <p:ph sz="quarter" idx="1"/>
          </p:nvPr>
        </p:nvSpPr>
        <p:spPr>
          <a:xfrm>
            <a:off x="304800" y="1589566"/>
            <a:ext cx="4191000" cy="5192233"/>
          </a:xfrm>
          <a:ln w="57150">
            <a:solidFill>
              <a:schemeClr val="accent2"/>
            </a:solidFill>
            <a:prstDash val="dashDot"/>
          </a:ln>
        </p:spPr>
        <p:txBody>
          <a:bodyPr>
            <a:noAutofit/>
          </a:bodyPr>
          <a:lstStyle/>
          <a:p>
            <a:r>
              <a:rPr lang="en-US" sz="2400" dirty="0" smtClean="0"/>
              <a:t>38 year old patient has been in PEA Arrest for over 20 min</a:t>
            </a:r>
          </a:p>
          <a:p>
            <a:r>
              <a:rPr lang="en-US" sz="2400" dirty="0" smtClean="0"/>
              <a:t>Suspicion of hypoxia from a drug overdose</a:t>
            </a:r>
          </a:p>
          <a:p>
            <a:pPr marL="109537" indent="0">
              <a:buNone/>
            </a:pPr>
            <a:endParaRPr lang="en-US" sz="2400" dirty="0" smtClean="0"/>
          </a:p>
          <a:p>
            <a:r>
              <a:rPr lang="en-US" sz="2400" dirty="0" smtClean="0"/>
              <a:t>Ongoing chest compressions</a:t>
            </a:r>
          </a:p>
          <a:p>
            <a:pPr marL="109537" indent="0">
              <a:buNone/>
            </a:pPr>
            <a:endParaRPr lang="en-US" sz="2400" dirty="0" smtClean="0"/>
          </a:p>
          <a:p>
            <a:r>
              <a:rPr lang="en-US" sz="2400" dirty="0" smtClean="0"/>
              <a:t>Intubated without incident</a:t>
            </a:r>
          </a:p>
          <a:p>
            <a:pPr marL="109537" indent="0">
              <a:buNone/>
            </a:pPr>
            <a:endParaRPr lang="en-US" sz="2400" dirty="0" smtClean="0"/>
          </a:p>
          <a:p>
            <a:r>
              <a:rPr lang="en-US" sz="2400" dirty="0" smtClean="0"/>
              <a:t>Capnography (PEtCO</a:t>
            </a:r>
            <a:r>
              <a:rPr lang="en-US" sz="2400" baseline="-25000" dirty="0" smtClean="0"/>
              <a:t>2</a:t>
            </a:r>
            <a:r>
              <a:rPr lang="en-US" sz="2400" dirty="0" smtClean="0"/>
              <a:t>) reading 24 mmHg with CC</a:t>
            </a:r>
          </a:p>
        </p:txBody>
      </p:sp>
      <p:sp>
        <p:nvSpPr>
          <p:cNvPr id="7" name="Content Placeholder 6"/>
          <p:cNvSpPr>
            <a:spLocks noGrp="1"/>
          </p:cNvSpPr>
          <p:nvPr>
            <p:ph sz="quarter" idx="2"/>
          </p:nvPr>
        </p:nvSpPr>
        <p:spPr>
          <a:xfrm>
            <a:off x="4800600" y="1589566"/>
            <a:ext cx="4114800" cy="5192233"/>
          </a:xfrm>
          <a:ln w="57150">
            <a:noFill/>
            <a:prstDash val="lgDashDot"/>
          </a:ln>
        </p:spPr>
        <p:txBody>
          <a:bodyPr>
            <a:normAutofit fontScale="55000" lnSpcReduction="20000"/>
          </a:bodyPr>
          <a:lstStyle/>
          <a:p>
            <a:pPr marL="109537" indent="0">
              <a:buNone/>
            </a:pPr>
            <a:r>
              <a:rPr lang="en-US" sz="3800" dirty="0"/>
              <a:t>ABG obtained with the following results:</a:t>
            </a:r>
          </a:p>
          <a:p>
            <a:pPr marL="109537" indent="0">
              <a:buNone/>
            </a:pPr>
            <a:r>
              <a:rPr lang="en-US" sz="4400" b="1" dirty="0"/>
              <a:t>pH:   7.18</a:t>
            </a:r>
          </a:p>
          <a:p>
            <a:pPr marL="109537" indent="0">
              <a:buNone/>
            </a:pPr>
            <a:r>
              <a:rPr lang="en-US" sz="4400" b="1" dirty="0"/>
              <a:t>PaCO</a:t>
            </a:r>
            <a:r>
              <a:rPr lang="en-US" sz="4400" b="1" baseline="-25000" dirty="0"/>
              <a:t>2</a:t>
            </a:r>
            <a:r>
              <a:rPr lang="en-US" sz="4400" b="1" dirty="0"/>
              <a:t>:  82</a:t>
            </a:r>
          </a:p>
          <a:p>
            <a:pPr marL="109537" indent="0">
              <a:buNone/>
            </a:pPr>
            <a:r>
              <a:rPr lang="en-US" sz="4400" b="1" dirty="0"/>
              <a:t>PaO</a:t>
            </a:r>
            <a:r>
              <a:rPr lang="en-US" sz="4400" b="1" baseline="-25000" dirty="0"/>
              <a:t>2</a:t>
            </a:r>
            <a:r>
              <a:rPr lang="en-US" sz="4400" b="1" dirty="0"/>
              <a:t>:  106</a:t>
            </a:r>
          </a:p>
          <a:p>
            <a:pPr marL="109537" indent="0">
              <a:buNone/>
            </a:pPr>
            <a:r>
              <a:rPr lang="en-US" sz="4400" b="1" dirty="0"/>
              <a:t>HCO</a:t>
            </a:r>
            <a:r>
              <a:rPr lang="en-US" sz="4400" b="1" baseline="-25000" dirty="0"/>
              <a:t>3</a:t>
            </a:r>
            <a:r>
              <a:rPr lang="en-US" sz="4400" b="1" dirty="0"/>
              <a:t>:  26</a:t>
            </a:r>
          </a:p>
          <a:p>
            <a:pPr marL="109537" indent="0">
              <a:buNone/>
            </a:pPr>
            <a:r>
              <a:rPr lang="en-US" sz="4400" b="1" dirty="0"/>
              <a:t>Base Excess: -6</a:t>
            </a:r>
          </a:p>
          <a:p>
            <a:pPr marL="109537" indent="0">
              <a:buNone/>
            </a:pPr>
            <a:r>
              <a:rPr lang="en-US" sz="4400" b="1" dirty="0"/>
              <a:t>O</a:t>
            </a:r>
            <a:r>
              <a:rPr lang="en-US" sz="4400" b="1" baseline="-25000" dirty="0"/>
              <a:t>2</a:t>
            </a:r>
            <a:r>
              <a:rPr lang="en-US" sz="4400" b="1" dirty="0"/>
              <a:t> sat:  </a:t>
            </a:r>
            <a:r>
              <a:rPr lang="en-US" sz="4400" b="1" dirty="0" smtClean="0"/>
              <a:t>91%</a:t>
            </a:r>
            <a:endParaRPr lang="en-US" sz="4400" b="1" dirty="0"/>
          </a:p>
          <a:p>
            <a:pPr marL="109537" indent="0">
              <a:buNone/>
            </a:pPr>
            <a:r>
              <a:rPr lang="en-US" sz="4400" b="1" dirty="0"/>
              <a:t>Lactate </a:t>
            </a:r>
            <a:r>
              <a:rPr lang="en-US" sz="4400" b="1" dirty="0" smtClean="0"/>
              <a:t>4.8</a:t>
            </a:r>
          </a:p>
          <a:p>
            <a:endParaRPr lang="en-US" dirty="0"/>
          </a:p>
          <a:p>
            <a:pPr marL="109537" indent="0">
              <a:buNone/>
            </a:pPr>
            <a:r>
              <a:rPr lang="en-US" sz="4000" dirty="0" smtClean="0"/>
              <a:t>You are instructed to ventilate the patient faster to “blow off” the CO</a:t>
            </a:r>
            <a:r>
              <a:rPr lang="en-US" sz="4000" baseline="-25000" dirty="0" smtClean="0"/>
              <a:t>2</a:t>
            </a:r>
            <a:r>
              <a:rPr lang="en-US" sz="4000" dirty="0" smtClean="0"/>
              <a:t>.</a:t>
            </a:r>
          </a:p>
          <a:p>
            <a:endParaRPr lang="en-US" sz="4000" dirty="0"/>
          </a:p>
          <a:p>
            <a:r>
              <a:rPr lang="en-US" sz="4000" b="1" dirty="0" smtClean="0">
                <a:solidFill>
                  <a:srgbClr val="FF0000"/>
                </a:solidFill>
              </a:rPr>
              <a:t>What should you do?</a:t>
            </a:r>
            <a:endParaRPr lang="en-US" sz="4000" b="1" dirty="0">
              <a:solidFill>
                <a:srgbClr val="FF0000"/>
              </a:solidFill>
            </a:endParaRPr>
          </a:p>
        </p:txBody>
      </p:sp>
      <p:sp>
        <p:nvSpPr>
          <p:cNvPr id="2" name="Rectangle 1"/>
          <p:cNvSpPr/>
          <p:nvPr/>
        </p:nvSpPr>
        <p:spPr>
          <a:xfrm>
            <a:off x="4724400" y="2438400"/>
            <a:ext cx="2209800" cy="609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86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Case </a:t>
            </a:r>
            <a:r>
              <a:rPr lang="en-US" b="1" dirty="0" smtClean="0"/>
              <a:t>#5  </a:t>
            </a:r>
            <a:r>
              <a:rPr lang="en-US" b="1" dirty="0" smtClean="0"/>
              <a:t>52 year old patient goes into Ventricular Fibrillation</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sz="3000" dirty="0"/>
              <a:t>Chest compressions started</a:t>
            </a:r>
          </a:p>
          <a:p>
            <a:r>
              <a:rPr lang="en-US" sz="3000" dirty="0"/>
              <a:t>Defibrillated with 200 </a:t>
            </a:r>
            <a:r>
              <a:rPr lang="en-US" sz="3000" dirty="0" smtClean="0"/>
              <a:t>joules, </a:t>
            </a:r>
            <a:r>
              <a:rPr lang="en-US" sz="3000" dirty="0"/>
              <a:t>chest compressions immediately restarted</a:t>
            </a:r>
          </a:p>
          <a:p>
            <a:r>
              <a:rPr lang="en-US" sz="3000" dirty="0"/>
              <a:t>Epinephrine 1 mg administered</a:t>
            </a:r>
          </a:p>
          <a:p>
            <a:r>
              <a:rPr lang="en-US" sz="3000" dirty="0"/>
              <a:t>Intubated with assisted ventilations with 1 breath every 6 </a:t>
            </a:r>
            <a:r>
              <a:rPr lang="en-US" sz="3000" dirty="0" smtClean="0"/>
              <a:t>seconds</a:t>
            </a:r>
            <a:endParaRPr lang="en-US" sz="3000" dirty="0"/>
          </a:p>
          <a:p>
            <a:r>
              <a:rPr lang="en-US" sz="3000" dirty="0"/>
              <a:t>Waveform Capnography started initial reading is 20 mmHg</a:t>
            </a:r>
          </a:p>
          <a:p>
            <a:endParaRPr lang="en-US" sz="3000" dirty="0"/>
          </a:p>
          <a:p>
            <a:r>
              <a:rPr lang="en-US" sz="3000" b="1" dirty="0"/>
              <a:t>Recommendations?</a:t>
            </a:r>
          </a:p>
          <a:p>
            <a:endParaRPr lang="en-US" dirty="0" smtClean="0"/>
          </a:p>
        </p:txBody>
      </p:sp>
    </p:spTree>
    <p:extLst>
      <p:ext uri="{BB962C8B-B14F-4D97-AF65-F5344CB8AC3E}">
        <p14:creationId xmlns:p14="http://schemas.microsoft.com/office/powerpoint/2010/main" val="214602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After 4 minutes…</a:t>
            </a:r>
            <a:endParaRPr lang="en-US" b="1" dirty="0"/>
          </a:p>
        </p:txBody>
      </p:sp>
      <p:sp>
        <p:nvSpPr>
          <p:cNvPr id="3" name="Content Placeholder 2"/>
          <p:cNvSpPr>
            <a:spLocks noGrp="1"/>
          </p:cNvSpPr>
          <p:nvPr>
            <p:ph sz="quarter" idx="1"/>
          </p:nvPr>
        </p:nvSpPr>
        <p:spPr>
          <a:xfrm>
            <a:off x="612648" y="1600200"/>
            <a:ext cx="8153400" cy="4495800"/>
          </a:xfrm>
        </p:spPr>
        <p:txBody>
          <a:bodyPr>
            <a:noAutofit/>
          </a:bodyPr>
          <a:lstStyle/>
          <a:p>
            <a:r>
              <a:rPr lang="en-US" sz="2600" dirty="0"/>
              <a:t>Rhythm is assessed, remains in Ventricular Fibrillation</a:t>
            </a:r>
          </a:p>
          <a:p>
            <a:r>
              <a:rPr lang="en-US" sz="2600" dirty="0"/>
              <a:t>Defibrillated with 300 joules, new provider begins compressions</a:t>
            </a:r>
          </a:p>
          <a:p>
            <a:r>
              <a:rPr lang="en-US" sz="2600" dirty="0"/>
              <a:t>Waveform Capnography reading 9 </a:t>
            </a:r>
            <a:r>
              <a:rPr lang="en-US" sz="2600" dirty="0" smtClean="0"/>
              <a:t>mm Hg</a:t>
            </a:r>
            <a:endParaRPr lang="en-US" sz="2600" dirty="0"/>
          </a:p>
          <a:p>
            <a:r>
              <a:rPr lang="en-US" sz="2600" dirty="0"/>
              <a:t>Recommendation?</a:t>
            </a:r>
          </a:p>
          <a:p>
            <a:r>
              <a:rPr lang="en-US" sz="2600" b="1" dirty="0">
                <a:solidFill>
                  <a:srgbClr val="FF0000"/>
                </a:solidFill>
              </a:rPr>
              <a:t>Compress deeper, assess rate!</a:t>
            </a:r>
          </a:p>
          <a:p>
            <a:endParaRPr lang="en-US" sz="2600" dirty="0"/>
          </a:p>
          <a:p>
            <a:r>
              <a:rPr lang="en-US" sz="2600" dirty="0"/>
              <a:t>Provider compresses deeper, but </a:t>
            </a:r>
            <a:r>
              <a:rPr lang="en-US" sz="2600" dirty="0" smtClean="0"/>
              <a:t>PEtCO</a:t>
            </a:r>
            <a:r>
              <a:rPr lang="en-US" sz="2600" baseline="-25000" dirty="0" smtClean="0"/>
              <a:t>2</a:t>
            </a:r>
            <a:r>
              <a:rPr lang="en-US" sz="2600" dirty="0" smtClean="0"/>
              <a:t> </a:t>
            </a:r>
            <a:r>
              <a:rPr lang="en-US" sz="2600" dirty="0"/>
              <a:t>remains &lt; 10 </a:t>
            </a:r>
            <a:r>
              <a:rPr lang="en-US" sz="2600" dirty="0" smtClean="0"/>
              <a:t>mm Hg</a:t>
            </a:r>
            <a:endParaRPr lang="en-US" sz="2600" dirty="0"/>
          </a:p>
          <a:p>
            <a:r>
              <a:rPr lang="en-US" sz="2600" dirty="0"/>
              <a:t>Recommendations</a:t>
            </a:r>
            <a:r>
              <a:rPr lang="en-US" sz="2600" dirty="0" smtClean="0"/>
              <a:t>?</a:t>
            </a:r>
            <a:endParaRPr lang="en-US" sz="2600" dirty="0"/>
          </a:p>
          <a:p>
            <a:r>
              <a:rPr lang="en-US" sz="2600" b="1" dirty="0">
                <a:solidFill>
                  <a:srgbClr val="FF0000"/>
                </a:solidFill>
              </a:rPr>
              <a:t>New provider!</a:t>
            </a:r>
          </a:p>
        </p:txBody>
      </p:sp>
    </p:spTree>
    <p:extLst>
      <p:ext uri="{BB962C8B-B14F-4D97-AF65-F5344CB8AC3E}">
        <p14:creationId xmlns:p14="http://schemas.microsoft.com/office/powerpoint/2010/main" val="2573165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minutes later </a:t>
            </a:r>
            <a:r>
              <a:rPr lang="en-US" sz="2400" b="1" dirty="0" smtClean="0"/>
              <a:t>(7 min into the arrest)</a:t>
            </a:r>
            <a:endParaRPr lang="en-US" sz="2400" b="1" dirty="0"/>
          </a:p>
        </p:txBody>
      </p:sp>
      <p:sp>
        <p:nvSpPr>
          <p:cNvPr id="3" name="Content Placeholder 2"/>
          <p:cNvSpPr>
            <a:spLocks noGrp="1"/>
          </p:cNvSpPr>
          <p:nvPr>
            <p:ph sz="quarter" idx="1"/>
          </p:nvPr>
        </p:nvSpPr>
        <p:spPr>
          <a:xfrm>
            <a:off x="612648" y="1600200"/>
            <a:ext cx="8153400" cy="4953000"/>
          </a:xfrm>
        </p:spPr>
        <p:txBody>
          <a:bodyPr>
            <a:noAutofit/>
          </a:bodyPr>
          <a:lstStyle/>
          <a:p>
            <a:r>
              <a:rPr lang="en-US" sz="2600" dirty="0"/>
              <a:t>Waveform Capnography is reading 38 mmHg</a:t>
            </a:r>
          </a:p>
          <a:p>
            <a:r>
              <a:rPr lang="en-US" sz="2600" dirty="0"/>
              <a:t>Recommendations?</a:t>
            </a:r>
          </a:p>
          <a:p>
            <a:pPr marL="0" indent="0">
              <a:buNone/>
            </a:pPr>
            <a:endParaRPr lang="en-US" sz="2600" dirty="0"/>
          </a:p>
          <a:p>
            <a:r>
              <a:rPr lang="en-US" sz="2600" b="1" dirty="0">
                <a:solidFill>
                  <a:srgbClr val="FF0000"/>
                </a:solidFill>
              </a:rPr>
              <a:t>Go until the end of the 2 minute cycle &amp; assess for a pulse</a:t>
            </a:r>
          </a:p>
          <a:p>
            <a:endParaRPr lang="en-US" sz="2600" dirty="0"/>
          </a:p>
          <a:p>
            <a:r>
              <a:rPr lang="en-US" sz="2600" dirty="0"/>
              <a:t>At the end of 2 minutes, there is a pulse!!!</a:t>
            </a:r>
          </a:p>
          <a:p>
            <a:endParaRPr lang="en-US" sz="2600" dirty="0"/>
          </a:p>
          <a:p>
            <a:r>
              <a:rPr lang="en-US" sz="2600" dirty="0"/>
              <a:t>Waveform Capnography is currently </a:t>
            </a:r>
            <a:r>
              <a:rPr lang="en-US" sz="2600" dirty="0" smtClean="0"/>
              <a:t>reading </a:t>
            </a:r>
            <a:r>
              <a:rPr lang="en-US" sz="2600" dirty="0"/>
              <a:t>34 mmHg</a:t>
            </a:r>
          </a:p>
        </p:txBody>
      </p:sp>
    </p:spTree>
    <p:extLst>
      <p:ext uri="{BB962C8B-B14F-4D97-AF65-F5344CB8AC3E}">
        <p14:creationId xmlns:p14="http://schemas.microsoft.com/office/powerpoint/2010/main" val="1070064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Post-Resuscitation started</a:t>
            </a:r>
            <a:endParaRPr lang="en-US" b="1" dirty="0"/>
          </a:p>
        </p:txBody>
      </p:sp>
      <p:sp>
        <p:nvSpPr>
          <p:cNvPr id="3" name="Content Placeholder 2"/>
          <p:cNvSpPr>
            <a:spLocks noGrp="1"/>
          </p:cNvSpPr>
          <p:nvPr>
            <p:ph sz="quarter" idx="1"/>
          </p:nvPr>
        </p:nvSpPr>
        <p:spPr>
          <a:xfrm>
            <a:off x="612648" y="1600200"/>
            <a:ext cx="8153400" cy="4953000"/>
          </a:xfrm>
        </p:spPr>
        <p:txBody>
          <a:bodyPr>
            <a:normAutofit/>
          </a:bodyPr>
          <a:lstStyle/>
          <a:p>
            <a:r>
              <a:rPr lang="en-US" sz="2600" dirty="0"/>
              <a:t>Patient is mechanically ventilated</a:t>
            </a:r>
          </a:p>
          <a:p>
            <a:endParaRPr lang="en-US" sz="2600" dirty="0"/>
          </a:p>
          <a:p>
            <a:r>
              <a:rPr lang="en-US" sz="2600" dirty="0"/>
              <a:t>Capnography has trended from 34 mmHg to 26 </a:t>
            </a:r>
            <a:r>
              <a:rPr lang="en-US" sz="2600" dirty="0" smtClean="0"/>
              <a:t>mmHg</a:t>
            </a:r>
          </a:p>
          <a:p>
            <a:r>
              <a:rPr lang="en-US" sz="2600" dirty="0" smtClean="0"/>
              <a:t>BP 80/56, HR 92 bpm, O</a:t>
            </a:r>
            <a:r>
              <a:rPr lang="en-US" sz="2600" baseline="-25000" dirty="0" smtClean="0"/>
              <a:t>2</a:t>
            </a:r>
            <a:r>
              <a:rPr lang="en-US" sz="2600" dirty="0" smtClean="0"/>
              <a:t> sat 94%</a:t>
            </a:r>
            <a:endParaRPr lang="en-US" sz="2600" dirty="0"/>
          </a:p>
          <a:p>
            <a:endParaRPr lang="en-US" sz="2600" dirty="0"/>
          </a:p>
          <a:p>
            <a:r>
              <a:rPr lang="en-US" sz="2600" b="1" dirty="0"/>
              <a:t>What do you think about this?</a:t>
            </a:r>
          </a:p>
          <a:p>
            <a:endParaRPr lang="en-US" sz="2600" dirty="0"/>
          </a:p>
          <a:p>
            <a:r>
              <a:rPr lang="en-US" sz="2600" b="1" dirty="0">
                <a:solidFill>
                  <a:srgbClr val="FF0000"/>
                </a:solidFill>
              </a:rPr>
              <a:t>The patient’s cardiac output is dropping…assess need for fluid, positive inotrope, vasopressor</a:t>
            </a:r>
          </a:p>
        </p:txBody>
      </p:sp>
    </p:spTree>
    <p:extLst>
      <p:ext uri="{BB962C8B-B14F-4D97-AF65-F5344CB8AC3E}">
        <p14:creationId xmlns:p14="http://schemas.microsoft.com/office/powerpoint/2010/main" val="4223377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Post-Arrest Capnography</a:t>
            </a:r>
            <a:endParaRPr lang="en-US" b="1" dirty="0"/>
          </a:p>
        </p:txBody>
      </p:sp>
      <p:sp>
        <p:nvSpPr>
          <p:cNvPr id="3" name="Content Placeholder 2"/>
          <p:cNvSpPr>
            <a:spLocks noGrp="1"/>
          </p:cNvSpPr>
          <p:nvPr>
            <p:ph sz="quarter" idx="1"/>
          </p:nvPr>
        </p:nvSpPr>
        <p:spPr>
          <a:xfrm>
            <a:off x="612648" y="1600200"/>
            <a:ext cx="8153400" cy="4953000"/>
          </a:xfrm>
        </p:spPr>
        <p:txBody>
          <a:bodyPr>
            <a:noAutofit/>
          </a:bodyPr>
          <a:lstStyle/>
          <a:p>
            <a:r>
              <a:rPr lang="en-US" sz="3200" dirty="0"/>
              <a:t>1.5 liters of fluid administered</a:t>
            </a:r>
          </a:p>
          <a:p>
            <a:endParaRPr lang="en-US" sz="3200" dirty="0"/>
          </a:p>
          <a:p>
            <a:r>
              <a:rPr lang="en-US" sz="3200" dirty="0"/>
              <a:t>Capnography went from 26 </a:t>
            </a:r>
            <a:r>
              <a:rPr lang="en-US" sz="3200" dirty="0" smtClean="0"/>
              <a:t>mm Hg </a:t>
            </a:r>
            <a:r>
              <a:rPr lang="en-US" sz="3200" dirty="0"/>
              <a:t>to </a:t>
            </a:r>
            <a:r>
              <a:rPr lang="en-US" sz="3200" dirty="0" smtClean="0"/>
              <a:t>         32 mm Hg</a:t>
            </a:r>
            <a:endParaRPr lang="en-US" sz="3200" dirty="0"/>
          </a:p>
          <a:p>
            <a:endParaRPr lang="en-US" sz="3200" dirty="0"/>
          </a:p>
          <a:p>
            <a:r>
              <a:rPr lang="en-US" sz="3200" dirty="0"/>
              <a:t>Recommendations?</a:t>
            </a:r>
          </a:p>
          <a:p>
            <a:endParaRPr lang="en-US" sz="3200" dirty="0"/>
          </a:p>
          <a:p>
            <a:r>
              <a:rPr lang="en-US" sz="3200" b="1" dirty="0">
                <a:solidFill>
                  <a:srgbClr val="FF0000"/>
                </a:solidFill>
              </a:rPr>
              <a:t>Consider more fluid, assess LV function</a:t>
            </a:r>
          </a:p>
        </p:txBody>
      </p:sp>
    </p:spTree>
    <p:extLst>
      <p:ext uri="{BB962C8B-B14F-4D97-AF65-F5344CB8AC3E}">
        <p14:creationId xmlns:p14="http://schemas.microsoft.com/office/powerpoint/2010/main" val="1281958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Objectives:</a:t>
            </a:r>
            <a:endParaRPr lang="en-US" b="1" dirty="0"/>
          </a:p>
        </p:txBody>
      </p:sp>
      <p:sp>
        <p:nvSpPr>
          <p:cNvPr id="2" name="Content Placeholder 1"/>
          <p:cNvSpPr>
            <a:spLocks noGrp="1"/>
          </p:cNvSpPr>
          <p:nvPr>
            <p:ph sz="quarter" idx="1"/>
          </p:nvPr>
        </p:nvSpPr>
        <p:spPr/>
        <p:txBody>
          <a:bodyPr>
            <a:normAutofit/>
          </a:bodyPr>
          <a:lstStyle/>
          <a:p>
            <a:r>
              <a:rPr lang="en-US" dirty="0" smtClean="0"/>
              <a:t>Discuss normal &amp; abnormal V/Q relationships</a:t>
            </a:r>
          </a:p>
          <a:p>
            <a:r>
              <a:rPr lang="en-US" dirty="0" smtClean="0"/>
              <a:t>Describe Capnography as an indicator of fluid responsiveness</a:t>
            </a:r>
          </a:p>
          <a:p>
            <a:r>
              <a:rPr lang="en-US" dirty="0"/>
              <a:t>Discuss the integration of Capnography into a resuscitation </a:t>
            </a:r>
            <a:r>
              <a:rPr lang="en-US" dirty="0" smtClean="0"/>
              <a:t>program</a:t>
            </a:r>
            <a:endParaRPr lang="en-US" dirty="0"/>
          </a:p>
        </p:txBody>
      </p:sp>
    </p:spTree>
    <p:extLst>
      <p:ext uri="{BB962C8B-B14F-4D97-AF65-F5344CB8AC3E}">
        <p14:creationId xmlns:p14="http://schemas.microsoft.com/office/powerpoint/2010/main" val="417356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600199"/>
            <a:ext cx="5486400" cy="5249799"/>
          </a:xfrm>
          <a:prstGeom prst="rect">
            <a:avLst/>
          </a:prstGeom>
        </p:spPr>
      </p:pic>
      <p:sp>
        <p:nvSpPr>
          <p:cNvPr id="4" name="Oval 3"/>
          <p:cNvSpPr/>
          <p:nvPr/>
        </p:nvSpPr>
        <p:spPr>
          <a:xfrm>
            <a:off x="990600" y="2362200"/>
            <a:ext cx="3886200" cy="1295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b="1" dirty="0" smtClean="0"/>
              <a:t>Post-Arrest Capnography</a:t>
            </a:r>
            <a:endParaRPr lang="en-US" b="1" dirty="0"/>
          </a:p>
        </p:txBody>
      </p:sp>
      <p:sp>
        <p:nvSpPr>
          <p:cNvPr id="8" name="TextBox 7"/>
          <p:cNvSpPr txBox="1"/>
          <p:nvPr/>
        </p:nvSpPr>
        <p:spPr>
          <a:xfrm>
            <a:off x="5867400" y="2819400"/>
            <a:ext cx="3093773" cy="2354491"/>
          </a:xfrm>
          <a:prstGeom prst="rect">
            <a:avLst/>
          </a:prstGeom>
          <a:solidFill>
            <a:schemeClr val="bg2"/>
          </a:solidFill>
          <a:ln>
            <a:solidFill>
              <a:schemeClr val="accent1"/>
            </a:solidFill>
          </a:ln>
        </p:spPr>
        <p:txBody>
          <a:bodyPr wrap="square" rtlCol="0">
            <a:spAutoFit/>
          </a:bodyPr>
          <a:lstStyle/>
          <a:p>
            <a:pPr algn="ctr"/>
            <a:r>
              <a:rPr lang="en-US" sz="2100" dirty="0"/>
              <a:t>It can be especially helpful to monitor </a:t>
            </a:r>
            <a:r>
              <a:rPr lang="en-US" sz="2100" dirty="0" smtClean="0"/>
              <a:t>PEtCO</a:t>
            </a:r>
            <a:r>
              <a:rPr lang="en-US" sz="2100" baseline="-25000" dirty="0" smtClean="0"/>
              <a:t>2</a:t>
            </a:r>
            <a:r>
              <a:rPr lang="en-US" sz="2100" dirty="0" smtClean="0"/>
              <a:t> </a:t>
            </a:r>
            <a:r>
              <a:rPr lang="en-US" sz="2100" dirty="0"/>
              <a:t>post arrest!</a:t>
            </a:r>
          </a:p>
          <a:p>
            <a:pPr algn="ctr"/>
            <a:endParaRPr lang="en-US" sz="2100" dirty="0"/>
          </a:p>
          <a:p>
            <a:pPr algn="ctr"/>
            <a:r>
              <a:rPr lang="en-US" sz="2100" dirty="0"/>
              <a:t>Downward trends could signify low perfusion &amp; </a:t>
            </a:r>
            <a:endParaRPr lang="en-US" sz="2100" dirty="0" smtClean="0"/>
          </a:p>
          <a:p>
            <a:pPr algn="ctr"/>
            <a:r>
              <a:rPr lang="en-US" sz="2100" dirty="0" smtClean="0"/>
              <a:t>re-arrest</a:t>
            </a:r>
            <a:endParaRPr lang="en-US" sz="2100" dirty="0"/>
          </a:p>
        </p:txBody>
      </p:sp>
    </p:spTree>
    <p:extLst>
      <p:ext uri="{BB962C8B-B14F-4D97-AF65-F5344CB8AC3E}">
        <p14:creationId xmlns:p14="http://schemas.microsoft.com/office/powerpoint/2010/main" val="325024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a:t>
            </a:r>
            <a:r>
              <a:rPr lang="en-US" b="1" dirty="0" smtClean="0"/>
              <a:t>#5 </a:t>
            </a:r>
            <a:r>
              <a:rPr lang="en-US" b="1" dirty="0" smtClean="0"/>
              <a:t>Exceptions…</a:t>
            </a:r>
            <a:endParaRPr lang="en-US" b="1" dirty="0"/>
          </a:p>
        </p:txBody>
      </p:sp>
      <p:sp>
        <p:nvSpPr>
          <p:cNvPr id="3" name="Content Placeholder 2"/>
          <p:cNvSpPr>
            <a:spLocks noGrp="1"/>
          </p:cNvSpPr>
          <p:nvPr>
            <p:ph sz="quarter" idx="1"/>
          </p:nvPr>
        </p:nvSpPr>
        <p:spPr/>
        <p:txBody>
          <a:bodyPr>
            <a:noAutofit/>
          </a:bodyPr>
          <a:lstStyle/>
          <a:p>
            <a:r>
              <a:rPr lang="en-US" sz="2400" dirty="0"/>
              <a:t>49 year old female </a:t>
            </a:r>
            <a:r>
              <a:rPr lang="en-US" sz="2400" dirty="0" smtClean="0"/>
              <a:t>present to the ED with SOB</a:t>
            </a:r>
            <a:endParaRPr lang="en-US" sz="2400" dirty="0"/>
          </a:p>
          <a:p>
            <a:r>
              <a:rPr lang="en-US" sz="2400" dirty="0" smtClean="0"/>
              <a:t>Being treated for a </a:t>
            </a:r>
            <a:r>
              <a:rPr lang="en-US" sz="2400" dirty="0"/>
              <a:t>LLE </a:t>
            </a:r>
            <a:r>
              <a:rPr lang="en-US" sz="2400" dirty="0" smtClean="0"/>
              <a:t>DVT she developed after surgery</a:t>
            </a:r>
            <a:endParaRPr lang="en-US" sz="2400" dirty="0"/>
          </a:p>
          <a:p>
            <a:r>
              <a:rPr lang="en-US" sz="2400" dirty="0"/>
              <a:t>C/O shortness of breath with increasing O</a:t>
            </a:r>
            <a:r>
              <a:rPr lang="en-US" sz="2400" baseline="-25000" dirty="0"/>
              <a:t>2</a:t>
            </a:r>
            <a:r>
              <a:rPr lang="en-US" sz="2400" dirty="0"/>
              <a:t> needs and “impending feeling of doom”</a:t>
            </a:r>
          </a:p>
          <a:p>
            <a:r>
              <a:rPr lang="en-US" sz="2400" dirty="0" smtClean="0"/>
              <a:t>Goes </a:t>
            </a:r>
            <a:r>
              <a:rPr lang="en-US" sz="2400" dirty="0"/>
              <a:t>into PEA Arrest</a:t>
            </a:r>
          </a:p>
          <a:p>
            <a:r>
              <a:rPr lang="en-US" sz="2400" dirty="0"/>
              <a:t>Chest </a:t>
            </a:r>
            <a:r>
              <a:rPr lang="en-US" sz="2400" dirty="0" smtClean="0"/>
              <a:t>compressions </a:t>
            </a:r>
            <a:r>
              <a:rPr lang="en-US" sz="2400" dirty="0"/>
              <a:t>started</a:t>
            </a:r>
          </a:p>
          <a:p>
            <a:endParaRPr lang="en-US" sz="2400" dirty="0"/>
          </a:p>
          <a:p>
            <a:r>
              <a:rPr lang="en-US" sz="2400" dirty="0" smtClean="0"/>
              <a:t>Your differential?</a:t>
            </a:r>
            <a:endParaRPr lang="en-US" sz="2400" dirty="0"/>
          </a:p>
          <a:p>
            <a:r>
              <a:rPr lang="en-US" sz="2400" b="1" dirty="0">
                <a:solidFill>
                  <a:srgbClr val="FF0000"/>
                </a:solidFill>
              </a:rPr>
              <a:t>Pulmonary </a:t>
            </a:r>
            <a:r>
              <a:rPr lang="en-US" sz="2400" b="1" dirty="0" smtClean="0">
                <a:solidFill>
                  <a:srgbClr val="FF0000"/>
                </a:solidFill>
              </a:rPr>
              <a:t>embolism</a:t>
            </a:r>
            <a:endParaRPr lang="en-US" sz="2400" b="1" dirty="0">
              <a:solidFill>
                <a:srgbClr val="FF0000"/>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33104"/>
          <a:stretch/>
        </p:blipFill>
        <p:spPr>
          <a:xfrm>
            <a:off x="803148" y="5645568"/>
            <a:ext cx="7772400" cy="1189188"/>
          </a:xfrm>
          <a:prstGeom prst="rect">
            <a:avLst/>
          </a:prstGeom>
        </p:spPr>
      </p:pic>
    </p:spTree>
    <p:extLst>
      <p:ext uri="{BB962C8B-B14F-4D97-AF65-F5344CB8AC3E}">
        <p14:creationId xmlns:p14="http://schemas.microsoft.com/office/powerpoint/2010/main" val="300626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a:t>
            </a:r>
            <a:r>
              <a:rPr lang="en-US" b="1" dirty="0" smtClean="0"/>
              <a:t>#5 </a:t>
            </a:r>
            <a:r>
              <a:rPr lang="en-US" b="1" dirty="0" smtClean="0"/>
              <a:t>continued</a:t>
            </a:r>
            <a:endParaRPr lang="en-US" b="1" dirty="0"/>
          </a:p>
        </p:txBody>
      </p:sp>
      <p:sp>
        <p:nvSpPr>
          <p:cNvPr id="3" name="Content Placeholder 2"/>
          <p:cNvSpPr>
            <a:spLocks noGrp="1"/>
          </p:cNvSpPr>
          <p:nvPr>
            <p:ph sz="quarter" idx="1"/>
          </p:nvPr>
        </p:nvSpPr>
        <p:spPr>
          <a:xfrm>
            <a:off x="609600" y="1589567"/>
            <a:ext cx="4572000" cy="4572000"/>
          </a:xfrm>
        </p:spPr>
        <p:txBody>
          <a:bodyPr>
            <a:noAutofit/>
          </a:bodyPr>
          <a:lstStyle/>
          <a:p>
            <a:r>
              <a:rPr lang="en-US" sz="2400" dirty="0" err="1"/>
              <a:t>rTPA</a:t>
            </a:r>
            <a:r>
              <a:rPr lang="en-US" sz="2400" dirty="0"/>
              <a:t> ordered &amp; given</a:t>
            </a:r>
          </a:p>
          <a:p>
            <a:r>
              <a:rPr lang="en-US" sz="2400" dirty="0"/>
              <a:t>Intubated without interrupting chest compressions</a:t>
            </a:r>
          </a:p>
          <a:p>
            <a:r>
              <a:rPr lang="en-US" sz="2400" dirty="0"/>
              <a:t>EtCO</a:t>
            </a:r>
            <a:r>
              <a:rPr lang="en-US" sz="2400" baseline="-25000" dirty="0"/>
              <a:t>2</a:t>
            </a:r>
            <a:r>
              <a:rPr lang="en-US" sz="2400" dirty="0"/>
              <a:t> read </a:t>
            </a:r>
            <a:r>
              <a:rPr lang="en-US" sz="2400" b="1" dirty="0">
                <a:solidFill>
                  <a:srgbClr val="FF0000"/>
                </a:solidFill>
              </a:rPr>
              <a:t>8 mmHg</a:t>
            </a:r>
          </a:p>
          <a:p>
            <a:r>
              <a:rPr lang="en-US" sz="2400" dirty="0"/>
              <a:t>CPR quality is incredible!!!</a:t>
            </a:r>
          </a:p>
          <a:p>
            <a:endParaRPr lang="en-US" sz="2400" dirty="0"/>
          </a:p>
          <a:p>
            <a:r>
              <a:rPr lang="en-US" sz="2400" dirty="0"/>
              <a:t>Why is it only reading 8 mmHg?</a:t>
            </a:r>
          </a:p>
          <a:p>
            <a:endParaRPr lang="en-US" sz="2400" dirty="0"/>
          </a:p>
          <a:p>
            <a:r>
              <a:rPr lang="en-US" sz="2400" b="1" dirty="0">
                <a:solidFill>
                  <a:srgbClr val="FF0000"/>
                </a:solidFill>
              </a:rPr>
              <a:t>She has a VQ mismatch</a:t>
            </a:r>
          </a:p>
          <a:p>
            <a:r>
              <a:rPr lang="en-US" sz="2400" b="1" dirty="0">
                <a:solidFill>
                  <a:srgbClr val="FF0000"/>
                </a:solidFill>
              </a:rPr>
              <a:t>What will happen to serum levels of CO</a:t>
            </a:r>
            <a:r>
              <a:rPr lang="en-US" sz="2400" b="1" baseline="-25000" dirty="0">
                <a:solidFill>
                  <a:srgbClr val="FF0000"/>
                </a:solidFill>
              </a:rPr>
              <a:t>2</a:t>
            </a:r>
            <a:r>
              <a:rPr lang="en-US" sz="2400" b="1" dirty="0">
                <a:solidFill>
                  <a:srgbClr val="FF0000"/>
                </a:solidFill>
              </a:rPr>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75" t="34267" r="54313" b="24968"/>
          <a:stretch/>
        </p:blipFill>
        <p:spPr>
          <a:xfrm>
            <a:off x="4952999" y="2426214"/>
            <a:ext cx="3783953" cy="3745986"/>
          </a:xfrm>
          <a:prstGeom prst="rect">
            <a:avLst/>
          </a:prstGeom>
        </p:spPr>
      </p:pic>
      <p:sp>
        <p:nvSpPr>
          <p:cNvPr id="5" name="TextBox 4"/>
          <p:cNvSpPr txBox="1"/>
          <p:nvPr/>
        </p:nvSpPr>
        <p:spPr>
          <a:xfrm>
            <a:off x="5729221" y="2056882"/>
            <a:ext cx="2231508" cy="369332"/>
          </a:xfrm>
          <a:prstGeom prst="rect">
            <a:avLst/>
          </a:prstGeom>
          <a:noFill/>
        </p:spPr>
        <p:txBody>
          <a:bodyPr wrap="none" rtlCol="0">
            <a:spAutoFit/>
          </a:bodyPr>
          <a:lstStyle/>
          <a:p>
            <a:pPr algn="ctr"/>
            <a:r>
              <a:rPr lang="en-US" b="1" dirty="0" smtClean="0"/>
              <a:t>Pulmonary embolism</a:t>
            </a:r>
            <a:endParaRPr lang="en-US" b="1" dirty="0"/>
          </a:p>
        </p:txBody>
      </p:sp>
    </p:spTree>
    <p:extLst>
      <p:ext uri="{BB962C8B-B14F-4D97-AF65-F5344CB8AC3E}">
        <p14:creationId xmlns:p14="http://schemas.microsoft.com/office/powerpoint/2010/main" val="364477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V/Q Mismatch</a:t>
            </a:r>
            <a:endParaRPr lang="en-US" b="1" dirty="0"/>
          </a:p>
        </p:txBody>
      </p:sp>
      <p:sp>
        <p:nvSpPr>
          <p:cNvPr id="6" name="Content Placeholder 5"/>
          <p:cNvSpPr>
            <a:spLocks noGrp="1"/>
          </p:cNvSpPr>
          <p:nvPr>
            <p:ph sz="quarter" idx="1"/>
          </p:nvPr>
        </p:nvSpPr>
        <p:spPr>
          <a:xfrm>
            <a:off x="612648" y="1600200"/>
            <a:ext cx="8153400" cy="3505200"/>
          </a:xfrm>
        </p:spPr>
        <p:txBody>
          <a:bodyPr>
            <a:normAutofit/>
          </a:bodyPr>
          <a:lstStyle/>
          <a:p>
            <a:r>
              <a:rPr lang="en-US" sz="2600" dirty="0" smtClean="0"/>
              <a:t>Pulmonary embolism = lots of dead space</a:t>
            </a:r>
            <a:endParaRPr lang="en-US" sz="2600" dirty="0"/>
          </a:p>
          <a:p>
            <a:r>
              <a:rPr lang="en-US" sz="2600" b="1" dirty="0" smtClean="0">
                <a:solidFill>
                  <a:srgbClr val="FF0000"/>
                </a:solidFill>
              </a:rPr>
              <a:t>Dead space </a:t>
            </a:r>
            <a:r>
              <a:rPr lang="en-US" sz="2600" dirty="0" smtClean="0"/>
              <a:t>= volume of air inhaled that does not take part in gas exchange</a:t>
            </a:r>
          </a:p>
          <a:p>
            <a:r>
              <a:rPr lang="en-US" sz="2600" b="1" dirty="0" smtClean="0">
                <a:solidFill>
                  <a:srgbClr val="0070C0"/>
                </a:solidFill>
              </a:rPr>
              <a:t>V = air reaches alveoli</a:t>
            </a:r>
            <a:r>
              <a:rPr lang="en-US" sz="2600" b="1" dirty="0" smtClean="0"/>
              <a:t>, </a:t>
            </a:r>
            <a:r>
              <a:rPr lang="en-US" sz="2600" b="1" dirty="0" smtClean="0">
                <a:solidFill>
                  <a:srgbClr val="FF0000"/>
                </a:solidFill>
              </a:rPr>
              <a:t>Q = blood reaches alveoli</a:t>
            </a:r>
          </a:p>
          <a:p>
            <a:pPr marL="109537" indent="0">
              <a:buNone/>
            </a:pPr>
            <a:endParaRPr lang="en-US" sz="2600" dirty="0" smtClean="0"/>
          </a:p>
          <a:p>
            <a:r>
              <a:rPr lang="en-US" sz="2600" dirty="0"/>
              <a:t> </a:t>
            </a:r>
            <a:r>
              <a:rPr lang="en-US" sz="2600" dirty="0" smtClean="0"/>
              <a:t>If the dead space is &lt; 30%, it is considered normal</a:t>
            </a:r>
          </a:p>
          <a:p>
            <a:r>
              <a:rPr lang="en-US" sz="2600" dirty="0" smtClean="0"/>
              <a:t>&lt; 30%, not a PE, 100% negative predictive value</a:t>
            </a:r>
          </a:p>
          <a:p>
            <a:endParaRPr lang="en-US" sz="2600" dirty="0"/>
          </a:p>
          <a:p>
            <a:pPr algn="ctr"/>
            <a:endParaRPr lang="en-US" sz="2600" dirty="0" smtClean="0"/>
          </a:p>
          <a:p>
            <a:endParaRPr lang="en-US" sz="2600" dirty="0"/>
          </a:p>
        </p:txBody>
      </p:sp>
      <p:sp>
        <p:nvSpPr>
          <p:cNvPr id="2" name="TextBox 1"/>
          <p:cNvSpPr txBox="1"/>
          <p:nvPr/>
        </p:nvSpPr>
        <p:spPr>
          <a:xfrm>
            <a:off x="2246788" y="5334000"/>
            <a:ext cx="4885120" cy="1354217"/>
          </a:xfrm>
          <a:prstGeom prst="rect">
            <a:avLst/>
          </a:prstGeom>
          <a:solidFill>
            <a:schemeClr val="bg2"/>
          </a:solidFill>
          <a:ln w="38100">
            <a:solidFill>
              <a:schemeClr val="tx2"/>
            </a:solidFill>
          </a:ln>
        </p:spPr>
        <p:txBody>
          <a:bodyPr wrap="none" rtlCol="0">
            <a:spAutoFit/>
          </a:bodyPr>
          <a:lstStyle/>
          <a:p>
            <a:pPr marL="109537" indent="0" algn="ctr">
              <a:buNone/>
            </a:pPr>
            <a:r>
              <a:rPr lang="en-US" sz="3200" b="1" dirty="0" smtClean="0"/>
              <a:t>Dead space calculation</a:t>
            </a:r>
            <a:r>
              <a:rPr lang="en-US" sz="3200" b="1" dirty="0"/>
              <a:t>:</a:t>
            </a:r>
          </a:p>
          <a:p>
            <a:pPr marL="109537" indent="0" algn="ctr">
              <a:buNone/>
            </a:pPr>
            <a:r>
              <a:rPr lang="en-US" sz="3200" b="1" dirty="0"/>
              <a:t>(PaCO</a:t>
            </a:r>
            <a:r>
              <a:rPr lang="en-US" sz="3200" b="1" baseline="-25000" dirty="0"/>
              <a:t>2</a:t>
            </a:r>
            <a:r>
              <a:rPr lang="en-US" sz="3200" b="1" dirty="0"/>
              <a:t> – </a:t>
            </a:r>
            <a:r>
              <a:rPr lang="en-US" sz="3200" b="1" dirty="0" smtClean="0"/>
              <a:t>PEtCO</a:t>
            </a:r>
            <a:r>
              <a:rPr lang="en-US" sz="3200" b="1" baseline="-25000" dirty="0" smtClean="0"/>
              <a:t>2</a:t>
            </a:r>
            <a:r>
              <a:rPr lang="en-US" sz="3200" b="1" dirty="0"/>
              <a:t>) ÷ PaCO</a:t>
            </a:r>
            <a:r>
              <a:rPr lang="en-US" sz="3200" b="1" baseline="-25000" dirty="0"/>
              <a:t>2</a:t>
            </a:r>
            <a:endParaRPr lang="en-US" sz="3200" dirty="0"/>
          </a:p>
          <a:p>
            <a:endParaRPr lang="en-US" dirty="0"/>
          </a:p>
        </p:txBody>
      </p:sp>
    </p:spTree>
    <p:extLst>
      <p:ext uri="{BB962C8B-B14F-4D97-AF65-F5344CB8AC3E}">
        <p14:creationId xmlns:p14="http://schemas.microsoft.com/office/powerpoint/2010/main" val="3832932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rmAutofit fontScale="90000"/>
          </a:bodyPr>
          <a:lstStyle/>
          <a:p>
            <a:r>
              <a:rPr lang="en-US" b="1" dirty="0"/>
              <a:t>Calculation:  </a:t>
            </a:r>
            <a:r>
              <a:rPr lang="en-US" b="1" dirty="0" smtClean="0"/>
              <a:t/>
            </a:r>
            <a:br>
              <a:rPr lang="en-US" b="1" dirty="0" smtClean="0"/>
            </a:br>
            <a:r>
              <a:rPr lang="en-US" b="1" dirty="0" smtClean="0"/>
              <a:t>(PaCO</a:t>
            </a:r>
            <a:r>
              <a:rPr lang="en-US" b="1" baseline="-25000" dirty="0" smtClean="0"/>
              <a:t>2</a:t>
            </a:r>
            <a:r>
              <a:rPr lang="en-US" b="1" dirty="0" smtClean="0"/>
              <a:t> </a:t>
            </a:r>
            <a:r>
              <a:rPr lang="en-US" b="1" dirty="0"/>
              <a:t>– </a:t>
            </a:r>
            <a:r>
              <a:rPr lang="en-US" b="1" dirty="0" smtClean="0"/>
              <a:t>PEtCO</a:t>
            </a:r>
            <a:r>
              <a:rPr lang="en-US" b="1" baseline="-25000" dirty="0" smtClean="0"/>
              <a:t>2</a:t>
            </a:r>
            <a:r>
              <a:rPr lang="en-US" b="1" dirty="0" smtClean="0"/>
              <a:t>) </a:t>
            </a:r>
            <a:r>
              <a:rPr lang="en-US" b="1" dirty="0"/>
              <a:t>÷ </a:t>
            </a:r>
            <a:r>
              <a:rPr lang="en-US" b="1" dirty="0" smtClean="0"/>
              <a:t>PaCO</a:t>
            </a:r>
            <a:r>
              <a:rPr lang="en-US" b="1" baseline="-25000" dirty="0" smtClean="0"/>
              <a:t>2</a:t>
            </a:r>
            <a:endParaRPr lang="en-US" baseline="-25000" dirty="0"/>
          </a:p>
        </p:txBody>
      </p:sp>
      <p:sp>
        <p:nvSpPr>
          <p:cNvPr id="3" name="Content Placeholder 2"/>
          <p:cNvSpPr>
            <a:spLocks noGrp="1"/>
          </p:cNvSpPr>
          <p:nvPr>
            <p:ph sz="quarter" idx="1"/>
          </p:nvPr>
        </p:nvSpPr>
        <p:spPr>
          <a:xfrm>
            <a:off x="612648" y="1600199"/>
            <a:ext cx="8153400" cy="4871545"/>
          </a:xfrm>
        </p:spPr>
        <p:txBody>
          <a:bodyPr>
            <a:normAutofit/>
          </a:bodyPr>
          <a:lstStyle/>
          <a:p>
            <a:pPr marL="109537" indent="0">
              <a:buNone/>
            </a:pPr>
            <a:r>
              <a:rPr lang="en-US" b="1" dirty="0" smtClean="0"/>
              <a:t>Example #1:</a:t>
            </a:r>
          </a:p>
          <a:p>
            <a:r>
              <a:rPr lang="en-US" dirty="0"/>
              <a:t>ABG:    </a:t>
            </a:r>
            <a:r>
              <a:rPr lang="en-US" dirty="0" smtClean="0"/>
              <a:t>pH 7.32, </a:t>
            </a:r>
            <a:r>
              <a:rPr lang="en-US" b="1" dirty="0"/>
              <a:t>PaCO</a:t>
            </a:r>
            <a:r>
              <a:rPr lang="en-US" b="1" baseline="-25000" dirty="0"/>
              <a:t>2</a:t>
            </a:r>
            <a:r>
              <a:rPr lang="en-US" b="1" dirty="0"/>
              <a:t> </a:t>
            </a:r>
            <a:r>
              <a:rPr lang="en-US" b="1" dirty="0" smtClean="0"/>
              <a:t>49</a:t>
            </a:r>
            <a:r>
              <a:rPr lang="en-US" dirty="0" smtClean="0"/>
              <a:t>, PaO</a:t>
            </a:r>
            <a:r>
              <a:rPr lang="en-US" baseline="-25000" dirty="0"/>
              <a:t>2</a:t>
            </a:r>
            <a:r>
              <a:rPr lang="en-US" dirty="0" smtClean="0"/>
              <a:t> 145</a:t>
            </a:r>
            <a:r>
              <a:rPr lang="en-US" dirty="0"/>
              <a:t>, HCO</a:t>
            </a:r>
            <a:r>
              <a:rPr lang="en-US" baseline="-25000" dirty="0"/>
              <a:t>3</a:t>
            </a:r>
            <a:r>
              <a:rPr lang="en-US" dirty="0"/>
              <a:t> </a:t>
            </a:r>
            <a:r>
              <a:rPr lang="en-US" dirty="0" smtClean="0"/>
              <a:t>22</a:t>
            </a:r>
            <a:endParaRPr lang="en-US" dirty="0"/>
          </a:p>
          <a:p>
            <a:r>
              <a:rPr lang="en-US" dirty="0"/>
              <a:t>EtCO</a:t>
            </a:r>
            <a:r>
              <a:rPr lang="en-US" baseline="-25000" dirty="0"/>
              <a:t>2</a:t>
            </a:r>
            <a:r>
              <a:rPr lang="en-US" dirty="0"/>
              <a:t> = </a:t>
            </a:r>
            <a:r>
              <a:rPr lang="en-US" b="1" dirty="0" smtClean="0"/>
              <a:t>44 mm Hg</a:t>
            </a:r>
            <a:endParaRPr lang="en-US" b="1" dirty="0"/>
          </a:p>
          <a:p>
            <a:r>
              <a:rPr lang="en-US" dirty="0" smtClean="0"/>
              <a:t>(49 </a:t>
            </a:r>
            <a:r>
              <a:rPr lang="en-US" dirty="0"/>
              <a:t>– </a:t>
            </a:r>
            <a:r>
              <a:rPr lang="en-US" dirty="0" smtClean="0"/>
              <a:t>44</a:t>
            </a:r>
            <a:r>
              <a:rPr lang="en-US" dirty="0"/>
              <a:t>) = </a:t>
            </a:r>
            <a:r>
              <a:rPr lang="en-US" dirty="0" smtClean="0"/>
              <a:t>5 </a:t>
            </a:r>
            <a:r>
              <a:rPr lang="en-US" dirty="0"/>
              <a:t>÷ </a:t>
            </a:r>
            <a:r>
              <a:rPr lang="en-US" dirty="0" smtClean="0"/>
              <a:t>49 </a:t>
            </a:r>
            <a:r>
              <a:rPr lang="en-US" dirty="0"/>
              <a:t>= </a:t>
            </a:r>
            <a:r>
              <a:rPr lang="en-US" dirty="0" smtClean="0"/>
              <a:t>0.10 </a:t>
            </a:r>
            <a:r>
              <a:rPr lang="en-US" dirty="0"/>
              <a:t>or </a:t>
            </a:r>
            <a:r>
              <a:rPr lang="en-US" b="1" dirty="0" smtClean="0">
                <a:solidFill>
                  <a:srgbClr val="FF0000"/>
                </a:solidFill>
              </a:rPr>
              <a:t>10%</a:t>
            </a:r>
            <a:endParaRPr lang="en-US" b="1" dirty="0">
              <a:solidFill>
                <a:srgbClr val="FF0000"/>
              </a:solidFill>
            </a:endParaRPr>
          </a:p>
          <a:p>
            <a:pPr marL="109537" indent="0">
              <a:buNone/>
            </a:pPr>
            <a:endParaRPr lang="en-US" dirty="0" smtClean="0"/>
          </a:p>
          <a:p>
            <a:pPr marL="109537" indent="0">
              <a:buNone/>
            </a:pPr>
            <a:r>
              <a:rPr lang="en-US" b="1" dirty="0" smtClean="0"/>
              <a:t>Example </a:t>
            </a:r>
            <a:r>
              <a:rPr lang="en-US" b="1" dirty="0"/>
              <a:t>#2:  </a:t>
            </a:r>
          </a:p>
          <a:p>
            <a:r>
              <a:rPr lang="en-US" dirty="0"/>
              <a:t>ABG:    </a:t>
            </a:r>
            <a:r>
              <a:rPr lang="en-US" dirty="0" smtClean="0"/>
              <a:t>pH 7.24</a:t>
            </a:r>
            <a:r>
              <a:rPr lang="en-US" dirty="0"/>
              <a:t>, </a:t>
            </a:r>
            <a:r>
              <a:rPr lang="en-US" b="1" dirty="0" smtClean="0"/>
              <a:t>PaCO</a:t>
            </a:r>
            <a:r>
              <a:rPr lang="en-US" b="1" baseline="-25000" dirty="0"/>
              <a:t>2</a:t>
            </a:r>
            <a:r>
              <a:rPr lang="en-US" b="1" dirty="0" smtClean="0"/>
              <a:t> </a:t>
            </a:r>
            <a:r>
              <a:rPr lang="en-US" b="1" dirty="0"/>
              <a:t>64</a:t>
            </a:r>
            <a:r>
              <a:rPr lang="en-US" dirty="0"/>
              <a:t>, PaO</a:t>
            </a:r>
            <a:r>
              <a:rPr lang="en-US" baseline="-25000" dirty="0"/>
              <a:t>2</a:t>
            </a:r>
            <a:r>
              <a:rPr lang="en-US" dirty="0"/>
              <a:t> 65, HCO</a:t>
            </a:r>
            <a:r>
              <a:rPr lang="en-US" baseline="-25000" dirty="0"/>
              <a:t>3</a:t>
            </a:r>
            <a:r>
              <a:rPr lang="en-US" dirty="0"/>
              <a:t> 19</a:t>
            </a:r>
          </a:p>
          <a:p>
            <a:r>
              <a:rPr lang="en-US" dirty="0"/>
              <a:t>EtCO</a:t>
            </a:r>
            <a:r>
              <a:rPr lang="en-US" baseline="-25000" dirty="0"/>
              <a:t>2</a:t>
            </a:r>
            <a:r>
              <a:rPr lang="en-US" dirty="0"/>
              <a:t> = </a:t>
            </a:r>
            <a:r>
              <a:rPr lang="en-US" b="1" dirty="0"/>
              <a:t>24 </a:t>
            </a:r>
            <a:r>
              <a:rPr lang="en-US" b="1" dirty="0" smtClean="0"/>
              <a:t>mm Hg</a:t>
            </a:r>
            <a:endParaRPr lang="en-US" b="1" dirty="0"/>
          </a:p>
          <a:p>
            <a:r>
              <a:rPr lang="en-US" dirty="0"/>
              <a:t>(64 – 24) = 40 ÷ 64 = 0.625 or </a:t>
            </a:r>
            <a:r>
              <a:rPr lang="en-US" b="1" dirty="0">
                <a:solidFill>
                  <a:srgbClr val="FF0000"/>
                </a:solidFill>
              </a:rPr>
              <a:t>62.5%</a:t>
            </a:r>
          </a:p>
          <a:p>
            <a:endParaRPr lang="en-US" dirty="0"/>
          </a:p>
        </p:txBody>
      </p:sp>
    </p:spTree>
    <p:extLst>
      <p:ext uri="{BB962C8B-B14F-4D97-AF65-F5344CB8AC3E}">
        <p14:creationId xmlns:p14="http://schemas.microsoft.com/office/powerpoint/2010/main" val="21998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Case </a:t>
            </a:r>
            <a:r>
              <a:rPr lang="en-US" b="1" dirty="0"/>
              <a:t>continued  </a:t>
            </a:r>
            <a:r>
              <a:rPr lang="en-US" sz="3300" b="1" dirty="0"/>
              <a:t>(PaCO</a:t>
            </a:r>
            <a:r>
              <a:rPr lang="en-US" sz="3300" b="1" baseline="-25000" dirty="0"/>
              <a:t>2</a:t>
            </a:r>
            <a:r>
              <a:rPr lang="en-US" sz="3300" b="1" dirty="0"/>
              <a:t> – PetCO</a:t>
            </a:r>
            <a:r>
              <a:rPr lang="en-US" sz="3300" b="1" baseline="-25000" dirty="0"/>
              <a:t>2</a:t>
            </a:r>
            <a:r>
              <a:rPr lang="en-US" sz="3300" b="1" dirty="0"/>
              <a:t>) ÷ PaCO</a:t>
            </a:r>
            <a:r>
              <a:rPr lang="en-US" sz="3300" b="1" baseline="-25000" dirty="0"/>
              <a:t>2</a:t>
            </a:r>
            <a:endParaRPr lang="en-US" sz="3300" b="1" dirty="0"/>
          </a:p>
        </p:txBody>
      </p:sp>
      <p:sp>
        <p:nvSpPr>
          <p:cNvPr id="3" name="Content Placeholder 2"/>
          <p:cNvSpPr>
            <a:spLocks noGrp="1"/>
          </p:cNvSpPr>
          <p:nvPr>
            <p:ph sz="quarter" idx="1"/>
          </p:nvPr>
        </p:nvSpPr>
        <p:spPr>
          <a:xfrm>
            <a:off x="612648" y="1600200"/>
            <a:ext cx="8153400" cy="5155324"/>
          </a:xfrm>
        </p:spPr>
        <p:txBody>
          <a:bodyPr>
            <a:normAutofit lnSpcReduction="10000"/>
          </a:bodyPr>
          <a:lstStyle/>
          <a:p>
            <a:r>
              <a:rPr lang="en-US" sz="2400" dirty="0"/>
              <a:t>EtCO</a:t>
            </a:r>
            <a:r>
              <a:rPr lang="en-US" sz="2400" baseline="-25000" dirty="0"/>
              <a:t>2</a:t>
            </a:r>
            <a:r>
              <a:rPr lang="en-US" sz="2400" dirty="0"/>
              <a:t> up to </a:t>
            </a:r>
            <a:r>
              <a:rPr lang="en-US" sz="2400" b="1" dirty="0">
                <a:solidFill>
                  <a:srgbClr val="FF0000"/>
                </a:solidFill>
              </a:rPr>
              <a:t>11 mmHg </a:t>
            </a:r>
            <a:r>
              <a:rPr lang="en-US" sz="2400" dirty="0"/>
              <a:t>and we achieved ROSC</a:t>
            </a:r>
          </a:p>
          <a:p>
            <a:r>
              <a:rPr lang="en-US" sz="2400" dirty="0" smtClean="0"/>
              <a:t>rtPA </a:t>
            </a:r>
            <a:r>
              <a:rPr lang="en-US" sz="2400" dirty="0"/>
              <a:t>completed</a:t>
            </a:r>
          </a:p>
          <a:p>
            <a:r>
              <a:rPr lang="en-US" sz="2400" dirty="0"/>
              <a:t>2 hours later EtCO</a:t>
            </a:r>
            <a:r>
              <a:rPr lang="en-US" sz="2400" baseline="-25000" dirty="0"/>
              <a:t>2</a:t>
            </a:r>
            <a:r>
              <a:rPr lang="en-US" sz="2400" dirty="0"/>
              <a:t> was </a:t>
            </a:r>
            <a:r>
              <a:rPr lang="en-US" sz="2400" b="1" dirty="0">
                <a:solidFill>
                  <a:srgbClr val="FF0000"/>
                </a:solidFill>
              </a:rPr>
              <a:t>15 mmHg</a:t>
            </a:r>
            <a:r>
              <a:rPr lang="en-US" sz="2400" dirty="0"/>
              <a:t>, PaCO</a:t>
            </a:r>
            <a:r>
              <a:rPr lang="en-US" sz="2400" baseline="-25000" dirty="0"/>
              <a:t>2</a:t>
            </a:r>
            <a:r>
              <a:rPr lang="en-US" sz="2400" dirty="0"/>
              <a:t> 56, on FiO</a:t>
            </a:r>
            <a:r>
              <a:rPr lang="en-US" sz="2400" baseline="-25000" dirty="0"/>
              <a:t>2</a:t>
            </a:r>
            <a:r>
              <a:rPr lang="en-US" sz="2400" dirty="0"/>
              <a:t> 100</a:t>
            </a:r>
            <a:r>
              <a:rPr lang="en-US" sz="2400" dirty="0" smtClean="0"/>
              <a:t>%</a:t>
            </a:r>
          </a:p>
          <a:p>
            <a:pPr lvl="1"/>
            <a:r>
              <a:rPr lang="en-US" sz="2200" b="1" dirty="0" smtClean="0"/>
              <a:t>Dead space = 73%</a:t>
            </a:r>
            <a:endParaRPr lang="en-US" sz="2200" b="1" dirty="0"/>
          </a:p>
          <a:p>
            <a:r>
              <a:rPr lang="en-US" sz="2400" dirty="0"/>
              <a:t>6 hours later EtCO</a:t>
            </a:r>
            <a:r>
              <a:rPr lang="en-US" sz="2400" baseline="-25000" dirty="0"/>
              <a:t>2</a:t>
            </a:r>
            <a:r>
              <a:rPr lang="en-US" sz="2400" dirty="0"/>
              <a:t> was </a:t>
            </a:r>
            <a:r>
              <a:rPr lang="en-US" sz="2400" b="1" dirty="0">
                <a:solidFill>
                  <a:srgbClr val="FF0000"/>
                </a:solidFill>
              </a:rPr>
              <a:t>24 mmHg</a:t>
            </a:r>
            <a:r>
              <a:rPr lang="en-US" sz="2400" dirty="0"/>
              <a:t>, PaCO</a:t>
            </a:r>
            <a:r>
              <a:rPr lang="en-US" sz="2400" baseline="-25000" dirty="0"/>
              <a:t>2</a:t>
            </a:r>
            <a:r>
              <a:rPr lang="en-US" sz="2400" dirty="0"/>
              <a:t> 48, on FiO</a:t>
            </a:r>
            <a:r>
              <a:rPr lang="en-US" sz="2400" baseline="-25000" dirty="0"/>
              <a:t>2</a:t>
            </a:r>
            <a:r>
              <a:rPr lang="en-US" sz="2400" dirty="0"/>
              <a:t> 80</a:t>
            </a:r>
            <a:r>
              <a:rPr lang="en-US" sz="2400" dirty="0" smtClean="0"/>
              <a:t>%</a:t>
            </a:r>
          </a:p>
          <a:p>
            <a:pPr lvl="1"/>
            <a:r>
              <a:rPr lang="en-US" sz="2200" b="1" dirty="0" smtClean="0"/>
              <a:t>Dead space = 50%</a:t>
            </a:r>
            <a:endParaRPr lang="en-US" sz="2200" b="1" dirty="0"/>
          </a:p>
          <a:p>
            <a:r>
              <a:rPr lang="en-US" sz="2400" dirty="0"/>
              <a:t>12 hours later EtCO</a:t>
            </a:r>
            <a:r>
              <a:rPr lang="en-US" sz="2400" baseline="-25000" dirty="0"/>
              <a:t>2</a:t>
            </a:r>
            <a:r>
              <a:rPr lang="en-US" sz="2400" dirty="0"/>
              <a:t> </a:t>
            </a:r>
            <a:r>
              <a:rPr lang="en-US" sz="2400" b="1" dirty="0">
                <a:solidFill>
                  <a:srgbClr val="FF0000"/>
                </a:solidFill>
              </a:rPr>
              <a:t>30 mmHg</a:t>
            </a:r>
            <a:r>
              <a:rPr lang="en-US" sz="2400" dirty="0"/>
              <a:t>, PaCO</a:t>
            </a:r>
            <a:r>
              <a:rPr lang="en-US" sz="2400" baseline="-25000" dirty="0"/>
              <a:t>2</a:t>
            </a:r>
            <a:r>
              <a:rPr lang="en-US" sz="2400" dirty="0"/>
              <a:t> 40, on FiO</a:t>
            </a:r>
            <a:r>
              <a:rPr lang="en-US" sz="2400" baseline="-25000" dirty="0"/>
              <a:t>2</a:t>
            </a:r>
            <a:r>
              <a:rPr lang="en-US" sz="2400" dirty="0"/>
              <a:t> 70</a:t>
            </a:r>
            <a:r>
              <a:rPr lang="en-US" sz="2400" dirty="0" smtClean="0"/>
              <a:t>%</a:t>
            </a:r>
          </a:p>
          <a:p>
            <a:pPr lvl="1"/>
            <a:r>
              <a:rPr lang="en-US" sz="2200" b="1" dirty="0" smtClean="0"/>
              <a:t>Dead space = 25%</a:t>
            </a:r>
            <a:endParaRPr lang="en-US" sz="2400" b="1" dirty="0"/>
          </a:p>
          <a:p>
            <a:r>
              <a:rPr lang="en-US" sz="2400" dirty="0"/>
              <a:t>Prognosis?</a:t>
            </a:r>
          </a:p>
          <a:p>
            <a:endParaRPr lang="en-US" sz="2400" dirty="0"/>
          </a:p>
          <a:p>
            <a:r>
              <a:rPr lang="en-US" sz="2400" b="1" dirty="0">
                <a:solidFill>
                  <a:srgbClr val="FF0000"/>
                </a:solidFill>
              </a:rPr>
              <a:t>Good!  The </a:t>
            </a:r>
            <a:r>
              <a:rPr lang="en-US" sz="2400" b="1" dirty="0" smtClean="0">
                <a:solidFill>
                  <a:srgbClr val="FF0000"/>
                </a:solidFill>
              </a:rPr>
              <a:t>rtPA </a:t>
            </a:r>
            <a:r>
              <a:rPr lang="en-US" sz="2400" b="1" dirty="0">
                <a:solidFill>
                  <a:srgbClr val="FF0000"/>
                </a:solidFill>
              </a:rPr>
              <a:t>lysed the blood clot</a:t>
            </a:r>
          </a:p>
          <a:p>
            <a:r>
              <a:rPr lang="en-US" sz="2400" b="1" dirty="0">
                <a:solidFill>
                  <a:srgbClr val="FF0000"/>
                </a:solidFill>
              </a:rPr>
              <a:t>This is evidenced by the improvement in the V/Q mismatch!</a:t>
            </a:r>
          </a:p>
          <a:p>
            <a:endParaRPr lang="en-US" dirty="0"/>
          </a:p>
        </p:txBody>
      </p:sp>
    </p:spTree>
    <p:extLst>
      <p:ext uri="{BB962C8B-B14F-4D97-AF65-F5344CB8AC3E}">
        <p14:creationId xmlns:p14="http://schemas.microsoft.com/office/powerpoint/2010/main" val="1232572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 conclusion:</a:t>
            </a:r>
            <a:endParaRPr lang="en-US" b="1" dirty="0"/>
          </a:p>
        </p:txBody>
      </p:sp>
      <p:sp>
        <p:nvSpPr>
          <p:cNvPr id="3" name="Content Placeholder 2"/>
          <p:cNvSpPr>
            <a:spLocks noGrp="1"/>
          </p:cNvSpPr>
          <p:nvPr>
            <p:ph sz="quarter" idx="1"/>
          </p:nvPr>
        </p:nvSpPr>
        <p:spPr>
          <a:xfrm>
            <a:off x="612648" y="1600200"/>
            <a:ext cx="8153400" cy="4876800"/>
          </a:xfrm>
        </p:spPr>
        <p:txBody>
          <a:bodyPr/>
          <a:lstStyle/>
          <a:p>
            <a:r>
              <a:rPr lang="en-US" dirty="0" smtClean="0"/>
              <a:t>Capnography is a Level 1A recommendation for verification of endotracheal tube placement</a:t>
            </a:r>
          </a:p>
          <a:p>
            <a:pPr marL="0" indent="0">
              <a:buNone/>
            </a:pPr>
            <a:endParaRPr lang="en-US" dirty="0" smtClean="0"/>
          </a:p>
          <a:p>
            <a:r>
              <a:rPr lang="en-US" dirty="0" smtClean="0"/>
              <a:t>Capnography can be helpful with:</a:t>
            </a:r>
          </a:p>
          <a:p>
            <a:pPr lvl="1"/>
            <a:r>
              <a:rPr lang="en-US" dirty="0" smtClean="0"/>
              <a:t>Monitoring ventilation in intubated &amp; non-intubated patients</a:t>
            </a:r>
          </a:p>
          <a:p>
            <a:pPr lvl="1"/>
            <a:r>
              <a:rPr lang="en-US" dirty="0" smtClean="0"/>
              <a:t>Identifying sepsis </a:t>
            </a:r>
          </a:p>
          <a:p>
            <a:pPr lvl="1"/>
            <a:r>
              <a:rPr lang="en-US" dirty="0" smtClean="0"/>
              <a:t>Fluid responsiveness</a:t>
            </a:r>
          </a:p>
          <a:p>
            <a:pPr lvl="1"/>
            <a:r>
              <a:rPr lang="en-US" dirty="0" smtClean="0"/>
              <a:t>V/Q matching</a:t>
            </a:r>
          </a:p>
          <a:p>
            <a:pPr lvl="1"/>
            <a:r>
              <a:rPr lang="en-US" dirty="0" smtClean="0"/>
              <a:t>CPR quality &amp; termination of resuscitation efforts</a:t>
            </a:r>
            <a:endParaRPr lang="en-US" dirty="0"/>
          </a:p>
        </p:txBody>
      </p:sp>
    </p:spTree>
    <p:extLst>
      <p:ext uri="{BB962C8B-B14F-4D97-AF65-F5344CB8AC3E}">
        <p14:creationId xmlns:p14="http://schemas.microsoft.com/office/powerpoint/2010/main" val="3387809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147" y="166488"/>
            <a:ext cx="8229600" cy="1069848"/>
          </a:xfrm>
        </p:spPr>
        <p:txBody>
          <a:bodyPr/>
          <a:lstStyle/>
          <a:p>
            <a:r>
              <a:rPr lang="en-US" b="1" dirty="0" smtClean="0"/>
              <a:t>Carbon dioxide</a:t>
            </a:r>
            <a:endParaRPr lang="en-US" b="1" dirty="0"/>
          </a:p>
        </p:txBody>
      </p:sp>
      <p:pic>
        <p:nvPicPr>
          <p:cNvPr id="4"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r="59533"/>
          <a:stretch/>
        </p:blipFill>
        <p:spPr>
          <a:xfrm>
            <a:off x="246147" y="1663560"/>
            <a:ext cx="3588779" cy="5007838"/>
          </a:xfrm>
        </p:spPr>
      </p:pic>
      <p:cxnSp>
        <p:nvCxnSpPr>
          <p:cNvPr id="6" name="Straight Arrow Connector 5"/>
          <p:cNvCxnSpPr/>
          <p:nvPr/>
        </p:nvCxnSpPr>
        <p:spPr bwMode="auto">
          <a:xfrm flipV="1">
            <a:off x="2661360" y="2209800"/>
            <a:ext cx="2187793" cy="999160"/>
          </a:xfrm>
          <a:prstGeom prst="straightConnector1">
            <a:avLst/>
          </a:prstGeom>
          <a:gradFill rotWithShape="1">
            <a:gsLst>
              <a:gs pos="0">
                <a:srgbClr val="1DB14E">
                  <a:gamma/>
                  <a:shade val="46275"/>
                  <a:invGamma/>
                </a:srgbClr>
              </a:gs>
              <a:gs pos="50000">
                <a:srgbClr val="1DB14E"/>
              </a:gs>
              <a:gs pos="100000">
                <a:srgbClr val="1DB14E">
                  <a:gamma/>
                  <a:shade val="46275"/>
                  <a:invGamma/>
                </a:srgbClr>
              </a:gs>
            </a:gsLst>
            <a:lin ang="2700000" scaled="1"/>
          </a:gra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4740331" y="1543332"/>
            <a:ext cx="3582134" cy="1292662"/>
          </a:xfrm>
          <a:prstGeom prst="rect">
            <a:avLst/>
          </a:prstGeom>
          <a:noFill/>
        </p:spPr>
        <p:txBody>
          <a:bodyPr wrap="none" rtlCol="0">
            <a:spAutoFit/>
          </a:bodyPr>
          <a:lstStyle/>
          <a:p>
            <a:pPr algn="ctr"/>
            <a:r>
              <a:rPr lang="en-US" sz="2600" b="1" dirty="0"/>
              <a:t>There’s what you exhale</a:t>
            </a:r>
          </a:p>
          <a:p>
            <a:pPr algn="ctr"/>
            <a:r>
              <a:rPr lang="en-US" sz="2600" dirty="0"/>
              <a:t>Normal:  35 – 45 </a:t>
            </a:r>
            <a:r>
              <a:rPr lang="en-US" sz="2600" dirty="0" smtClean="0"/>
              <a:t>mm Hg</a:t>
            </a:r>
          </a:p>
          <a:p>
            <a:pPr algn="ctr"/>
            <a:r>
              <a:rPr lang="en-US" sz="2600" dirty="0" smtClean="0"/>
              <a:t>(</a:t>
            </a:r>
            <a:r>
              <a:rPr lang="en-US" sz="2600" b="1" dirty="0" smtClean="0"/>
              <a:t>V</a:t>
            </a:r>
            <a:r>
              <a:rPr lang="en-US" sz="2600" dirty="0" smtClean="0"/>
              <a:t> = ventilation)</a:t>
            </a:r>
            <a:endParaRPr lang="en-US" sz="2600"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56099"/>
          <a:stretch/>
        </p:blipFill>
        <p:spPr>
          <a:xfrm>
            <a:off x="7296329" y="2975254"/>
            <a:ext cx="1620257" cy="3690735"/>
          </a:xfrm>
          <a:prstGeom prst="rect">
            <a:avLst/>
          </a:prstGeom>
        </p:spPr>
      </p:pic>
      <p:sp>
        <p:nvSpPr>
          <p:cNvPr id="9" name="Rectangle 8"/>
          <p:cNvSpPr/>
          <p:nvPr/>
        </p:nvSpPr>
        <p:spPr bwMode="auto">
          <a:xfrm>
            <a:off x="8515151" y="2371997"/>
            <a:ext cx="450312" cy="344061"/>
          </a:xfrm>
          <a:prstGeom prst="rect">
            <a:avLst/>
          </a:prstGeom>
          <a:solidFill>
            <a:schemeClr val="bg1"/>
          </a:solidFill>
          <a:ln>
            <a:solidFill>
              <a:schemeClr val="bg1"/>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a:lnSpc>
                <a:spcPct val="85000"/>
              </a:lnSpc>
              <a:spcBef>
                <a:spcPct val="20000"/>
              </a:spcBef>
            </a:pPr>
            <a:endParaRPr lang="en-US" sz="1350">
              <a:solidFill>
                <a:schemeClr val="tx1"/>
              </a:solidFill>
              <a:latin typeface="Arial" pitchFamily="34" charset="0"/>
              <a:cs typeface="Arial" pitchFamily="34" charset="0"/>
            </a:endParaRPr>
          </a:p>
        </p:txBody>
      </p:sp>
      <p:cxnSp>
        <p:nvCxnSpPr>
          <p:cNvPr id="11" name="Straight Arrow Connector 10"/>
          <p:cNvCxnSpPr/>
          <p:nvPr/>
        </p:nvCxnSpPr>
        <p:spPr bwMode="auto">
          <a:xfrm flipH="1">
            <a:off x="6781800" y="4287351"/>
            <a:ext cx="740614" cy="518880"/>
          </a:xfrm>
          <a:prstGeom prst="straightConnector1">
            <a:avLst/>
          </a:prstGeom>
          <a:gradFill rotWithShape="1">
            <a:gsLst>
              <a:gs pos="0">
                <a:srgbClr val="1DB14E">
                  <a:gamma/>
                  <a:shade val="46275"/>
                  <a:invGamma/>
                </a:srgbClr>
              </a:gs>
              <a:gs pos="50000">
                <a:srgbClr val="1DB14E"/>
              </a:gs>
              <a:gs pos="100000">
                <a:srgbClr val="1DB14E">
                  <a:gamma/>
                  <a:shade val="46275"/>
                  <a:invGamma/>
                </a:srgbClr>
              </a:gs>
            </a:gsLst>
            <a:lin ang="2700000" scaled="1"/>
          </a:gra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3755256" y="3555126"/>
            <a:ext cx="3547615" cy="2092881"/>
          </a:xfrm>
          <a:prstGeom prst="rect">
            <a:avLst/>
          </a:prstGeom>
          <a:noFill/>
        </p:spPr>
        <p:txBody>
          <a:bodyPr wrap="square" rtlCol="0">
            <a:spAutoFit/>
          </a:bodyPr>
          <a:lstStyle/>
          <a:p>
            <a:pPr algn="ctr"/>
            <a:r>
              <a:rPr lang="en-US" sz="2600" b="1" dirty="0"/>
              <a:t>There’s what you measure in the arterial blood</a:t>
            </a:r>
          </a:p>
          <a:p>
            <a:pPr algn="ctr"/>
            <a:r>
              <a:rPr lang="en-US" sz="2600" dirty="0"/>
              <a:t>Normal:  35 – 45 </a:t>
            </a:r>
            <a:r>
              <a:rPr lang="en-US" sz="2600" dirty="0" smtClean="0"/>
              <a:t>mm Hg</a:t>
            </a:r>
          </a:p>
          <a:p>
            <a:pPr algn="ctr"/>
            <a:r>
              <a:rPr lang="en-US" sz="2600" dirty="0" smtClean="0"/>
              <a:t>(</a:t>
            </a:r>
            <a:r>
              <a:rPr lang="en-US" sz="2600" b="1" dirty="0" smtClean="0"/>
              <a:t>Q</a:t>
            </a:r>
            <a:r>
              <a:rPr lang="en-US" sz="2600" dirty="0" smtClean="0"/>
              <a:t> = Perfusion)</a:t>
            </a:r>
            <a:endParaRPr lang="en-US" sz="2600" dirty="0"/>
          </a:p>
        </p:txBody>
      </p:sp>
      <p:sp>
        <p:nvSpPr>
          <p:cNvPr id="2" name="TextBox 1"/>
          <p:cNvSpPr txBox="1"/>
          <p:nvPr/>
        </p:nvSpPr>
        <p:spPr>
          <a:xfrm>
            <a:off x="1734689" y="6233730"/>
            <a:ext cx="6011283" cy="461665"/>
          </a:xfrm>
          <a:prstGeom prst="rect">
            <a:avLst/>
          </a:prstGeom>
          <a:solidFill>
            <a:schemeClr val="bg2"/>
          </a:solidFill>
          <a:ln w="38100">
            <a:solidFill>
              <a:schemeClr val="tx2"/>
            </a:solidFill>
          </a:ln>
        </p:spPr>
        <p:txBody>
          <a:bodyPr wrap="square" rtlCol="0">
            <a:spAutoFit/>
          </a:bodyPr>
          <a:lstStyle/>
          <a:p>
            <a:pPr algn="ctr"/>
            <a:r>
              <a:rPr lang="en-US" sz="2400" b="1" dirty="0" smtClean="0"/>
              <a:t>The relationship between them is V/Q</a:t>
            </a:r>
            <a:endParaRPr lang="en-US" sz="2400" b="1" dirty="0"/>
          </a:p>
        </p:txBody>
      </p:sp>
      <p:sp>
        <p:nvSpPr>
          <p:cNvPr id="5" name="Rectangle 4"/>
          <p:cNvSpPr/>
          <p:nvPr/>
        </p:nvSpPr>
        <p:spPr>
          <a:xfrm>
            <a:off x="8475747" y="2975254"/>
            <a:ext cx="489716" cy="301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220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normAutofit fontScale="90000"/>
          </a:bodyPr>
          <a:lstStyle/>
          <a:p>
            <a:pPr eaLnBrk="1" hangingPunct="1"/>
            <a:r>
              <a:rPr lang="en-US" altLang="en-US" b="1" dirty="0" smtClean="0"/>
              <a:t>Capnography Assesses </a:t>
            </a:r>
            <a:br>
              <a:rPr lang="en-US" altLang="en-US" b="1" dirty="0" smtClean="0"/>
            </a:br>
            <a:r>
              <a:rPr lang="en-US" altLang="en-US" b="1" dirty="0" smtClean="0"/>
              <a:t>Physiological Functions</a:t>
            </a:r>
          </a:p>
        </p:txBody>
      </p:sp>
      <p:sp>
        <p:nvSpPr>
          <p:cNvPr id="22531" name="Rectangle 3"/>
          <p:cNvSpPr>
            <a:spLocks noGrp="1"/>
          </p:cNvSpPr>
          <p:nvPr>
            <p:ph idx="1"/>
          </p:nvPr>
        </p:nvSpPr>
        <p:spPr/>
        <p:txBody>
          <a:bodyPr/>
          <a:lstStyle/>
          <a:p>
            <a:pPr eaLnBrk="1" hangingPunct="1"/>
            <a:r>
              <a:rPr lang="en-US" altLang="en-US" dirty="0" smtClean="0"/>
              <a:t>Provides real-time assessment of respiratory, circulatory &amp; metabolic status</a:t>
            </a:r>
          </a:p>
          <a:p>
            <a:pPr eaLnBrk="1" hangingPunct="1">
              <a:buFont typeface="Arial" panose="020B0604020202020204" pitchFamily="34" charset="0"/>
              <a:buNone/>
            </a:pPr>
            <a:endParaRPr lang="en-US" altLang="en-US" dirty="0" smtClean="0"/>
          </a:p>
          <a:p>
            <a:pPr eaLnBrk="1" hangingPunct="1">
              <a:buFont typeface="Arial" panose="020B0604020202020204" pitchFamily="34" charset="0"/>
              <a:buNone/>
            </a:pPr>
            <a:endParaRPr lang="en-US" altLang="en-US" dirty="0" smtClean="0"/>
          </a:p>
          <a:p>
            <a:pPr eaLnBrk="1" hangingPunct="1"/>
            <a:endParaRPr lang="en-US" altLang="en-US" dirty="0" smtClean="0"/>
          </a:p>
        </p:txBody>
      </p:sp>
      <p:sp>
        <p:nvSpPr>
          <p:cNvPr id="22532" name="AutoShape 4"/>
          <p:cNvSpPr>
            <a:spLocks noChangeArrowheads="1"/>
          </p:cNvSpPr>
          <p:nvPr/>
        </p:nvSpPr>
        <p:spPr bwMode="auto">
          <a:xfrm>
            <a:off x="838200" y="5182092"/>
            <a:ext cx="2376488" cy="720725"/>
          </a:xfrm>
          <a:prstGeom prst="roundRect">
            <a:avLst>
              <a:gd name="adj" fmla="val 16667"/>
            </a:avLst>
          </a:prstGeom>
          <a:solidFill>
            <a:srgbClr val="C5ECFF"/>
          </a:solidFill>
          <a:ln w="28575">
            <a:solidFill>
              <a:srgbClr val="336BD1"/>
            </a:solidFill>
            <a:round/>
            <a:headEnd/>
            <a:tailEnd/>
          </a:ln>
        </p:spPr>
        <p:txBody>
          <a:bodyPr wrap="none" anchor="ctr"/>
          <a:lstStyle>
            <a:lvl1pPr>
              <a:lnSpc>
                <a:spcPct val="90000"/>
              </a:lnSpc>
              <a:spcBef>
                <a:spcPct val="20000"/>
              </a:spcBef>
              <a:buFont typeface="Wingdings" panose="05000000000000000000" pitchFamily="2" charset="2"/>
              <a:buChar char="§"/>
              <a:defRPr sz="2800">
                <a:solidFill>
                  <a:srgbClr val="4B4B4B"/>
                </a:solidFill>
                <a:latin typeface="Arial" panose="020B0604020202020204" pitchFamily="34" charset="0"/>
              </a:defRPr>
            </a:lvl1pPr>
            <a:lvl2pPr marL="742950" indent="-285750">
              <a:lnSpc>
                <a:spcPct val="90000"/>
              </a:lnSpc>
              <a:spcBef>
                <a:spcPct val="20000"/>
              </a:spcBef>
              <a:buFont typeface="Wingdings" panose="05000000000000000000" pitchFamily="2" charset="2"/>
              <a:buChar char="§"/>
              <a:defRPr sz="2400">
                <a:solidFill>
                  <a:srgbClr val="787878"/>
                </a:solidFill>
                <a:latin typeface="Arial" panose="020B0604020202020204" pitchFamily="34" charset="0"/>
              </a:defRPr>
            </a:lvl2pPr>
            <a:lvl3pPr marL="1143000" indent="-228600">
              <a:lnSpc>
                <a:spcPct val="90000"/>
              </a:lnSpc>
              <a:spcBef>
                <a:spcPct val="20000"/>
              </a:spcBef>
              <a:buFont typeface="Wingdings" panose="05000000000000000000" pitchFamily="2" charset="2"/>
              <a:buChar char="§"/>
              <a:defRPr sz="2000">
                <a:solidFill>
                  <a:srgbClr val="787878"/>
                </a:solidFill>
                <a:latin typeface="Arial" panose="020B0604020202020204" pitchFamily="34" charset="0"/>
              </a:defRPr>
            </a:lvl3pPr>
            <a:lvl4pPr marL="16002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4pPr>
            <a:lvl5pPr marL="20574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5pPr>
            <a:lvl6pPr marL="25146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6pPr>
            <a:lvl7pPr marL="29718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7pPr>
            <a:lvl8pPr marL="34290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8pPr>
            <a:lvl9pPr marL="38862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9pPr>
          </a:lstStyle>
          <a:p>
            <a:pPr algn="ctr">
              <a:lnSpc>
                <a:spcPct val="100000"/>
              </a:lnSpc>
              <a:spcBef>
                <a:spcPct val="0"/>
              </a:spcBef>
              <a:buFontTx/>
              <a:buNone/>
            </a:pPr>
            <a:r>
              <a:rPr lang="en-US" altLang="en-US" sz="2000" b="1">
                <a:solidFill>
                  <a:srgbClr val="000000"/>
                </a:solidFill>
              </a:rPr>
              <a:t>METABOLISM</a:t>
            </a:r>
          </a:p>
        </p:txBody>
      </p:sp>
      <p:sp>
        <p:nvSpPr>
          <p:cNvPr id="22533" name="AutoShape 5"/>
          <p:cNvSpPr>
            <a:spLocks noChangeArrowheads="1"/>
          </p:cNvSpPr>
          <p:nvPr/>
        </p:nvSpPr>
        <p:spPr bwMode="auto">
          <a:xfrm>
            <a:off x="838200" y="4114800"/>
            <a:ext cx="2376488" cy="720725"/>
          </a:xfrm>
          <a:prstGeom prst="roundRect">
            <a:avLst>
              <a:gd name="adj" fmla="val 16667"/>
            </a:avLst>
          </a:prstGeom>
          <a:solidFill>
            <a:srgbClr val="C5ECFF"/>
          </a:solidFill>
          <a:ln w="28575">
            <a:solidFill>
              <a:srgbClr val="336BD1"/>
            </a:solidFill>
            <a:round/>
            <a:headEnd/>
            <a:tailEnd/>
          </a:ln>
        </p:spPr>
        <p:txBody>
          <a:bodyPr wrap="none" anchor="ctr"/>
          <a:lstStyle>
            <a:lvl1pPr>
              <a:lnSpc>
                <a:spcPct val="90000"/>
              </a:lnSpc>
              <a:spcBef>
                <a:spcPct val="20000"/>
              </a:spcBef>
              <a:buFont typeface="Wingdings" panose="05000000000000000000" pitchFamily="2" charset="2"/>
              <a:buChar char="§"/>
              <a:defRPr sz="2800">
                <a:solidFill>
                  <a:srgbClr val="4B4B4B"/>
                </a:solidFill>
                <a:latin typeface="Arial" panose="020B0604020202020204" pitchFamily="34" charset="0"/>
              </a:defRPr>
            </a:lvl1pPr>
            <a:lvl2pPr marL="742950" indent="-285750">
              <a:lnSpc>
                <a:spcPct val="90000"/>
              </a:lnSpc>
              <a:spcBef>
                <a:spcPct val="20000"/>
              </a:spcBef>
              <a:buFont typeface="Wingdings" panose="05000000000000000000" pitchFamily="2" charset="2"/>
              <a:buChar char="§"/>
              <a:defRPr sz="2400">
                <a:solidFill>
                  <a:srgbClr val="787878"/>
                </a:solidFill>
                <a:latin typeface="Arial" panose="020B0604020202020204" pitchFamily="34" charset="0"/>
              </a:defRPr>
            </a:lvl2pPr>
            <a:lvl3pPr marL="1143000" indent="-228600">
              <a:lnSpc>
                <a:spcPct val="90000"/>
              </a:lnSpc>
              <a:spcBef>
                <a:spcPct val="20000"/>
              </a:spcBef>
              <a:buFont typeface="Wingdings" panose="05000000000000000000" pitchFamily="2" charset="2"/>
              <a:buChar char="§"/>
              <a:defRPr sz="2000">
                <a:solidFill>
                  <a:srgbClr val="787878"/>
                </a:solidFill>
                <a:latin typeface="Arial" panose="020B0604020202020204" pitchFamily="34" charset="0"/>
              </a:defRPr>
            </a:lvl3pPr>
            <a:lvl4pPr marL="16002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4pPr>
            <a:lvl5pPr marL="20574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5pPr>
            <a:lvl6pPr marL="25146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6pPr>
            <a:lvl7pPr marL="29718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7pPr>
            <a:lvl8pPr marL="34290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8pPr>
            <a:lvl9pPr marL="38862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9pPr>
          </a:lstStyle>
          <a:p>
            <a:pPr algn="ctr">
              <a:lnSpc>
                <a:spcPct val="100000"/>
              </a:lnSpc>
              <a:spcBef>
                <a:spcPct val="0"/>
              </a:spcBef>
              <a:buFontTx/>
              <a:buNone/>
            </a:pPr>
            <a:r>
              <a:rPr lang="en-US" altLang="en-US" sz="2000" b="1">
                <a:solidFill>
                  <a:srgbClr val="000000"/>
                </a:solidFill>
              </a:rPr>
              <a:t>PERFUSION</a:t>
            </a:r>
          </a:p>
        </p:txBody>
      </p:sp>
      <p:sp>
        <p:nvSpPr>
          <p:cNvPr id="22534" name="AutoShape 6"/>
          <p:cNvSpPr>
            <a:spLocks noChangeArrowheads="1"/>
          </p:cNvSpPr>
          <p:nvPr/>
        </p:nvSpPr>
        <p:spPr bwMode="auto">
          <a:xfrm>
            <a:off x="838200" y="2971799"/>
            <a:ext cx="2376488" cy="720725"/>
          </a:xfrm>
          <a:prstGeom prst="roundRect">
            <a:avLst>
              <a:gd name="adj" fmla="val 16667"/>
            </a:avLst>
          </a:prstGeom>
          <a:solidFill>
            <a:srgbClr val="C5ECFF"/>
          </a:solidFill>
          <a:ln w="28575">
            <a:solidFill>
              <a:srgbClr val="336BD1"/>
            </a:solidFill>
            <a:round/>
            <a:headEnd/>
            <a:tailEnd/>
          </a:ln>
        </p:spPr>
        <p:txBody>
          <a:bodyPr wrap="none" anchor="ctr"/>
          <a:lstStyle>
            <a:lvl1pPr>
              <a:lnSpc>
                <a:spcPct val="90000"/>
              </a:lnSpc>
              <a:spcBef>
                <a:spcPct val="20000"/>
              </a:spcBef>
              <a:buFont typeface="Wingdings" panose="05000000000000000000" pitchFamily="2" charset="2"/>
              <a:buChar char="§"/>
              <a:defRPr sz="2800">
                <a:solidFill>
                  <a:srgbClr val="4B4B4B"/>
                </a:solidFill>
                <a:latin typeface="Arial" panose="020B0604020202020204" pitchFamily="34" charset="0"/>
              </a:defRPr>
            </a:lvl1pPr>
            <a:lvl2pPr marL="742950" indent="-285750">
              <a:lnSpc>
                <a:spcPct val="90000"/>
              </a:lnSpc>
              <a:spcBef>
                <a:spcPct val="20000"/>
              </a:spcBef>
              <a:buFont typeface="Wingdings" panose="05000000000000000000" pitchFamily="2" charset="2"/>
              <a:buChar char="§"/>
              <a:defRPr sz="2400">
                <a:solidFill>
                  <a:srgbClr val="787878"/>
                </a:solidFill>
                <a:latin typeface="Arial" panose="020B0604020202020204" pitchFamily="34" charset="0"/>
              </a:defRPr>
            </a:lvl2pPr>
            <a:lvl3pPr marL="1143000" indent="-228600">
              <a:lnSpc>
                <a:spcPct val="90000"/>
              </a:lnSpc>
              <a:spcBef>
                <a:spcPct val="20000"/>
              </a:spcBef>
              <a:buFont typeface="Wingdings" panose="05000000000000000000" pitchFamily="2" charset="2"/>
              <a:buChar char="§"/>
              <a:defRPr sz="2000">
                <a:solidFill>
                  <a:srgbClr val="787878"/>
                </a:solidFill>
                <a:latin typeface="Arial" panose="020B0604020202020204" pitchFamily="34" charset="0"/>
              </a:defRPr>
            </a:lvl3pPr>
            <a:lvl4pPr marL="16002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4pPr>
            <a:lvl5pPr marL="20574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5pPr>
            <a:lvl6pPr marL="25146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6pPr>
            <a:lvl7pPr marL="29718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7pPr>
            <a:lvl8pPr marL="34290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8pPr>
            <a:lvl9pPr marL="38862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9pPr>
          </a:lstStyle>
          <a:p>
            <a:pPr algn="ctr">
              <a:lnSpc>
                <a:spcPct val="100000"/>
              </a:lnSpc>
              <a:spcBef>
                <a:spcPct val="0"/>
              </a:spcBef>
              <a:buFontTx/>
              <a:buNone/>
            </a:pPr>
            <a:r>
              <a:rPr lang="en-US" altLang="en-US" sz="2000" b="1" dirty="0">
                <a:solidFill>
                  <a:srgbClr val="000000"/>
                </a:solidFill>
              </a:rPr>
              <a:t>VENTILATION</a:t>
            </a:r>
          </a:p>
        </p:txBody>
      </p:sp>
      <p:sp>
        <p:nvSpPr>
          <p:cNvPr id="22535" name="Text Box 10"/>
          <p:cNvSpPr txBox="1">
            <a:spLocks noChangeArrowheads="1"/>
          </p:cNvSpPr>
          <p:nvPr/>
        </p:nvSpPr>
        <p:spPr bwMode="auto">
          <a:xfrm>
            <a:off x="3852041" y="5182092"/>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Wingdings" panose="05000000000000000000" pitchFamily="2" charset="2"/>
              <a:buChar char="§"/>
              <a:defRPr sz="2800">
                <a:solidFill>
                  <a:srgbClr val="4B4B4B"/>
                </a:solidFill>
                <a:latin typeface="Arial" panose="020B0604020202020204" pitchFamily="34" charset="0"/>
              </a:defRPr>
            </a:lvl1pPr>
            <a:lvl2pPr marL="742950" indent="-285750">
              <a:lnSpc>
                <a:spcPct val="90000"/>
              </a:lnSpc>
              <a:spcBef>
                <a:spcPct val="20000"/>
              </a:spcBef>
              <a:buFont typeface="Wingdings" panose="05000000000000000000" pitchFamily="2" charset="2"/>
              <a:buChar char="§"/>
              <a:defRPr sz="2400">
                <a:solidFill>
                  <a:srgbClr val="787878"/>
                </a:solidFill>
                <a:latin typeface="Arial" panose="020B0604020202020204" pitchFamily="34" charset="0"/>
              </a:defRPr>
            </a:lvl2pPr>
            <a:lvl3pPr marL="1143000" indent="-228600">
              <a:lnSpc>
                <a:spcPct val="90000"/>
              </a:lnSpc>
              <a:spcBef>
                <a:spcPct val="20000"/>
              </a:spcBef>
              <a:buFont typeface="Wingdings" panose="05000000000000000000" pitchFamily="2" charset="2"/>
              <a:buChar char="§"/>
              <a:defRPr sz="2000">
                <a:solidFill>
                  <a:srgbClr val="787878"/>
                </a:solidFill>
                <a:latin typeface="Arial" panose="020B0604020202020204" pitchFamily="34" charset="0"/>
              </a:defRPr>
            </a:lvl3pPr>
            <a:lvl4pPr marL="16002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4pPr>
            <a:lvl5pPr marL="20574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5pPr>
            <a:lvl6pPr marL="25146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6pPr>
            <a:lvl7pPr marL="29718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7pPr>
            <a:lvl8pPr marL="34290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8pPr>
            <a:lvl9pPr marL="38862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9pPr>
          </a:lstStyle>
          <a:p>
            <a:pPr eaLnBrk="1" hangingPunct="1">
              <a:lnSpc>
                <a:spcPct val="100000"/>
              </a:lnSpc>
              <a:spcBef>
                <a:spcPct val="50000"/>
              </a:spcBef>
              <a:buFontTx/>
              <a:buNone/>
            </a:pPr>
            <a:r>
              <a:rPr lang="en-US" altLang="en-US" sz="1800" dirty="0">
                <a:solidFill>
                  <a:schemeClr val="tx1"/>
                </a:solidFill>
              </a:rPr>
              <a:t>Tells us how effectively the body is </a:t>
            </a:r>
            <a:r>
              <a:rPr lang="en-US" altLang="en-US" sz="1800" b="1" i="1" dirty="0">
                <a:solidFill>
                  <a:schemeClr val="tx1"/>
                </a:solidFill>
              </a:rPr>
              <a:t>producing</a:t>
            </a:r>
            <a:r>
              <a:rPr lang="en-US" altLang="en-US" sz="1800" dirty="0">
                <a:solidFill>
                  <a:schemeClr val="tx1"/>
                </a:solidFill>
              </a:rPr>
              <a:t> CO</a:t>
            </a:r>
            <a:r>
              <a:rPr lang="en-US" altLang="en-US" sz="1400" baseline="-25000" dirty="0">
                <a:solidFill>
                  <a:schemeClr val="tx1"/>
                </a:solidFill>
              </a:rPr>
              <a:t>2</a:t>
            </a:r>
          </a:p>
        </p:txBody>
      </p:sp>
      <p:sp>
        <p:nvSpPr>
          <p:cNvPr id="22536" name="Text Box 11"/>
          <p:cNvSpPr txBox="1">
            <a:spLocks noChangeArrowheads="1"/>
          </p:cNvSpPr>
          <p:nvPr/>
        </p:nvSpPr>
        <p:spPr bwMode="auto">
          <a:xfrm>
            <a:off x="3852041" y="4154487"/>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Wingdings" panose="05000000000000000000" pitchFamily="2" charset="2"/>
              <a:buChar char="§"/>
              <a:defRPr sz="2800">
                <a:solidFill>
                  <a:srgbClr val="4B4B4B"/>
                </a:solidFill>
                <a:latin typeface="Arial" panose="020B0604020202020204" pitchFamily="34" charset="0"/>
              </a:defRPr>
            </a:lvl1pPr>
            <a:lvl2pPr marL="742950" indent="-285750">
              <a:lnSpc>
                <a:spcPct val="90000"/>
              </a:lnSpc>
              <a:spcBef>
                <a:spcPct val="20000"/>
              </a:spcBef>
              <a:buFont typeface="Wingdings" panose="05000000000000000000" pitchFamily="2" charset="2"/>
              <a:buChar char="§"/>
              <a:defRPr sz="2400">
                <a:solidFill>
                  <a:srgbClr val="787878"/>
                </a:solidFill>
                <a:latin typeface="Arial" panose="020B0604020202020204" pitchFamily="34" charset="0"/>
              </a:defRPr>
            </a:lvl2pPr>
            <a:lvl3pPr marL="1143000" indent="-228600">
              <a:lnSpc>
                <a:spcPct val="90000"/>
              </a:lnSpc>
              <a:spcBef>
                <a:spcPct val="20000"/>
              </a:spcBef>
              <a:buFont typeface="Wingdings" panose="05000000000000000000" pitchFamily="2" charset="2"/>
              <a:buChar char="§"/>
              <a:defRPr sz="2000">
                <a:solidFill>
                  <a:srgbClr val="787878"/>
                </a:solidFill>
                <a:latin typeface="Arial" panose="020B0604020202020204" pitchFamily="34" charset="0"/>
              </a:defRPr>
            </a:lvl3pPr>
            <a:lvl4pPr marL="16002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4pPr>
            <a:lvl5pPr marL="20574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5pPr>
            <a:lvl6pPr marL="25146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6pPr>
            <a:lvl7pPr marL="29718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7pPr>
            <a:lvl8pPr marL="34290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8pPr>
            <a:lvl9pPr marL="38862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9pPr>
          </a:lstStyle>
          <a:p>
            <a:pPr eaLnBrk="1" hangingPunct="1">
              <a:lnSpc>
                <a:spcPct val="100000"/>
              </a:lnSpc>
              <a:spcBef>
                <a:spcPct val="50000"/>
              </a:spcBef>
              <a:buFontTx/>
              <a:buNone/>
            </a:pPr>
            <a:r>
              <a:rPr lang="en-US" altLang="en-US" sz="1800" dirty="0">
                <a:solidFill>
                  <a:schemeClr val="tx1"/>
                </a:solidFill>
              </a:rPr>
              <a:t>Tells us how effectively the body is </a:t>
            </a:r>
            <a:r>
              <a:rPr lang="en-US" altLang="en-US" sz="1800" b="1" i="1" dirty="0">
                <a:solidFill>
                  <a:schemeClr val="tx1"/>
                </a:solidFill>
              </a:rPr>
              <a:t>transporting</a:t>
            </a:r>
            <a:r>
              <a:rPr lang="en-US" altLang="en-US" sz="1800" dirty="0">
                <a:solidFill>
                  <a:schemeClr val="tx1"/>
                </a:solidFill>
              </a:rPr>
              <a:t> </a:t>
            </a:r>
            <a:r>
              <a:rPr lang="en-US" altLang="en-US" sz="1800" dirty="0" smtClean="0">
                <a:solidFill>
                  <a:schemeClr val="tx1"/>
                </a:solidFill>
              </a:rPr>
              <a:t>CO</a:t>
            </a:r>
            <a:r>
              <a:rPr lang="en-US" altLang="en-US" sz="1400" baseline="-25000" dirty="0" smtClean="0">
                <a:solidFill>
                  <a:schemeClr val="tx1"/>
                </a:solidFill>
              </a:rPr>
              <a:t>2</a:t>
            </a:r>
            <a:r>
              <a:rPr lang="en-US" altLang="en-US" sz="1800" baseline="-25000" dirty="0" smtClean="0">
                <a:solidFill>
                  <a:schemeClr val="tx1"/>
                </a:solidFill>
              </a:rPr>
              <a:t> </a:t>
            </a:r>
            <a:endParaRPr lang="en-US" altLang="en-US" sz="1800" baseline="-25000" dirty="0">
              <a:solidFill>
                <a:schemeClr val="tx1"/>
              </a:solidFill>
            </a:endParaRPr>
          </a:p>
        </p:txBody>
      </p:sp>
      <p:sp>
        <p:nvSpPr>
          <p:cNvPr id="22537" name="Text Box 12"/>
          <p:cNvSpPr txBox="1">
            <a:spLocks noChangeArrowheads="1"/>
          </p:cNvSpPr>
          <p:nvPr/>
        </p:nvSpPr>
        <p:spPr bwMode="auto">
          <a:xfrm>
            <a:off x="3852041" y="3027525"/>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Font typeface="Wingdings" panose="05000000000000000000" pitchFamily="2" charset="2"/>
              <a:buChar char="§"/>
              <a:defRPr sz="2800">
                <a:solidFill>
                  <a:srgbClr val="4B4B4B"/>
                </a:solidFill>
                <a:latin typeface="Arial" panose="020B0604020202020204" pitchFamily="34" charset="0"/>
              </a:defRPr>
            </a:lvl1pPr>
            <a:lvl2pPr marL="742950" indent="-285750">
              <a:lnSpc>
                <a:spcPct val="90000"/>
              </a:lnSpc>
              <a:spcBef>
                <a:spcPct val="20000"/>
              </a:spcBef>
              <a:buFont typeface="Wingdings" panose="05000000000000000000" pitchFamily="2" charset="2"/>
              <a:buChar char="§"/>
              <a:defRPr sz="2400">
                <a:solidFill>
                  <a:srgbClr val="787878"/>
                </a:solidFill>
                <a:latin typeface="Arial" panose="020B0604020202020204" pitchFamily="34" charset="0"/>
              </a:defRPr>
            </a:lvl2pPr>
            <a:lvl3pPr marL="1143000" indent="-228600">
              <a:lnSpc>
                <a:spcPct val="90000"/>
              </a:lnSpc>
              <a:spcBef>
                <a:spcPct val="20000"/>
              </a:spcBef>
              <a:buFont typeface="Wingdings" panose="05000000000000000000" pitchFamily="2" charset="2"/>
              <a:buChar char="§"/>
              <a:defRPr sz="2000">
                <a:solidFill>
                  <a:srgbClr val="787878"/>
                </a:solidFill>
                <a:latin typeface="Arial" panose="020B0604020202020204" pitchFamily="34" charset="0"/>
              </a:defRPr>
            </a:lvl3pPr>
            <a:lvl4pPr marL="16002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4pPr>
            <a:lvl5pPr marL="2057400" indent="-228600">
              <a:lnSpc>
                <a:spcPct val="90000"/>
              </a:lnSpc>
              <a:spcBef>
                <a:spcPct val="20000"/>
              </a:spcBef>
              <a:buFont typeface="Wingdings" panose="05000000000000000000" pitchFamily="2" charset="2"/>
              <a:buChar char="§"/>
              <a:defRPr>
                <a:solidFill>
                  <a:srgbClr val="787878"/>
                </a:solidFill>
                <a:latin typeface="Arial" panose="020B0604020202020204" pitchFamily="34" charset="0"/>
              </a:defRPr>
            </a:lvl5pPr>
            <a:lvl6pPr marL="25146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6pPr>
            <a:lvl7pPr marL="29718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7pPr>
            <a:lvl8pPr marL="34290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8pPr>
            <a:lvl9pPr marL="3886200" indent="-228600" eaLnBrk="0" fontAlgn="base" hangingPunct="0">
              <a:lnSpc>
                <a:spcPct val="90000"/>
              </a:lnSpc>
              <a:spcBef>
                <a:spcPct val="20000"/>
              </a:spcBef>
              <a:spcAft>
                <a:spcPct val="0"/>
              </a:spcAft>
              <a:buFont typeface="Wingdings" panose="05000000000000000000" pitchFamily="2" charset="2"/>
              <a:buChar char="§"/>
              <a:defRPr>
                <a:solidFill>
                  <a:srgbClr val="787878"/>
                </a:solidFill>
                <a:latin typeface="Arial" panose="020B0604020202020204" pitchFamily="34" charset="0"/>
              </a:defRPr>
            </a:lvl9pPr>
          </a:lstStyle>
          <a:p>
            <a:pPr eaLnBrk="1" hangingPunct="1">
              <a:lnSpc>
                <a:spcPct val="100000"/>
              </a:lnSpc>
              <a:spcBef>
                <a:spcPct val="50000"/>
              </a:spcBef>
              <a:buFontTx/>
              <a:buNone/>
            </a:pPr>
            <a:r>
              <a:rPr lang="en-US" altLang="en-US" sz="1800" dirty="0">
                <a:solidFill>
                  <a:schemeClr val="tx1"/>
                </a:solidFill>
              </a:rPr>
              <a:t>Tells us how effectively the patient is</a:t>
            </a:r>
            <a:r>
              <a:rPr lang="en-US" altLang="en-US" sz="1800" b="1" i="1" dirty="0">
                <a:solidFill>
                  <a:schemeClr val="tx1"/>
                </a:solidFill>
              </a:rPr>
              <a:t> exhaling</a:t>
            </a:r>
            <a:r>
              <a:rPr lang="en-US" altLang="en-US" sz="1800" dirty="0">
                <a:solidFill>
                  <a:schemeClr val="tx1"/>
                </a:solidFill>
              </a:rPr>
              <a:t> </a:t>
            </a:r>
            <a:r>
              <a:rPr lang="en-US" altLang="en-US" sz="1800" dirty="0" smtClean="0">
                <a:solidFill>
                  <a:schemeClr val="tx1"/>
                </a:solidFill>
              </a:rPr>
              <a:t>CO</a:t>
            </a:r>
            <a:r>
              <a:rPr lang="en-US" altLang="en-US" sz="1400" baseline="-25000" dirty="0" smtClean="0">
                <a:solidFill>
                  <a:schemeClr val="tx1"/>
                </a:solidFill>
              </a:rPr>
              <a:t>2</a:t>
            </a:r>
            <a:endParaRPr lang="en-US" altLang="en-US" sz="1400" baseline="-25000" dirty="0">
              <a:solidFill>
                <a:schemeClr val="tx1"/>
              </a:solidFill>
            </a:endParaRPr>
          </a:p>
        </p:txBody>
      </p:sp>
    </p:spTree>
    <p:extLst>
      <p:ext uri="{BB962C8B-B14F-4D97-AF65-F5344CB8AC3E}">
        <p14:creationId xmlns:p14="http://schemas.microsoft.com/office/powerpoint/2010/main" val="3665405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P spid="22534" grpId="0" animBg="1"/>
      <p:bldP spid="22535" grpId="0"/>
      <p:bldP spid="22536" grpId="0"/>
      <p:bldP spid="225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When to use Waveform Capnography?</a:t>
            </a:r>
            <a:endParaRPr lang="en-US" b="1" dirty="0"/>
          </a:p>
        </p:txBody>
      </p:sp>
      <p:sp>
        <p:nvSpPr>
          <p:cNvPr id="3" name="Content Placeholder 2"/>
          <p:cNvSpPr>
            <a:spLocks noGrp="1"/>
          </p:cNvSpPr>
          <p:nvPr>
            <p:ph sz="quarter" idx="1"/>
          </p:nvPr>
        </p:nvSpPr>
        <p:spPr>
          <a:xfrm>
            <a:off x="609600" y="1589566"/>
            <a:ext cx="5087436" cy="5039833"/>
          </a:xfrm>
        </p:spPr>
        <p:txBody>
          <a:bodyPr>
            <a:normAutofit lnSpcReduction="10000"/>
          </a:bodyPr>
          <a:lstStyle/>
          <a:p>
            <a:r>
              <a:rPr lang="en-US" sz="2400" dirty="0"/>
              <a:t>Gold standard for endotracheal tube placement</a:t>
            </a:r>
          </a:p>
          <a:p>
            <a:r>
              <a:rPr lang="en-US" sz="2400" dirty="0" smtClean="0"/>
              <a:t>Moderate to deep sedation</a:t>
            </a:r>
          </a:p>
          <a:p>
            <a:r>
              <a:rPr lang="en-US" sz="2400" dirty="0" smtClean="0"/>
              <a:t>High risk patient on PCA</a:t>
            </a:r>
          </a:p>
          <a:p>
            <a:r>
              <a:rPr lang="en-US" sz="2400" dirty="0" smtClean="0"/>
              <a:t>Transporting intubated patients</a:t>
            </a:r>
          </a:p>
          <a:p>
            <a:r>
              <a:rPr lang="en-US" sz="2400" dirty="0" smtClean="0"/>
              <a:t>Identifying septic patients</a:t>
            </a:r>
          </a:p>
          <a:p>
            <a:r>
              <a:rPr lang="en-US" sz="2400" dirty="0" smtClean="0"/>
              <a:t>Fluid responsiveness &amp; resuscitation</a:t>
            </a:r>
            <a:endParaRPr lang="en-US" sz="2400" dirty="0"/>
          </a:p>
          <a:p>
            <a:r>
              <a:rPr lang="en-US" sz="2400" dirty="0" smtClean="0"/>
              <a:t>Cardiac arrest </a:t>
            </a:r>
            <a:endParaRPr lang="en-US" sz="2400" dirty="0"/>
          </a:p>
          <a:p>
            <a:pPr lvl="1"/>
            <a:r>
              <a:rPr lang="en-US" sz="2200" dirty="0" smtClean="0"/>
              <a:t>Quality indicator of compressions</a:t>
            </a:r>
          </a:p>
          <a:p>
            <a:pPr lvl="1"/>
            <a:r>
              <a:rPr lang="en-US" sz="2200" dirty="0" smtClean="0"/>
              <a:t>Information helpful to determine cessation of resuscitation efforts</a:t>
            </a:r>
          </a:p>
          <a:p>
            <a:pPr lvl="1"/>
            <a:r>
              <a:rPr lang="en-US" sz="2400" dirty="0" smtClean="0"/>
              <a:t>Post </a:t>
            </a:r>
            <a:r>
              <a:rPr lang="en-US" sz="2400" dirty="0"/>
              <a:t>arrest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5715583"/>
            <a:ext cx="2886075" cy="1038987"/>
          </a:xfrm>
          <a:prstGeom prst="rect">
            <a:avLst/>
          </a:prstGeom>
        </p:spPr>
      </p:pic>
      <p:pic>
        <p:nvPicPr>
          <p:cNvPr id="6" name="Picture 10" descr="H:\Kip\Capno photos\PatientABaggingWS.jpg"/>
          <p:cNvPicPr>
            <a:picLocks noChangeAspect="1" noChangeArrowheads="1"/>
          </p:cNvPicPr>
          <p:nvPr/>
        </p:nvPicPr>
        <p:blipFill>
          <a:blip r:embed="rId3" cstate="screen"/>
          <a:srcRect/>
          <a:stretch>
            <a:fillRect/>
          </a:stretch>
        </p:blipFill>
        <p:spPr bwMode="auto">
          <a:xfrm>
            <a:off x="5872502" y="1752600"/>
            <a:ext cx="2629307" cy="3962983"/>
          </a:xfrm>
          <a:prstGeom prst="rect">
            <a:avLst/>
          </a:prstGeom>
          <a:noFill/>
          <a:ln w="9525">
            <a:solidFill>
              <a:srgbClr val="B88D02"/>
            </a:solidFill>
            <a:miter lim="800000"/>
            <a:headEnd/>
            <a:tailEnd/>
          </a:ln>
        </p:spPr>
      </p:pic>
    </p:spTree>
    <p:extLst>
      <p:ext uri="{BB962C8B-B14F-4D97-AF65-F5344CB8AC3E}">
        <p14:creationId xmlns:p14="http://schemas.microsoft.com/office/powerpoint/2010/main" val="226567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en-US" b="1" dirty="0" smtClean="0"/>
              <a:t>Capnography terms defined:</a:t>
            </a:r>
            <a:endParaRPr lang="en-US" b="1" dirty="0"/>
          </a:p>
        </p:txBody>
      </p:sp>
      <p:graphicFrame>
        <p:nvGraphicFramePr>
          <p:cNvPr id="5" name="Diagram 4"/>
          <p:cNvGraphicFramePr/>
          <p:nvPr>
            <p:custDataLst>
              <p:tags r:id="rId2"/>
            </p:custDataLst>
            <p:extLst>
              <p:ext uri="{D42A27DB-BD31-4B8C-83A1-F6EECF244321}">
                <p14:modId xmlns:p14="http://schemas.microsoft.com/office/powerpoint/2010/main" val="2836025706"/>
              </p:ext>
            </p:extLst>
          </p:nvPr>
        </p:nvGraphicFramePr>
        <p:xfrm>
          <a:off x="685800" y="1676400"/>
          <a:ext cx="7618412" cy="464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728308317"/>
      </p:ext>
    </p:extLst>
  </p:cSld>
  <p:clrMapOvr>
    <a:masterClrMapping/>
  </p:clrMapOvr>
  <p:transition spd="slow">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093F97DD2DC64F2E90CE449DD1C32AAF"/>
  <p:tag name="TPVERSION" val="5"/>
  <p:tag name="TPFULLVERSION" val="5.3.1.3337"/>
  <p:tag name="PPTVERSION" val="15"/>
  <p:tag name="TPOS" val="2"/>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SmartArt&gt;&lt;SmartArtElem id=&quot;{9487E54B-9FFB-4549-8E3A-3A76CD9B247C}&quot;&gt;&lt;left val=&quot;52&quot;/&gt;&lt;top val=&quot;274&quot;/&gt;&lt;width val=&quot;619&quot;/&gt;&lt;height val=&quot;57&quot;/&gt;&lt;Image&gt;&lt;filename val=&quot;C:\DOCUME~1\vardag\LOCALS~1\Temp\PR\data\asimages\{BF87AF65-59A1-46CE-A568-8D3C32AC2C7D}_1.png&quot;/&gt;&lt;left val=&quot;52&quot;/&gt;&lt;top val=&quot;274&quot;/&gt;&lt;width val=&quot;619&quot;/&gt;&lt;height val=&quot;57&quot;/&gt;&lt;hasText val=&quot;1&quot;/&gt;&lt;/Image&gt;&lt;Image&gt;&lt;filename val=&quot;C:\DOCUME~1\vardag\LOCALS~1\Temp\PR\data\asimages\{88BB8640-59AA-41AB-B293-A24EDED620F5}_1_S.png&quot;/&gt;&lt;left val=&quot;60&quot;/&gt;&lt;top val=&quot;280&quot;/&gt;&lt;width val=&quot;604&quot;/&gt;&lt;height val=&quot;43&quot;/&gt;&lt;hasText val=&quot;0&quot;/&gt;&lt;/Image&gt;&lt;Image&gt;&lt;filename val=&quot;C:\DOCUME~1\vardag\LOCALS~1\Temp\PR\data\asimages\{88BB8640-59AA-41AB-B293-A24EDED620F5}_2_T.png&quot;/&gt;&lt;left val=&quot;54&quot;/&gt;&lt;top val=&quot;280&quot;/&gt;&lt;width val=&quot;610&quot;/&gt;&lt;height val=&quot;43&quot;/&gt;&lt;hasText val=&quot;1&quot;/&gt;&lt;/Image&gt;&lt;/SmartArtElem&gt;&lt;SmartArtElem id=&quot;{49C01688-5DCD-467C-9979-30D0EBC2888C}&quot;&gt;&lt;left val=&quot;52&quot;/&gt;&lt;top val=&quot;325&quot;/&gt;&lt;width val=&quot;619&quot;/&gt;&lt;height val=&quot;57&quot;/&gt;&lt;Image&gt;&lt;filename val=&quot;C:\DOCUME~1\vardag\LOCALS~1\Temp\PR\data\asimages\{9A7EE30C-480D-4DD8-89A4-B8DEBAA0E1B5}_1.png&quot;/&gt;&lt;left val=&quot;52&quot;/&gt;&lt;top val=&quot;325&quot;/&gt;&lt;width val=&quot;619&quot;/&gt;&lt;height val=&quot;57&quot;/&gt;&lt;hasText val=&quot;1&quot;/&gt;&lt;/Image&gt;&lt;Image&gt;&lt;filename val=&quot;C:\DOCUME~1\vardag\LOCALS~1\Temp\PR\data\asimages\{3E6FF901-418E-4A28-AD08-4A704DCB88BA}_1_S.png&quot;/&gt;&lt;left val=&quot;60&quot;/&gt;&lt;top val=&quot;331&quot;/&gt;&lt;width val=&quot;604&quot;/&gt;&lt;height val=&quot;43&quot;/&gt;&lt;hasText val=&quot;0&quot;/&gt;&lt;/Image&gt;&lt;Image&gt;&lt;filename val=&quot;C:\DOCUME~1\vardag\LOCALS~1\Temp\PR\data\asimages\{3E6FF901-418E-4A28-AD08-4A704DCB88BA}_2_T.png&quot;/&gt;&lt;left val=&quot;54&quot;/&gt;&lt;top val=&quot;331&quot;/&gt;&lt;width val=&quot;610&quot;/&gt;&lt;height val=&quot;43&quot;/&gt;&lt;hasText val=&quot;1&quot;/&gt;&lt;/Image&gt;&lt;/SmartArtElem&gt;&lt;SmartArtElem id=&quot;{105AB635-5005-40A7-8010-2179F71D2AB0}&quot;&gt;&lt;left val=&quot;52&quot;/&gt;&lt;top val=&quot;377&quot;/&gt;&lt;width val=&quot;619&quot;/&gt;&lt;height val=&quot;56&quot;/&gt;&lt;Image&gt;&lt;filename val=&quot;C:\DOCUME~1\vardag\LOCALS~1\Temp\PR\data\asimages\{85A6996A-A9FF-4D2E-9A99-962E117F1A42}_1.png&quot;/&gt;&lt;left val=&quot;52&quot;/&gt;&lt;top val=&quot;377&quot;/&gt;&lt;width val=&quot;619&quot;/&gt;&lt;height val=&quot;56&quot;/&gt;&lt;hasText val=&quot;1&quot;/&gt;&lt;/Image&gt;&lt;Image&gt;&lt;filename val=&quot;C:\DOCUME~1\vardag\LOCALS~1\Temp\PR\data\asimages\{7C804F44-B690-4DC4-89BF-CEA818F63D05}_1_S.png&quot;/&gt;&lt;left val=&quot;60&quot;/&gt;&lt;top val=&quot;382&quot;/&gt;&lt;width val=&quot;604&quot;/&gt;&lt;height val=&quot;43&quot;/&gt;&lt;hasText val=&quot;0&quot;/&gt;&lt;/Image&gt;&lt;Image&gt;&lt;filename val=&quot;C:\DOCUME~1\vardag\LOCALS~1\Temp\PR\data\asimages\{7C804F44-B690-4DC4-89BF-CEA818F63D05}_2_T.png&quot;/&gt;&lt;left val=&quot;54&quot;/&gt;&lt;top val=&quot;382&quot;/&gt;&lt;width val=&quot;610&quot;/&gt;&lt;height val=&quot;43&quot;/&gt;&lt;hasText val=&quot;1&quot;/&gt;&lt;/Image&gt;&lt;/SmartArtElem&gt;&lt;SmartArtElem id=&quot;{17096B96-160E-4CD8-B483-E676E9913D92}&quot;&gt;&lt;left val=&quot;52&quot;/&gt;&lt;top val=&quot;428&quot;/&gt;&lt;width val=&quot;619&quot;/&gt;&lt;height val=&quot;57&quot;/&gt;&lt;Image&gt;&lt;filename val=&quot;C:\DOCUME~1\vardag\LOCALS~1\Temp\PR\data\asimages\{AD3E8ED2-AEEE-4BE3-BCCC-BB573D784CEB}_1.png&quot;/&gt;&lt;left val=&quot;52&quot;/&gt;&lt;top val=&quot;428&quot;/&gt;&lt;width val=&quot;619&quot;/&gt;&lt;height val=&quot;57&quot;/&gt;&lt;hasText val=&quot;1&quot;/&gt;&lt;/Image&gt;&lt;Image&gt;&lt;filename val=&quot;C:\DOCUME~1\vardag\LOCALS~1\Temp\PR\data\asimages\{4A4D2985-7299-4FBF-AE29-44D716BC33E2}_1_S.png&quot;/&gt;&lt;left val=&quot;60&quot;/&gt;&lt;top val=&quot;433&quot;/&gt;&lt;width val=&quot;604&quot;/&gt;&lt;height val=&quot;43&quot;/&gt;&lt;hasText val=&quot;0&quot;/&gt;&lt;/Image&gt;&lt;Image&gt;&lt;filename val=&quot;C:\DOCUME~1\vardag\LOCALS~1\Temp\PR\data\asimages\{4A4D2985-7299-4FBF-AE29-44D716BC33E2}_2_T.png&quot;/&gt;&lt;left val=&quot;54&quot;/&gt;&lt;top val=&quot;433&quot;/&gt;&lt;width val=&quot;610&quot;/&gt;&lt;height val=&quot;43&quot;/&gt;&lt;hasText val=&quot;1&quot;/&gt;&lt;/Image&gt;&lt;/SmartArtElem&gt;&lt;SmartArtElem id=&quot;{17210617-5689-4280-AF68-B38E82563291}&quot;&gt;&lt;left val=&quot;52&quot;/&gt;&lt;top val=&quot;479&quot;/&gt;&lt;width val=&quot;619&quot;/&gt;&lt;height val=&quot;57&quot;/&gt;&lt;Image&gt;&lt;filename val=&quot;C:\DOCUME~1\vardag\LOCALS~1\Temp\PR\data\asimages\{2F8C867E-640E-4343-94AF-40770E4C4E9E}_1.png&quot;/&gt;&lt;left val=&quot;52&quot;/&gt;&lt;top val=&quot;479&quot;/&gt;&lt;width val=&quot;619&quot;/&gt;&lt;height val=&quot;57&quot;/&gt;&lt;hasText val=&quot;1&quot;/&gt;&lt;/Image&gt;&lt;Image&gt;&lt;filename val=&quot;C:\DOCUME~1\vardag\LOCALS~1\Temp\PR\data\asimages\{D0529F86-EB24-43F6-BE60-A7487E3A29AE}_1_S.png&quot;/&gt;&lt;left val=&quot;60&quot;/&gt;&lt;top val=&quot;484&quot;/&gt;&lt;width val=&quot;604&quot;/&gt;&lt;height val=&quot;43&quot;/&gt;&lt;hasText val=&quot;0&quot;/&gt;&lt;/Image&gt;&lt;Image&gt;&lt;filename val=&quot;C:\DOCUME~1\vardag\LOCALS~1\Temp\PR\data\asimages\{D0529F86-EB24-43F6-BE60-A7487E3A29AE}_2_T.png&quot;/&gt;&lt;left val=&quot;54&quot;/&gt;&lt;top val=&quot;484&quot;/&gt;&lt;width val=&quot;610&quot;/&gt;&lt;height val=&quot;43&quot;/&gt;&lt;hasText val=&quot;1&quot;/&gt;&lt;/Image&gt;&lt;/SmartArtElem&gt;&lt;/SmartArt&gt;"/>
  <p:tag name="ANIM_SPRITE_COUNT" val=" 10"/>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leeck1\AppData\Local\Temp\articulate\presenter\imgtemp\PiO3gt8H_files\slide0001_image001.png"/>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MARGIN_1" val="0"/>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PPSNARRATIONPROPS" val="E:\work misc\Basics\Slide11.wav"/>
  <p:tag name="PPSNARRATION" val="9,1033520604,\\Snapstorage\vardag\My Documents\In Process\AdobePresenter\Basics\BasicsofCO2Monitoring-2010_May9-2010-final_w_quiz_pptx\Media.ppcx"/>
  <p:tag name="ARTICULATE_SLIDE_GUID" val="1adb0033-1fc0-4c23-95fe-628b2ec9b982"/>
  <p:tag name="AUDIO_ID" val="292"/>
  <p:tag name="TIMELINE" val="17.4/28.6"/>
  <p:tag name="ELAPSEDTIME" val="84.4"/>
  <p:tag name="ANNOTATION_COUNT" val="0"/>
  <p:tag name="ARTICULATE_SLIDE_PAUSE" val="0"/>
  <p:tag name="ARTICULATE_NAV_LEVEL" val="1"/>
  <p:tag name="ARTICULATE_PLAYLIST_ID" val="-1"/>
  <p:tag name="ARTICULATE_LOCK_SLIDE" val="0"/>
  <p:tag name="ARTICULATE_SLIDE_NAV" val="9"/>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SmartArt&gt;&lt;SmartArtElem id=&quot;{4C89B4F9-FEFA-43B3-A373-F0B51B6B973E}&quot;&gt;&lt;left val=&quot;42&quot;/&gt;&lt;top val=&quot;108&quot;/&gt;&lt;width val=&quot;310&quot;/&gt;&lt;height val=&quot;364&quot;/&gt;&lt;Image&gt;&lt;filename val=&quot;C:\DOCUME~1\vardag\LOCALS~1\Temp\PR\data\asimages\{72BF8437-921C-48F7-83BA-E7F0655E8B42}_1.png&quot;/&gt;&lt;left val=&quot;42&quot;/&gt;&lt;top val=&quot;108&quot;/&gt;&lt;width val=&quot;310&quot;/&gt;&lt;height val=&quot;364&quot;/&gt;&lt;hasText val=&quot;1&quot;/&gt;&lt;/Image&gt;&lt;Image&gt;&lt;filename val=&quot;C:\DOCUME~1\vardag\LOCALS~1\Temp\PR\data\asimages\{BC631637-A33C-4712-BBD5-F860A2F0A8C9}_1_S.png&quot;/&gt;&lt;left val=&quot;62&quot;/&gt;&lt;top val=&quot;126&quot;/&gt;&lt;width val=&quot;271&quot;/&gt;&lt;height val=&quot;325&quot;/&gt;&lt;hasText val=&quot;0&quot;/&gt;&lt;/Image&gt;&lt;Image&gt;&lt;filename val=&quot;C:\DOCUME~1\vardag\LOCALS~1\Temp\PR\data\asimages\{BC631637-A33C-4712-BBD5-F860A2F0A8C9}_2_T.png&quot;/&gt;&lt;left val=&quot;54&quot;/&gt;&lt;top val=&quot;123&quot;/&gt;&lt;width val=&quot;278&quot;/&gt;&lt;height val=&quot;327&quot;/&gt;&lt;hasText val=&quot;1&quot;/&gt;&lt;/Image&gt;&lt;/SmartArtElem&gt;&lt;SmartArtElem id=&quot;{86B4FD6F-9387-4FF8-9821-D695BBBCDD8F}&quot;&gt;&lt;left val=&quot;369&quot;/&gt;&lt;top val=&quot;108&quot;/&gt;&lt;width val=&quot;310&quot;/&gt;&lt;height val=&quot;364&quot;/&gt;&lt;Image&gt;&lt;filename val=&quot;C:\DOCUME~1\vardag\LOCALS~1\Temp\PR\data\asimages\{C200FAF1-2867-4933-BAEE-B5BBDBC75C52}_1.png&quot;/&gt;&lt;left val=&quot;369&quot;/&gt;&lt;top val=&quot;108&quot;/&gt;&lt;width val=&quot;310&quot;/&gt;&lt;height val=&quot;364&quot;/&gt;&lt;hasText val=&quot;1&quot;/&gt;&lt;/Image&gt;&lt;Image&gt;&lt;filename val=&quot;C:\DOCUME~1\vardag\LOCALS~1\Temp\PR\data\asimages\{ECA5CEAC-52E7-44AA-9883-5FB70D807E89}_1_S.png&quot;/&gt;&lt;left val=&quot;390&quot;/&gt;&lt;top val=&quot;126&quot;/&gt;&lt;width val=&quot;271&quot;/&gt;&lt;height val=&quot;325&quot;/&gt;&lt;hasText val=&quot;0&quot;/&gt;&lt;/Image&gt;&lt;Image&gt;&lt;filename val=&quot;C:\DOCUME~1\vardag\LOCALS~1\Temp\PR\data\asimages\{ECA5CEAC-52E7-44AA-9883-5FB70D807E89}_2_T.png&quot;/&gt;&lt;left val=&quot;381&quot;/&gt;&lt;top val=&quot;123&quot;/&gt;&lt;width val=&quot;279&quot;/&gt;&lt;height val=&quot;327&quot;/&gt;&lt;hasText val=&quot;1&quot;/&gt;&lt;/Image&gt;&lt;/SmartArtElem&gt;&lt;/SmartArt&gt;"/>
  <p:tag name="ANIM_SPRITE_COUNT" val=" 4"/>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46EC0B2-2577-4F70-BA20-E70A60D56BA3}&quot;/&gt;&lt;isInvalidForFieldText val=&quot;0&quot;/&gt;&lt;Image&gt;&lt;filename val=&quot;C:\DOCUME~1\vardag\LOCALS~1\Temp\PR\data\asimages\{146EC0B2-2577-4F70-BA20-E70A60D56BA3}_11.png&quot;/&gt;&lt;left val=&quot;385&quot;/&gt;&lt;top val=&quot;234&quot;/&gt;&lt;width val=&quot;278&quot;/&gt;&lt;height val=&quot;229&quot;/&gt;&lt;hasText val=&quot;1&quot;/&gt;&lt;/Image&gt;&lt;/ThreeDShapeInfo&gt;"/>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E95EB2A-B8EB-43B3-8403-69DD7BB6B920}&quot;/&gt;&lt;isInvalidForFieldText val=&quot;0&quot;/&gt;&lt;Image&gt;&lt;filename val=&quot;C:\DOCUME~1\vardag\LOCALS~1\Temp\PR\data\asimages\{4E95EB2A-B8EB-43B3-8403-69DD7BB6B920}_11.png&quot;/&gt;&lt;left val=&quot;57&quot;/&gt;&lt;top val=&quot;235&quot;/&gt;&lt;width val=&quot;269&quot;/&gt;&lt;height val=&quot;22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MARGIN_1" val="-2.147484E+09"/>
  <p:tag name="MARGIN_2" val="36"/>
  <p:tag name="MARGIN_3" val="72"/>
  <p:tag name="MARGIN_4" val="108"/>
  <p:tag name="MARGIN_5" val="144"/>
  <p:tag name="FONT_SIZE" val="11"/>
</p:tagLst>
</file>

<file path=ppt/tags/tag18.xml><?xml version="1.0" encoding="utf-8"?>
<p:tagLst xmlns:a="http://schemas.openxmlformats.org/drawingml/2006/main" xmlns:r="http://schemas.openxmlformats.org/officeDocument/2006/relationships" xmlns:p="http://schemas.openxmlformats.org/presentationml/2006/main">
  <p:tag name="PPSNARRATIONPROPS" val="E:\work misc\Basics\Slide07.wav"/>
  <p:tag name="PPSNARRATION" val="6,1033520604,\\Snapstorage\vardag\My Documents\In Process\AdobePresenter\Basics\BasicsofCO2Monitoring-2010_May9-2010-final_w_quiz_pptx\Media.ppcx"/>
  <p:tag name="ARTICULATE_SLIDE_GUID" val="bff7b86c-097e-43fb-9020-d369f29734dc"/>
  <p:tag name="AUDIO_ID" val="272"/>
  <p:tag name="TIMELINE" val="1.9/6.2/42.9/61.4"/>
  <p:tag name="ELAPSEDTIME" val="78.5"/>
  <p:tag name="ANNOTATION_COUNT" val="0"/>
  <p:tag name="ARTICULATE_SLIDE_PAUSE" val="0"/>
  <p:tag name="ARTICULATE_NAV_LEVEL" val="1"/>
  <p:tag name="ARTICULATE_PLAYLIST_ID" val="-1"/>
  <p:tag name="ARTICULATE_LOCK_SLIDE" val="0"/>
  <p:tag name="ARTICULATE_SLIDE_NAV" val="6"/>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SmartArt&gt;&lt;SmartArtElem id=&quot;{5BFC2899-87E5-4767-8216-6A79F5825572}&quot;&gt;&lt;left val=&quot;43&quot;/&gt;&lt;top val=&quot;108&quot;/&gt;&lt;width val=&quot;217&quot;/&gt;&lt;height val=&quot;394&quot;/&gt;&lt;Image&gt;&lt;filename val=&quot;C:\DOCUME~1\vardag\LOCALS~1\Temp\PR\data\asimages\{8B82A143-3131-40BB-9FB8-A95E98AD91E3}_1.png&quot;/&gt;&lt;left val=&quot;43&quot;/&gt;&lt;top val=&quot;108&quot;/&gt;&lt;width val=&quot;217&quot;/&gt;&lt;height val=&quot;394&quot;/&gt;&lt;hasText val=&quot;1&quot;/&gt;&lt;/Image&gt;&lt;Image&gt;&lt;filename val=&quot;C:\DOCUME~1\vardag\LOCALS~1\Temp\PR\data\asimages\{76CD511A-E9E9-4460-8FFD-C01325F3563B}_1_S.png&quot;/&gt;&lt;left val=&quot;48&quot;/&gt;&lt;top val=&quot;264&quot;/&gt;&lt;width val=&quot;206&quot;/&gt;&lt;height val=&quot;154&quot;/&gt;&lt;hasText val=&quot;0&quot;/&gt;&lt;/Image&gt;&lt;Image&gt;&lt;filename val=&quot;C:\DOCUME~1\vardag\LOCALS~1\Temp\PR\data\asimages\{76CD511A-E9E9-4460-8FFD-C01325F3563B}_2_T.png&quot;/&gt;&lt;left val=&quot;48&quot;/&gt;&lt;top val=&quot;264&quot;/&gt;&lt;width val=&quot;206&quot;/&gt;&lt;height val=&quot;185&quot;/&gt;&lt;hasText val=&quot;1&quot;/&gt;&lt;/Image&gt;&lt;/SmartArtElem&gt;&lt;SmartArtElem id=&quot;{2560A354-03E7-4FFD-B933-8D9FA8F3EFCE}&quot;&gt;&lt;left val=&quot;81&quot;/&gt;&lt;top val=&quot;131&quot;/&gt;&lt;width val=&quot;140&quot;/&gt;&lt;height val=&quot;139&quot;/&gt;&lt;Image&gt;&lt;filename val=&quot;C:\DOCUME~1\vardag\LOCALS~1\Temp\PR\data\asimages\{ACCA1D13-6B79-4930-9552-F8991E21ECFF}_1.png&quot;/&gt;&lt;left val=&quot;81&quot;/&gt;&lt;top val=&quot;131&quot;/&gt;&lt;width val=&quot;140&quot;/&gt;&lt;height val=&quot;139&quot;/&gt;&lt;hasText val=&quot;1&quot;/&gt;&lt;/Image&gt;&lt;/SmartArtElem&gt;&lt;SmartArtElem id=&quot;{01494D98-16E0-49CB-BBB2-5A638E4FA1EA}&quot;&gt;&lt;left val=&quot;253&quot;/&gt;&lt;top val=&quot;108&quot;/&gt;&lt;width val=&quot;217&quot;/&gt;&lt;height val=&quot;394&quot;/&gt;&lt;Image&gt;&lt;filename val=&quot;C:\DOCUME~1\vardag\LOCALS~1\Temp\PR\data\asimages\{93DB6681-1A67-4B25-95F5-0E7F8C576D92}_1.png&quot;/&gt;&lt;left val=&quot;253&quot;/&gt;&lt;top val=&quot;108&quot;/&gt;&lt;width val=&quot;217&quot;/&gt;&lt;height val=&quot;394&quot;/&gt;&lt;hasText val=&quot;1&quot;/&gt;&lt;/Image&gt;&lt;Image&gt;&lt;filename val=&quot;C:\DOCUME~1\vardag\LOCALS~1\Temp\PR\data\asimages\{FF7D6E77-41F6-4A99-832C-4D11290348E6}_1_S.png&quot;/&gt;&lt;left val=&quot;258&quot;/&gt;&lt;top val=&quot;264&quot;/&gt;&lt;width val=&quot;206&quot;/&gt;&lt;height val=&quot;154&quot;/&gt;&lt;hasText val=&quot;0&quot;/&gt;&lt;/Image&gt;&lt;Image&gt;&lt;filename val=&quot;C:\DOCUME~1\vardag\LOCALS~1\Temp\PR\data\asimages\{FF7D6E77-41F6-4A99-832C-4D11290348E6}_2_T.png&quot;/&gt;&lt;left val=&quot;258&quot;/&gt;&lt;top val=&quot;264&quot;/&gt;&lt;width val=&quot;206&quot;/&gt;&lt;height val=&quot;170&quot;/&gt;&lt;hasText val=&quot;1&quot;/&gt;&lt;/Image&gt;&lt;/SmartArtElem&gt;&lt;SmartArtElem id=&quot;{853963CE-3D70-4D9B-A0F3-A676AB86EF0A}&quot;&gt;&lt;left val=&quot;291&quot;/&gt;&lt;top val=&quot;131&quot;/&gt;&lt;width val=&quot;140&quot;/&gt;&lt;height val=&quot;139&quot;/&gt;&lt;Image&gt;&lt;filename val=&quot;C:\DOCUME~1\vardag\LOCALS~1\Temp\PR\data\asimages\{3E2F5B00-5E4F-4EDC-863D-9C5BB473FCCA}_1.png&quot;/&gt;&lt;left val=&quot;291&quot;/&gt;&lt;top val=&quot;131&quot;/&gt;&lt;width val=&quot;140&quot;/&gt;&lt;height val=&quot;139&quot;/&gt;&lt;hasText val=&quot;1&quot;/&gt;&lt;/Image&gt;&lt;/SmartArtElem&gt;&lt;SmartArtElem id=&quot;{E6F25B47-C2E9-43DA-AEBD-11D712C27C86}&quot;&gt;&lt;left val=&quot;463&quot;/&gt;&lt;top val=&quot;108&quot;/&gt;&lt;width val=&quot;217&quot;/&gt;&lt;height val=&quot;394&quot;/&gt;&lt;Image&gt;&lt;filename val=&quot;C:\DOCUME~1\vardag\LOCALS~1\Temp\PR\data\asimages\{FDF5647B-CFAD-4FE7-97F6-D07D986D3C65}_1.png&quot;/&gt;&lt;left val=&quot;463&quot;/&gt;&lt;top val=&quot;108&quot;/&gt;&lt;width val=&quot;217&quot;/&gt;&lt;height val=&quot;394&quot;/&gt;&lt;hasText val=&quot;1&quot;/&gt;&lt;/Image&gt;&lt;Image&gt;&lt;filename val=&quot;C:\DOCUME~1\vardag\LOCALS~1\Temp\PR\data\asimages\{04EEF2CC-14BD-4DD8-8092-2CC438A6FEF1}_1_S.png&quot;/&gt;&lt;left val=&quot;468&quot;/&gt;&lt;top val=&quot;264&quot;/&gt;&lt;width val=&quot;206&quot;/&gt;&lt;height val=&quot;154&quot;/&gt;&lt;hasText val=&quot;0&quot;/&gt;&lt;/Image&gt;&lt;Image&gt;&lt;filename val=&quot;C:\DOCUME~1\vardag\LOCALS~1\Temp\PR\data\asimages\{04EEF2CC-14BD-4DD8-8092-2CC438A6FEF1}_2_T.png&quot;/&gt;&lt;left val=&quot;468&quot;/&gt;&lt;top val=&quot;264&quot;/&gt;&lt;width val=&quot;206&quot;/&gt;&lt;height val=&quot;170&quot;/&gt;&lt;hasText val=&quot;1&quot;/&gt;&lt;/Image&gt;&lt;/SmartArtElem&gt;&lt;SmartArtElem id=&quot;{6C28E772-4BE1-4702-8C3C-85FF3136478B}&quot;&gt;&lt;left val=&quot;501&quot;/&gt;&lt;top val=&quot;139&quot;/&gt;&lt;width val=&quot;139&quot;/&gt;&lt;height val=&quot;140&quot;/&gt;&lt;Image&gt;&lt;filename val=&quot;C:\DOCUME~1\vardag\LOCALS~1\Temp\PR\data\asimages\{F47D5177-1B44-4C2C-872C-50D4D38A901C}_1.png&quot;/&gt;&lt;left val=&quot;501&quot;/&gt;&lt;top val=&quot;139&quot;/&gt;&lt;width val=&quot;139&quot;/&gt;&lt;height val=&quot;140&quot;/&gt;&lt;hasText val=&quot;1&quot;/&gt;&lt;/Image&gt;&lt;/SmartArtElem&gt;&lt;SmartArtElem id=&quot;{C7EA3C09-9617-4E0B-A9A6-80F524A4238F}&quot;&gt;&lt;left val=&quot;354&quot;/&gt;&lt;top val=&quot;452&quot;/&gt;&lt;width val=&quot;16&quot;/&gt;&lt;height val=&quot;24&quot;/&gt;&lt;Image&gt;&lt;filename val=&quot;C:\DOCUME~1\vardag\LOCALS~1\Temp\PR\data\asimages\{8B2F8F63-8068-492D-BBFA-F229FE04D3A4}_1.png&quot;/&gt;&lt;left val=&quot;354&quot;/&gt;&lt;top val=&quot;452&quot;/&gt;&lt;width val=&quot;16&quot;/&gt;&lt;height val=&quot;24&quot;/&gt;&lt;hasText val=&quot;1&quot;/&gt;&lt;/Image&gt;&lt;/SmartArtElem&gt;&lt;/SmartArt&gt;"/>
  <p:tag name="ANIM_SPRITE_COUNT" val=" 10"/>
</p:tagLst>
</file>

<file path=ppt/tags/tag2.xml><?xml version="1.0" encoding="utf-8"?>
<p:tagLst xmlns:a="http://schemas.openxmlformats.org/drawingml/2006/main" xmlns:r="http://schemas.openxmlformats.org/officeDocument/2006/relationships" xmlns:p="http://schemas.openxmlformats.org/presentationml/2006/main">
  <p:tag name="PPSNARRATIONPROPS" val="E:\work misc\Basics\Slide04.wav"/>
  <p:tag name="PPSNARRATION" val="4,1033520604,\\Snapstorage\vardag\My Documents\In Process\AdobePresenter\Basics\BasicsofCO2Monitoring-2010_May9-2010-final_w_quiz_pptx\Media.ppcx"/>
  <p:tag name="ARTICULATE_SLIDE_GUID" val="51457141-9b5f-493f-8783-c0e523715b03"/>
  <p:tag name="ANNOTATION_TYPE_1" val="2"/>
  <p:tag name="ANNOTATION_START_1" val="33.5"/>
  <p:tag name="ANNOTATION_END_1" val="-33.5"/>
  <p:tag name="ANNOTATION_TOP_1" val="-25.0"/>
  <p:tag name="ANNOTATION_LEFT_1" val="-25.1"/>
  <p:tag name="ANNOTATION_WIDTH_1" val="626.2"/>
  <p:tag name="ANNOTATION_HEIGHT_1" val="482.1"/>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33.5"/>
  <p:tag name="ANNOTATION_END_2" val="-33.5"/>
  <p:tag name="ANNOTATION_TOP_2" val="115.1"/>
  <p:tag name="ANNOTATION_LEFT_2" val="510.8"/>
  <p:tag name="ANNOTATION_WIDTH_2" val="0.0"/>
  <p:tag name="ANNOTATION_HEIGHT_2" val="40.0"/>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33.5"/>
  <p:tag name="ANNOTATION_END_3" val="-81.8"/>
  <p:tag name="ANNOTATION_TOP_3" val="-25.0"/>
  <p:tag name="ANNOTATION_LEFT_3" val="-25.1"/>
  <p:tag name="ANNOTATION_WIDTH_3" val="626.2"/>
  <p:tag name="ANNOTATION_HEIGHT_3" val="482.1"/>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81.8"/>
  <p:tag name="ANNOTATION_TOP_4" val="-25.0"/>
  <p:tag name="ANNOTATION_LEFT_4" val="-25.1"/>
  <p:tag name="ANNOTATION_WIDTH_4" val="626.2"/>
  <p:tag name="ANNOTATION_HEIGHT_4" val="482.1"/>
  <p:tag name="ANNOTATION_ANIMATION_4" val="4"/>
  <p:tag name="ANNOTATION_ROTATION_4" val="0"/>
  <p:tag name="ANNOTATION_SUB_TYPE_4" val="11"/>
  <p:tag name="ANNOTATION_LOOP_COUNT_4" val="1"/>
  <p:tag name="ANNOTATION_BOX_RADIUS_4" val="0"/>
  <p:tag name="ANNOTATION_SCALE_4" val="0"/>
  <p:tag name="ANNOTATION_BORDER_ALPHA_4" val="100"/>
  <p:tag name="ANNOTATION_BORDER_COLOR_4" val="16777215"/>
  <p:tag name="ANNOTATION_FILL_COLOR_4" val="855309"/>
  <p:tag name="ANNOTATION_FILL_ALPHA_4" val="50"/>
  <p:tag name="ANNOTATION_BORDER_WIDTH_4" val="2"/>
  <p:tag name="ARTICULATE_SLIDE_PAUSE" val="0"/>
  <p:tag name="ARTICULATE_NAV_LEVEL" val="1"/>
  <p:tag name="ARTICULATE_PLAYLIST_ID" val="-1"/>
  <p:tag name="ARTICULATE_LOCK_SLIDE" val="0"/>
  <p:tag name="ARTICULATE_SLIDE_NAV" val="4"/>
  <p:tag name="ELAPSEDTIME" val="12.7"/>
  <p:tag name="ANNOTATION_COUNT" val="0"/>
  <p:tag name="AUDIO_ID" val="260"/>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MARGIN_1" val="0"/>
  <p:tag name="MARGIN_2" val="36"/>
  <p:tag name="MARGIN_3" val="72"/>
  <p:tag name="MARGIN_4" val="108"/>
  <p:tag name="MARGIN_5" val="144"/>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SmartArt&gt;&lt;SmartArtElem id=&quot;{9E1C1617-1B12-486C-801C-4795E7AF9CBD}&quot;&gt;&lt;left val=&quot;59&quot;/&gt;&lt;top val=&quot;95&quot;/&gt;&lt;width val=&quot;196&quot;/&gt;&lt;height val=&quot;368&quot;/&gt;&lt;Image&gt;&lt;filename val=&quot;C:\DOCUME~1\vardag\LOCALS~1\Temp\PR\data\asimages\{516EA3CC-24E9-46B8-B0A8-73607B8C8CC6}_1.png&quot;/&gt;&lt;left val=&quot;59&quot;/&gt;&lt;top val=&quot;95&quot;/&gt;&lt;width val=&quot;193&quot;/&gt;&lt;height val=&quot;368&quot;/&gt;&lt;hasText val=&quot;1&quot;/&gt;&lt;/Image&gt;&lt;Image&gt;&lt;filename val=&quot;C:\DOCUME~1\vardag\LOCALS~1\Temp\PR\data\asimages\{3C9CCD27-0850-4107-B6C9-EB2484BAE0E3}_1_S.png&quot;/&gt;&lt;left val=&quot;59&quot;/&gt;&lt;top val=&quot;95&quot;/&gt;&lt;width val=&quot;193&quot;/&gt;&lt;height val=&quot;112&quot;/&gt;&lt;hasText val=&quot;0&quot;/&gt;&lt;/Image&gt;&lt;Image&gt;&lt;filename val=&quot;C:\DOCUME~1\vardag\LOCALS~1\Temp\PR\data\asimages\{3C9CCD27-0850-4107-B6C9-EB2484BAE0E3}_2_T.png&quot;/&gt;&lt;left val=&quot;59&quot;/&gt;&lt;top val=&quot;95&quot;/&gt;&lt;width val=&quot;196&quot;/&gt;&lt;height val=&quot;112&quot;/&gt;&lt;hasText val=&quot;1&quot;/&gt;&lt;/Image&gt;&lt;/SmartArtElem&gt;&lt;SmartArtElem id=&quot;{EF52F0FB-F797-4815-AE14-8EA2357BE16C}&quot;&gt;&lt;left val=&quot;74&quot;/&gt;&lt;top val=&quot;203&quot;/&gt;&lt;width val=&quot;166&quot;/&gt;&lt;height val=&quot;123&quot;/&gt;&lt;Image&gt;&lt;filename val=&quot;C:\DOCUME~1\vardag\LOCALS~1\Temp\PR\data\asimages\{9CAD014C-4B69-4CA9-A683-8FB5E5CD749B}_1.png&quot;/&gt;&lt;left val=&quot;74&quot;/&gt;&lt;top val=&quot;203&quot;/&gt;&lt;width val=&quot;166&quot;/&gt;&lt;height val=&quot;123&quot;/&gt;&lt;hasText val=&quot;1&quot;/&gt;&lt;/Image&gt;&lt;Image&gt;&lt;filename val=&quot;C:\DOCUME~1\vardag\LOCALS~1\Temp\PR\data\asimages\{CC228F39-7016-41D3-8A57-C7462953AB78}_1_S.png&quot;/&gt;&lt;left val=&quot;83&quot;/&gt;&lt;top val=&quot;210&quot;/&gt;&lt;width val=&quot;148&quot;/&gt;&lt;height val=&quot;106&quot;/&gt;&lt;hasText val=&quot;0&quot;/&gt;&lt;/Image&gt;&lt;Image&gt;&lt;filename val=&quot;C:\DOCUME~1\vardag\LOCALS~1\Temp\PR\data\asimages\{CC228F39-7016-41D3-8A57-C7462953AB78}_2_T.png&quot;/&gt;&lt;left val=&quot;83&quot;/&gt;&lt;top val=&quot;207&quot;/&gt;&lt;width val=&quot;148&quot;/&gt;&lt;height val=&quot;108&quot;/&gt;&lt;hasText val=&quot;1&quot;/&gt;&lt;/Image&gt;&lt;/SmartArtElem&gt;&lt;SmartArtElem id=&quot;{59F76E93-B11C-412D-A221-CBE7B7B0CE93}&quot;&gt;&lt;left val=&quot;74&quot;/&gt;&lt;top val=&quot;330&quot;/&gt;&lt;width val=&quot;166&quot;/&gt;&lt;height val=&quot;123&quot;/&gt;&lt;Image&gt;&lt;filename val=&quot;C:\DOCUME~1\vardag\LOCALS~1\Temp\PR\data\asimages\{5DAB1926-CF45-4FC7-9961-EACBCF43BEF0}_1.png&quot;/&gt;&lt;left val=&quot;74&quot;/&gt;&lt;top val=&quot;330&quot;/&gt;&lt;width val=&quot;166&quot;/&gt;&lt;height val=&quot;123&quot;/&gt;&lt;hasText val=&quot;1&quot;/&gt;&lt;/Image&gt;&lt;Image&gt;&lt;filename val=&quot;C:\DOCUME~1\vardag\LOCALS~1\Temp\PR\data\asimages\{BD2D587C-300D-4FA7-89DB-263565CC7EFF}_1.png&quot;/&gt;&lt;left val=&quot;83&quot;/&gt;&lt;top val=&quot;337&quot;/&gt;&lt;width val=&quot;148&quot;/&gt;&lt;height val=&quot;106&quot;/&gt;&lt;hasText val=&quot;1&quot;/&gt;&lt;/Image&gt;&lt;/SmartArtElem&gt;&lt;SmartArtElem id=&quot;{F0A5B019-5543-47F8-8C93-251077644B8D}&quot;&gt;&lt;left val=&quot;258&quot;/&gt;&lt;top val=&quot;95&quot;/&gt;&lt;width val=&quot;207&quot;/&gt;&lt;height val=&quot;368&quot;/&gt;&lt;Image&gt;&lt;filename val=&quot;C:\DOCUME~1\vardag\LOCALS~1\Temp\PR\data\asimages\{1C0A58A8-C6BC-4E31-8F9A-DDF0F40D4468}_1.png&quot;/&gt;&lt;left val=&quot;264&quot;/&gt;&lt;top val=&quot;95&quot;/&gt;&lt;width val=&quot;193&quot;/&gt;&lt;height val=&quot;368&quot;/&gt;&lt;hasText val=&quot;1&quot;/&gt;&lt;/Image&gt;&lt;Image&gt;&lt;filename val=&quot;C:\DOCUME~1\vardag\LOCALS~1\Temp\PR\data\asimages\{7F0F6CB2-B0AB-41B6-A819-EC6A34D42D72}_1_S.png&quot;/&gt;&lt;left val=&quot;264&quot;/&gt;&lt;top val=&quot;95&quot;/&gt;&lt;width val=&quot;193&quot;/&gt;&lt;height val=&quot;112&quot;/&gt;&lt;hasText val=&quot;0&quot;/&gt;&lt;/Image&gt;&lt;Image&gt;&lt;filename val=&quot;C:\DOCUME~1\vardag\LOCALS~1\Temp\PR\data\asimages\{7F0F6CB2-B0AB-41B6-A819-EC6A34D42D72}_2_T.png&quot;/&gt;&lt;left val=&quot;258&quot;/&gt;&lt;top val=&quot;95&quot;/&gt;&lt;width val=&quot;207&quot;/&gt;&lt;height val=&quot;112&quot;/&gt;&lt;hasText val=&quot;1&quot;/&gt;&lt;/Image&gt;&lt;/SmartArtElem&gt;&lt;SmartArtElem id=&quot;{67B2B527-BD3F-485A-B71B-5F142727A4F0}&quot;&gt;&lt;left val=&quot;279&quot;/&gt;&lt;top val=&quot;203&quot;/&gt;&lt;width val=&quot;165&quot;/&gt;&lt;height val=&quot;123&quot;/&gt;&lt;Image&gt;&lt;filename val=&quot;C:\DOCUME~1\vardag\LOCALS~1\Temp\PR\data\asimages\{F9FB25EB-6599-424C-9050-376B07051682}_1.png&quot;/&gt;&lt;left val=&quot;279&quot;/&gt;&lt;top val=&quot;203&quot;/&gt;&lt;width val=&quot;165&quot;/&gt;&lt;height val=&quot;123&quot;/&gt;&lt;hasText val=&quot;1&quot;/&gt;&lt;/Image&gt;&lt;Image&gt;&lt;filename val=&quot;C:\DOCUME~1\vardag\LOCALS~1\Temp\PR\data\asimages\{D08A5C0E-C218-47AC-A982-90E1CF2639D6}_1_S.png&quot;/&gt;&lt;left val=&quot;288&quot;/&gt;&lt;top val=&quot;210&quot;/&gt;&lt;width val=&quot;148&quot;/&gt;&lt;height val=&quot;106&quot;/&gt;&lt;hasText val=&quot;0&quot;/&gt;&lt;/Image&gt;&lt;Image&gt;&lt;filename val=&quot;C:\DOCUME~1\vardag\LOCALS~1\Temp\PR\data\asimages\{D08A5C0E-C218-47AC-A982-90E1CF2639D6}_2_T.png&quot;/&gt;&lt;left val=&quot;288&quot;/&gt;&lt;top val=&quot;210&quot;/&gt;&lt;width val=&quot;148&quot;/&gt;&lt;height val=&quot;106&quot;/&gt;&lt;hasText val=&quot;1&quot;/&gt;&lt;/Image&gt;&lt;/SmartArtElem&gt;&lt;SmartArtElem id=&quot;{747193DE-9578-4A5A-A7F7-46997198C63B}&quot;&gt;&lt;left val=&quot;279&quot;/&gt;&lt;top val=&quot;330&quot;/&gt;&lt;width val=&quot;165&quot;/&gt;&lt;height val=&quot;123&quot;/&gt;&lt;Image&gt;&lt;filename val=&quot;C:\DOCUME~1\vardag\LOCALS~1\Temp\PR\data\asimages\{FEC778DC-5C0C-4F9C-B7FE-3B3D89D648FF}_1.png&quot;/&gt;&lt;left val=&quot;279&quot;/&gt;&lt;top val=&quot;330&quot;/&gt;&lt;width val=&quot;165&quot;/&gt;&lt;height val=&quot;123&quot;/&gt;&lt;hasText val=&quot;1&quot;/&gt;&lt;/Image&gt;&lt;Image&gt;&lt;filename val=&quot;C:\DOCUME~1\vardag\LOCALS~1\Temp\PR\data\asimages\{A51AFF49-0AAE-48C7-9E5B-04816AC4B881}_1.png&quot;/&gt;&lt;left val=&quot;288&quot;/&gt;&lt;top val=&quot;337&quot;/&gt;&lt;width val=&quot;148&quot;/&gt;&lt;height val=&quot;106&quot;/&gt;&lt;hasText val=&quot;1&quot;/&gt;&lt;/Image&gt;&lt;/SmartArtElem&gt;&lt;SmartArtElem id=&quot;{590F6322-0DEF-4A41-BEC2-432F80CD99A9}&quot;&gt;&lt;left val=&quot;468&quot;/&gt;&lt;top val=&quot;94&quot;/&gt;&lt;width val=&quot;194&quot;/&gt;&lt;height val=&quot;368&quot;/&gt;&lt;Image&gt;&lt;filename val=&quot;C:\DOCUME~1\vardag\LOCALS~1\Temp\PR\data\asimages\{CB3EEE39-128E-40B0-AB06-26304D7C0575}_1.png&quot;/&gt;&lt;left val=&quot;468&quot;/&gt;&lt;top val=&quot;95&quot;/&gt;&lt;width val=&quot;193&quot;/&gt;&lt;height val=&quot;368&quot;/&gt;&lt;hasText val=&quot;1&quot;/&gt;&lt;/Image&gt;&lt;Image&gt;&lt;filename val=&quot;C:\DOCUME~1\vardag\LOCALS~1\Temp\PR\data\asimages\{5FEC0B05-79F8-4F43-B975-04E8425A7E1B}_1_S.png&quot;/&gt;&lt;left val=&quot;468&quot;/&gt;&lt;top val=&quot;95&quot;/&gt;&lt;width val=&quot;193&quot;/&gt;&lt;height val=&quot;112&quot;/&gt;&lt;hasText val=&quot;0&quot;/&gt;&lt;/Image&gt;&lt;Image&gt;&lt;filename val=&quot;C:\DOCUME~1\vardag\LOCALS~1\Temp\PR\data\asimages\{5FEC0B05-79F8-4F43-B975-04E8425A7E1B}_2_T.png&quot;/&gt;&lt;left val=&quot;468&quot;/&gt;&lt;top val=&quot;94&quot;/&gt;&lt;width val=&quot;194&quot;/&gt;&lt;height val=&quot;112&quot;/&gt;&lt;hasText val=&quot;1&quot;/&gt;&lt;/Image&gt;&lt;/SmartArtElem&gt;&lt;SmartArtElem id=&quot;{5DD8386F-4458-48CE-A3EF-F9D228B045C5}&quot;&gt;&lt;left val=&quot;483&quot;/&gt;&lt;top val=&quot;203&quot;/&gt;&lt;width val=&quot;165&quot;/&gt;&lt;height val=&quot;123&quot;/&gt;&lt;Image&gt;&lt;filename val=&quot;C:\DOCUME~1\vardag\LOCALS~1\Temp\PR\data\asimages\{358B5BA9-A589-49B4-894A-2BF56D46F446}_1.png&quot;/&gt;&lt;left val=&quot;483&quot;/&gt;&lt;top val=&quot;203&quot;/&gt;&lt;width val=&quot;165&quot;/&gt;&lt;height val=&quot;123&quot;/&gt;&lt;hasText val=&quot;1&quot;/&gt;&lt;/Image&gt;&lt;Image&gt;&lt;filename val=&quot;C:\DOCUME~1\vardag\LOCALS~1\Temp\PR\data\asimages\{8E99CC96-E8CA-4E2A-8A49-A93E11DB20B4}_1_S.png&quot;/&gt;&lt;left val=&quot;492&quot;/&gt;&lt;top val=&quot;210&quot;/&gt;&lt;width val=&quot;148&quot;/&gt;&lt;height val=&quot;106&quot;/&gt;&lt;hasText val=&quot;0&quot;/&gt;&lt;/Image&gt;&lt;Image&gt;&lt;filename val=&quot;C:\DOCUME~1\vardag\LOCALS~1\Temp\PR\data\asimages\{8E99CC96-E8CA-4E2A-8A49-A93E11DB20B4}_2_T.png&quot;/&gt;&lt;left val=&quot;488&quot;/&gt;&lt;top val=&quot;210&quot;/&gt;&lt;width val=&quot;160&quot;/&gt;&lt;height val=&quot;106&quot;/&gt;&lt;hasText val=&quot;1&quot;/&gt;&lt;/Image&gt;&lt;/SmartArtElem&gt;&lt;SmartArtElem id=&quot;{3CD67B6C-D252-4710-A2BA-5E7E9E722E49}&quot;&gt;&lt;left val=&quot;483&quot;/&gt;&lt;top val=&quot;330&quot;/&gt;&lt;width val=&quot;165&quot;/&gt;&lt;height val=&quot;123&quot;/&gt;&lt;Image&gt;&lt;filename val=&quot;C:\DOCUME~1\vardag\LOCALS~1\Temp\PR\data\asimages\{D8130BD4-DE9F-489C-9E34-69A4EBE831C9}_1.png&quot;/&gt;&lt;left val=&quot;483&quot;/&gt;&lt;top val=&quot;330&quot;/&gt;&lt;width val=&quot;165&quot;/&gt;&lt;height val=&quot;123&quot;/&gt;&lt;hasText val=&quot;1&quot;/&gt;&lt;/Image&gt;&lt;Image&gt;&lt;filename val=&quot;C:\DOCUME~1\vardag\LOCALS~1\Temp\PR\data\asimages\{FE9D49A3-42A5-4248-B50D-C13C2D8CC5C5}_1.png&quot;/&gt;&lt;left val=&quot;492&quot;/&gt;&lt;top val=&quot;337&quot;/&gt;&lt;width val=&quot;148&quot;/&gt;&lt;height val=&quot;106&quot;/&gt;&lt;hasText val=&quot;1&quot;/&gt;&lt;/Image&gt;&lt;/SmartArtElem&gt;&lt;/SmartArt&gt;"/>
  <p:tag name="ANIM_SPRITE_COUNT" val=" 18"/>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23" val="8226"/>
  <p:tag name="BULLET_24" val="8226"/>
  <p:tag name="BULLET_25" val="8226"/>
  <p:tag name="BULLET_26" val="8226"/>
  <p:tag name="BULLET_27" val="8226"/>
  <p:tag name="BULLET_28" val="8226"/>
  <p:tag name="BULLET_29" val="8226"/>
  <p:tag name="BULLET_30" val="8226"/>
  <p:tag name="BULLET_31" val="8226"/>
  <p:tag name="BULLET_32" val="8226"/>
  <p:tag name="BULLET_33" val="8226"/>
  <p:tag name="BULLET_34" val="8226"/>
  <p:tag name="BULLET_35" val="8226"/>
  <p:tag name="BULLET_36" val="8226"/>
  <p:tag name="BULLET_37" val="8226"/>
  <p:tag name="BULLET_38" val="8226"/>
  <p:tag name="BULLET_39" val="8226"/>
  <p:tag name="BULLET_40" val="8226"/>
  <p:tag name="BULLET_41" val="8226"/>
  <p:tag name="BULLET_42" val="8226"/>
  <p:tag name="MARGIN_1" val="0"/>
  <p:tag name="MARGIN_2" val="36"/>
  <p:tag name="MARGIN_3" val="72"/>
  <p:tag name="MARGIN_4" val="108"/>
  <p:tag name="MARGIN_5" val="144"/>
  <p:tag name="FONT_SIZE" val="12"/>
</p:tagLst>
</file>

<file path=ppt/tags/tag5.xml><?xml version="1.0" encoding="utf-8"?>
<p:tagLst xmlns:a="http://schemas.openxmlformats.org/drawingml/2006/main" xmlns:r="http://schemas.openxmlformats.org/officeDocument/2006/relationships" xmlns:p="http://schemas.openxmlformats.org/presentationml/2006/main">
  <p:tag name="PPSNARRATIONPROPS" val="E:\work misc\Basics\Slide14.wav"/>
  <p:tag name="PPSNARRATION" val="10,1033520604,\\Snapstorage\vardag\My Documents\In Process\AdobePresenter\Basics\BasicsofCO2Monitoring-2010_May9-2010-final_w_quiz_pptx\Media.ppcx"/>
  <p:tag name="ARTICULATE_SLIDE_GUID" val="e21140bc-c3b8-490f-857b-8b41d791bef8"/>
  <p:tag name="AUDIO_ID" val="274"/>
  <p:tag name="TIMELINE" val="8.1/26.5/52.4"/>
  <p:tag name="ELAPSEDTIME" val="95.9"/>
  <p:tag name="ANNOTATION_COUNT" val="0"/>
  <p:tag name="ARTICULATE_SLIDE_PAUSE" val="0"/>
  <p:tag name="ARTICULATE_NAV_LEVEL" val="1"/>
  <p:tag name="ARTICULATE_PLAYLIST_ID" val="-1"/>
  <p:tag name="ARTICULATE_LOCK_SLIDE" val="0"/>
  <p:tag name="ARTICULATE_SLIDE_NAV" val="10"/>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SmartArt&gt;&lt;SmartArtElem id=&quot;{AD6CE87E-27C7-4DC1-8867-E8B4B2E38CF4}&quot;&gt;&lt;left val=&quot;65&quot;/&gt;&lt;top val=&quot;141&quot;/&gt;&lt;width val=&quot;39&quot;/&gt;&lt;height val=&quot;142&quot;/&gt;&lt;Image&gt;&lt;filename val=&quot;C:\DOCUME~1\vardag\LOCALS~1\Temp\PR\data\asimages\{05234553-26B2-4A70-8313-FCFC8B74816D}_1.png&quot;/&gt;&lt;left val=&quot;72&quot;/&gt;&lt;top val=&quot;141&quot;/&gt;&lt;width val=&quot;31&quot;/&gt;&lt;height val=&quot;142&quot;/&gt;&lt;hasText val=&quot;1&quot;/&gt;&lt;/Image&gt;&lt;Image&gt;&lt;filename val=&quot;C:\DOCUME~1\vardag\LOCALS~1\Temp\PR\data\asimages\{312F679D-385B-4AE6-BF59-430EEF2593FE}_1_S.png&quot;/&gt;&lt;left val=&quot;72&quot;/&gt;&lt;top val=&quot;141&quot;/&gt;&lt;width val=&quot;31&quot;/&gt;&lt;height val=&quot;142&quot;/&gt;&lt;hasText val=&quot;0&quot;/&gt;&lt;/Image&gt;&lt;Image&gt;&lt;filename val=&quot;C:\DOCUME~1\vardag\LOCALS~1\Temp\PR\data\asimages\{312F679D-385B-4AE6-BF59-430EEF2593FE}_2_T.png&quot;/&gt;&lt;left val=&quot;65&quot;/&gt;&lt;top val=&quot;141&quot;/&gt;&lt;width val=&quot;39&quot;/&gt;&lt;height val=&quot;142&quot;/&gt;&lt;hasText val=&quot;1&quot;/&gt;&lt;/Image&gt;&lt;/SmartArtElem&gt;&lt;SmartArtElem id=&quot;{10B4BE14-B105-48B9-8726-C7CC4DE9EE78}&quot;&gt;&lt;left val=&quot;98&quot;/&gt;&lt;top val=&quot;138&quot;/&gt;&lt;width val=&quot;240&quot;/&gt;&lt;height val=&quot;153&quot;/&gt;&lt;Image&gt;&lt;filename val=&quot;C:\DOCUME~1\vardag\LOCALS~1\Temp\PR\data\asimages\{0B2FBFB1-2989-4B09-9DD9-F0F381131AEB}_1.png&quot;/&gt;&lt;left val=&quot;98&quot;/&gt;&lt;top val=&quot;138&quot;/&gt;&lt;width val=&quot;240&quot;/&gt;&lt;height val=&quot;153&quot;/&gt;&lt;hasText val=&quot;1&quot;/&gt;&lt;/Image&gt;&lt;Image&gt;&lt;filename val=&quot;C:\DOCUME~1\vardag\LOCALS~1\Temp\PR\data\asimages\{87A7EBB2-39D4-42AF-88C6-473FAB577600}_1_S.png&quot;/&gt;&lt;left val=&quot;111&quot;/&gt;&lt;top val=&quot;149&quot;/&gt;&lt;width val=&quot;215&quot;/&gt;&lt;height val=&quot;129&quot;/&gt;&lt;hasText val=&quot;0&quot;/&gt;&lt;/Image&gt;&lt;Image&gt;&lt;filename val=&quot;C:\DOCUME~1\vardag\LOCALS~1\Temp\PR\data\asimages\{87A7EBB2-39D4-42AF-88C6-473FAB577600}_2_T.png&quot;/&gt;&lt;left val=&quot;110&quot;/&gt;&lt;top val=&quot;149&quot;/&gt;&lt;width val=&quot;216&quot;/&gt;&lt;height val=&quot;132&quot;/&gt;&lt;hasText val=&quot;1&quot;/&gt;&lt;/Image&gt;&lt;/SmartArtElem&gt;&lt;SmartArtElem id=&quot;{769A56FD-5813-4557-947B-BB6AAF29DC77}&quot;&gt;&lt;left val=&quot;69&quot;/&gt;&lt;top val=&quot;99&quot;/&gt;&lt;width val=&quot;72&quot;/&gt;&lt;height val=&quot;72&quot;/&gt;&lt;Image&gt;&lt;filename val=&quot;C:\DOCUME~1\vardag\LOCALS~1\Temp\PR\data\asimages\{848AF6FC-5C58-4254-BC2A-AA2CA72B43EC}_1.png&quot;/&gt;&lt;left val=&quot;69&quot;/&gt;&lt;top val=&quot;99&quot;/&gt;&lt;width val=&quot;72&quot;/&gt;&lt;height val=&quot;72&quot;/&gt;&lt;hasText val=&quot;1&quot;/&gt;&lt;/Image&gt;&lt;/SmartArtElem&gt;&lt;SmartArtElem id=&quot;{772C6610-0441-4A21-803E-185B4939952E}&quot;&gt;&lt;left val=&quot;381&quot;/&gt;&lt;top val=&quot;141&quot;/&gt;&lt;width val=&quot;39&quot;/&gt;&lt;height val=&quot;149&quot;/&gt;&lt;Image&gt;&lt;filename val=&quot;C:\DOCUME~1\vardag\LOCALS~1\Temp\PR\data\asimages\{BFB551AE-6EC9-4479-878A-124FA81902B2}_1.png&quot;/&gt;&lt;left val=&quot;389&quot;/&gt;&lt;top val=&quot;141&quot;/&gt;&lt;width val=&quot;31&quot;/&gt;&lt;height val=&quot;142&quot;/&gt;&lt;hasText val=&quot;1&quot;/&gt;&lt;/Image&gt;&lt;Image&gt;&lt;filename val=&quot;C:\DOCUME~1\vardag\LOCALS~1\Temp\PR\data\asimages\{59936484-FEEF-443D-B7BF-8C884A1640EF}_1_S.png&quot;/&gt;&lt;left val=&quot;389&quot;/&gt;&lt;top val=&quot;141&quot;/&gt;&lt;width val=&quot;31&quot;/&gt;&lt;height val=&quot;142&quot;/&gt;&lt;hasText val=&quot;0&quot;/&gt;&lt;/Image&gt;&lt;Image&gt;&lt;filename val=&quot;C:\DOCUME~1\vardag\LOCALS~1\Temp\PR\data\asimages\{59936484-FEEF-443D-B7BF-8C884A1640EF}_2_T.png&quot;/&gt;&lt;left val=&quot;381&quot;/&gt;&lt;top val=&quot;141&quot;/&gt;&lt;width val=&quot;39&quot;/&gt;&lt;height val=&quot;149&quot;/&gt;&lt;hasText val=&quot;1&quot;/&gt;&lt;/Image&gt;&lt;/SmartArtElem&gt;&lt;SmartArtElem id=&quot;{DF1E3124-B709-4FCA-9AE8-483845C2CDE0}&quot;&gt;&lt;left val=&quot;414&quot;/&gt;&lt;top val=&quot;138&quot;/&gt;&lt;width val=&quot;240&quot;/&gt;&lt;height val=&quot;153&quot;/&gt;&lt;Image&gt;&lt;filename val=&quot;C:\DOCUME~1\vardag\LOCALS~1\Temp\PR\data\asimages\{3D5A5138-58D6-410B-8CB7-50BAFFEF901F}_1.png&quot;/&gt;&lt;left val=&quot;414&quot;/&gt;&lt;top val=&quot;138&quot;/&gt;&lt;width val=&quot;240&quot;/&gt;&lt;height val=&quot;153&quot;/&gt;&lt;hasText val=&quot;1&quot;/&gt;&lt;/Image&gt;&lt;Image&gt;&lt;filename val=&quot;C:\DOCUME~1\vardag\LOCALS~1\Temp\PR\data\asimages\{04EAF459-99DE-4303-A1EB-98F9C680E3F2}_1_S.png&quot;/&gt;&lt;left val=&quot;426&quot;/&gt;&lt;top val=&quot;149&quot;/&gt;&lt;width val=&quot;216&quot;/&gt;&lt;height val=&quot;129&quot;/&gt;&lt;hasText val=&quot;0&quot;/&gt;&lt;/Image&gt;&lt;Image&gt;&lt;filename val=&quot;C:\DOCUME~1\vardag\LOCALS~1\Temp\PR\data\asimages\{04EAF459-99DE-4303-A1EB-98F9C680E3F2}_2_T.png&quot;/&gt;&lt;left val=&quot;426&quot;/&gt;&lt;top val=&quot;149&quot;/&gt;&lt;width val=&quot;216&quot;/&gt;&lt;height val=&quot;132&quot;/&gt;&lt;hasText val=&quot;1&quot;/&gt;&lt;/Image&gt;&lt;/SmartArtElem&gt;&lt;SmartArtElem id=&quot;{B47D3AB1-D43D-4FB0-8587-10EF27690D4B}&quot;&gt;&lt;left val=&quot;385&quot;/&gt;&lt;top val=&quot;99&quot;/&gt;&lt;width val=&quot;72&quot;/&gt;&lt;height val=&quot;72&quot;/&gt;&lt;Image&gt;&lt;filename val=&quot;C:\DOCUME~1\vardag\LOCALS~1\Temp\PR\data\asimages\{5D232324-5EA9-4E10-9672-08182944FCAA}_1.png&quot;/&gt;&lt;left val=&quot;385&quot;/&gt;&lt;top val=&quot;99&quot;/&gt;&lt;width val=&quot;72&quot;/&gt;&lt;height val=&quot;72&quot;/&gt;&lt;hasText val=&quot;1&quot;/&gt;&lt;/Image&gt;&lt;/SmartArtElem&gt;&lt;/SmartArt&gt;"/>
  <p:tag name="ANIM_SPRITE_COUNT" val=" 10"/>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3C4A261-4F67-4576-B127-2DEEE1637916}&quot;/&gt;&lt;isInvalidForFieldText val=&quot;1&quot;/&gt;&lt;Image&gt;&lt;filename val=&quot;C:\DOCUME~1\vardag\LOCALS~1\Temp\PR\data\asimages\{E3C4A261-4F67-4576-B127-2DEEE1637916}_14.png&quot;/&gt;&lt;left val=&quot;41&quot;/&gt;&lt;top val=&quot;290&quot;/&gt;&lt;width val=&quot;649&quot;/&gt;&lt;height val=&quot;191&quot;/&gt;&lt;hasText val=&quot;1&quot;/&gt;&lt;/Image&gt;&lt;/ThreeDShapeInfo&gt;"/>
  <p:tag name="ANIM_SPRITE_COUNT" val=" 4"/>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23" val="8226"/>
  <p:tag name="BULLET_24" val="8226"/>
  <p:tag name="BULLET_25" val="8226"/>
  <p:tag name="BULLET_26" val="8226"/>
  <p:tag name="BULLET_27" val="8226"/>
  <p:tag name="BULLET_28" val="8226"/>
  <p:tag name="BULLET_29" val="8226"/>
  <p:tag name="BULLET_30" val="8226"/>
  <p:tag name="BULLET_31" val="8226"/>
  <p:tag name="BULLET_32" val="8226"/>
  <p:tag name="MARGIN_1" val="0"/>
  <p:tag name="MARGIN_2" val="36"/>
  <p:tag name="MARGIN_3" val="72"/>
  <p:tag name="MARGIN_4" val="108"/>
  <p:tag name="MARGIN_5" val="144"/>
  <p:tag name="FONT_SIZE" val="10"/>
</p:tagLst>
</file>

<file path=ppt/tags/tag9.xml><?xml version="1.0" encoding="utf-8"?>
<p:tagLst xmlns:a="http://schemas.openxmlformats.org/drawingml/2006/main" xmlns:r="http://schemas.openxmlformats.org/officeDocument/2006/relationships" xmlns:p="http://schemas.openxmlformats.org/presentationml/2006/main">
  <p:tag name="PPSNARRATIONPROPS" val="E:\work misc\Basics\Slide18.wav"/>
  <p:tag name="PPSNARRATION" val="12,1033520604,\\Snapstorage\vardag\My Documents\In Process\AdobePresenter\Basics\BasicsofCO2Monitoring-2010_May9-2010-final_w_quiz_pptx\Media.ppcx"/>
  <p:tag name="ARTICULATE_SLIDE_GUID" val="e0e44697-92ea-4fb4-bb50-3785adaed27c"/>
  <p:tag name="AUDIO_ID" val="279"/>
  <p:tag name="TIMELINE" val="6.1/14.3/25.6/33.4/45.9"/>
  <p:tag name="ELAPSEDTIME" val="75.7"/>
  <p:tag name="ANNOTATION_COUNT" val="0"/>
  <p:tag name="ARTICULATE_SLIDE_PAUSE" val="0"/>
  <p:tag name="ARTICULATE_NAV_LEVEL" val="1"/>
  <p:tag name="ARTICULATE_PLAYLIST_ID" val="-1"/>
  <p:tag name="ARTICULATE_LOCK_SLIDE" val="0"/>
  <p:tag name="ARTICULATE_SLIDE_NAV" val="1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000B0E-F247-42DE-B4C8-953FA55828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 presentation</Template>
  <TotalTime>0</TotalTime>
  <Words>3144</Words>
  <Application>Microsoft Office PowerPoint</Application>
  <PresentationFormat>On-screen Show (4:3)</PresentationFormat>
  <Paragraphs>608</Paragraphs>
  <Slides>56</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Wingdings</vt:lpstr>
      <vt:lpstr>Arial</vt:lpstr>
      <vt:lpstr>Tw Cen MT</vt:lpstr>
      <vt:lpstr>Tahoma</vt:lpstr>
      <vt:lpstr>Calibri</vt:lpstr>
      <vt:lpstr>Wingdings 2</vt:lpstr>
      <vt:lpstr>MS PGothic</vt:lpstr>
      <vt:lpstr>Verdana</vt:lpstr>
      <vt:lpstr>Times New Roman</vt:lpstr>
      <vt:lpstr>Median</vt:lpstr>
      <vt:lpstr>PowerPoint Presentation</vt:lpstr>
      <vt:lpstr>Nicole Kupchik MN, RN, CCNS, CCRN, PCCN-CMC</vt:lpstr>
      <vt:lpstr>PowerPoint Presentation</vt:lpstr>
      <vt:lpstr>4-Part Resuscitation Webinar Series</vt:lpstr>
      <vt:lpstr>Objectives:</vt:lpstr>
      <vt:lpstr>Carbon dioxide</vt:lpstr>
      <vt:lpstr>Capnography Assesses  Physiological Functions</vt:lpstr>
      <vt:lpstr>When to use Waveform Capnography?</vt:lpstr>
      <vt:lpstr>Capnography terms defined:</vt:lpstr>
      <vt:lpstr>PetCO2 &amp; SpO2 are both important, but different measurements!</vt:lpstr>
      <vt:lpstr>PCA pumps now have Capnography!</vt:lpstr>
      <vt:lpstr>American Society of Anesthesiologists</vt:lpstr>
      <vt:lpstr>Sedation &amp; analgesia</vt:lpstr>
      <vt:lpstr>Alcohol Intoxication or Drug Ingestion</vt:lpstr>
      <vt:lpstr>Capnography Use Emergencies:  The Non-intubated Patient</vt:lpstr>
      <vt:lpstr>Capnography</vt:lpstr>
      <vt:lpstr>About the normal PEtCO2 waveform…</vt:lpstr>
      <vt:lpstr>Waveforms in different clinical situations – Increase in PEtCO2</vt:lpstr>
      <vt:lpstr>Waveforms in different clinical situations – Loss of plateau</vt:lpstr>
      <vt:lpstr>Waveforms in different clinical situations – Downward plateau slope</vt:lpstr>
      <vt:lpstr>Waveforms in different clinical situations – Increase in baseline</vt:lpstr>
      <vt:lpstr>ET Tube dislodgement</vt:lpstr>
      <vt:lpstr>Quick stats lesson!</vt:lpstr>
      <vt:lpstr>Does Capnography predict sepsis? </vt:lpstr>
      <vt:lpstr>CO2 regulation</vt:lpstr>
      <vt:lpstr>Measuring respiratory rates… </vt:lpstr>
      <vt:lpstr>Case #1</vt:lpstr>
      <vt:lpstr>Passive leg raise test (PLR)</vt:lpstr>
      <vt:lpstr>EtCO2 predicts fluid responsiveness with PLR</vt:lpstr>
      <vt:lpstr>PEtCO2 &amp; fluid responsiveness</vt:lpstr>
      <vt:lpstr>Passive Leg Raising (PLR)</vt:lpstr>
      <vt:lpstr>Post PLR</vt:lpstr>
      <vt:lpstr>PLR &amp; Prediction of Fluid Responsiveness</vt:lpstr>
      <vt:lpstr>Contraindications to the  passive leg raise test (PLR):</vt:lpstr>
      <vt:lpstr>Waveform Capnography</vt:lpstr>
      <vt:lpstr>2015 Capnography &amp; Ventilation Levels of Evidence – ILCOR/AHA</vt:lpstr>
      <vt:lpstr>PowerPoint Presentation</vt:lpstr>
      <vt:lpstr>Capnography Case #2</vt:lpstr>
      <vt:lpstr>Ventricular fibrillation continues…</vt:lpstr>
      <vt:lpstr>Why Not Quit?</vt:lpstr>
      <vt:lpstr>PEtCO2 as a predictor of ROSC</vt:lpstr>
      <vt:lpstr>Capnography Case #3</vt:lpstr>
      <vt:lpstr>Vfib arrest, shocked 8 times</vt:lpstr>
      <vt:lpstr>Capnography Case #4</vt:lpstr>
      <vt:lpstr>Case #5  52 year old patient goes into Ventricular Fibrillation</vt:lpstr>
      <vt:lpstr>After 4 minutes…</vt:lpstr>
      <vt:lpstr>3 minutes later (7 min into the arrest)</vt:lpstr>
      <vt:lpstr>Post-Resuscitation started</vt:lpstr>
      <vt:lpstr>Post-Arrest Capnography</vt:lpstr>
      <vt:lpstr>Post-Arrest Capnography</vt:lpstr>
      <vt:lpstr>Case #5 Exceptions…</vt:lpstr>
      <vt:lpstr>Case #5 continued</vt:lpstr>
      <vt:lpstr>V/Q Mismatch</vt:lpstr>
      <vt:lpstr>Calculation:   (PaCO2 – PEtCO2) ÷ PaCO2</vt:lpstr>
      <vt:lpstr>Case continued  (PaCO2 – PetCO2) ÷ PaCO2</vt:lpstr>
      <vt:lpstr>In 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2014-04-07T02:35:05Z</dcterms:created>
  <dcterms:modified xsi:type="dcterms:W3CDTF">2016-12-28T15:51:48Z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